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notesMasterIdLst>
    <p:notesMasterId r:id="rId51"/>
  </p:notesMasterIdLst>
  <p:handoutMasterIdLst>
    <p:handoutMasterId r:id="rId52"/>
  </p:handoutMasterIdLst>
  <p:sldIdLst>
    <p:sldId id="256" r:id="rId2"/>
    <p:sldId id="351" r:id="rId3"/>
    <p:sldId id="350" r:id="rId4"/>
    <p:sldId id="264" r:id="rId5"/>
    <p:sldId id="355" r:id="rId6"/>
    <p:sldId id="356" r:id="rId7"/>
    <p:sldId id="274" r:id="rId8"/>
    <p:sldId id="265" r:id="rId9"/>
    <p:sldId id="266" r:id="rId10"/>
    <p:sldId id="375" r:id="rId11"/>
    <p:sldId id="360" r:id="rId12"/>
    <p:sldId id="275" r:id="rId13"/>
    <p:sldId id="354" r:id="rId14"/>
    <p:sldId id="352" r:id="rId15"/>
    <p:sldId id="272" r:id="rId16"/>
    <p:sldId id="271" r:id="rId17"/>
    <p:sldId id="345" r:id="rId18"/>
    <p:sldId id="361" r:id="rId19"/>
    <p:sldId id="374" r:id="rId20"/>
    <p:sldId id="268" r:id="rId21"/>
    <p:sldId id="278" r:id="rId22"/>
    <p:sldId id="279" r:id="rId23"/>
    <p:sldId id="368" r:id="rId24"/>
    <p:sldId id="370" r:id="rId25"/>
    <p:sldId id="371" r:id="rId26"/>
    <p:sldId id="369" r:id="rId27"/>
    <p:sldId id="372" r:id="rId28"/>
    <p:sldId id="269" r:id="rId29"/>
    <p:sldId id="270" r:id="rId30"/>
    <p:sldId id="334" r:id="rId31"/>
    <p:sldId id="332" r:id="rId32"/>
    <p:sldId id="381" r:id="rId33"/>
    <p:sldId id="310" r:id="rId34"/>
    <p:sldId id="377" r:id="rId35"/>
    <p:sldId id="376" r:id="rId36"/>
    <p:sldId id="388" r:id="rId37"/>
    <p:sldId id="379" r:id="rId38"/>
    <p:sldId id="385" r:id="rId39"/>
    <p:sldId id="387" r:id="rId40"/>
    <p:sldId id="380" r:id="rId41"/>
    <p:sldId id="382" r:id="rId42"/>
    <p:sldId id="384" r:id="rId43"/>
    <p:sldId id="386" r:id="rId44"/>
    <p:sldId id="389" r:id="rId45"/>
    <p:sldId id="307" r:id="rId46"/>
    <p:sldId id="346" r:id="rId47"/>
    <p:sldId id="348" r:id="rId48"/>
    <p:sldId id="347" r:id="rId49"/>
    <p:sldId id="309" r:id="rId5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33" autoAdjust="0"/>
    <p:restoredTop sz="85622" autoAdjust="0"/>
  </p:normalViewPr>
  <p:slideViewPr>
    <p:cSldViewPr snapToGrid="0">
      <p:cViewPr varScale="1">
        <p:scale>
          <a:sx n="57" d="100"/>
          <a:sy n="57" d="100"/>
        </p:scale>
        <p:origin x="110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10C80AA-8E18-435C-984E-C67DA04F2297}" type="datetimeFigureOut">
              <a:rPr lang="en-US" smtClean="0"/>
              <a:t>3/10/2020</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1AA6D51-74FF-426F-9016-22C532819496}" type="slidenum">
              <a:rPr lang="en-US" smtClean="0"/>
              <a:t>‹#›</a:t>
            </a:fld>
            <a:endParaRPr lang="en-US"/>
          </a:p>
        </p:txBody>
      </p:sp>
    </p:spTree>
    <p:extLst>
      <p:ext uri="{BB962C8B-B14F-4D97-AF65-F5344CB8AC3E}">
        <p14:creationId xmlns:p14="http://schemas.microsoft.com/office/powerpoint/2010/main" val="4020906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B012969-006D-463B-9E7B-87A6D76A35B6}" type="datetimeFigureOut">
              <a:rPr lang="en-US" smtClean="0"/>
              <a:t>3/10/2020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2BD97E-83CA-4517-A2B2-43ADA9895FCB}" type="slidenum">
              <a:rPr lang="en-US" smtClean="0"/>
              <a:t>‹#›</a:t>
            </a:fld>
            <a:endParaRPr lang="en-US"/>
          </a:p>
        </p:txBody>
      </p:sp>
    </p:spTree>
    <p:extLst>
      <p:ext uri="{BB962C8B-B14F-4D97-AF65-F5344CB8AC3E}">
        <p14:creationId xmlns:p14="http://schemas.microsoft.com/office/powerpoint/2010/main" val="226221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tore.samhsa.gov/apps/mat/#endn1"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www.samhsa.gov/data/sites/default/files/NSDUH-FFR2-2015/NSDUH-FFR2-2015.htm" TargetMode="External"/><Relationship Id="rId5" Type="http://schemas.openxmlformats.org/officeDocument/2006/relationships/hyperlink" Target="http://www.samhsa.gov/data/sites/default/files/NSDUH-FFR1-2015/NSDUH-FFR1-2015/NSDUH-FFR1-2015.htm" TargetMode="External"/><Relationship Id="rId4" Type="http://schemas.openxmlformats.org/officeDocument/2006/relationships/hyperlink" Target="http://store.samhsa.gov/apps/mat/#endn2"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bmcpsychiatry.biomedcentral.com/articles/10.1186/1471-244X-13-262#Fig1"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s://bmcpsychiatry.biomedcentral.com/articles/10.1186/1471-244X-13-262#CR13" TargetMode="External"/><Relationship Id="rId4" Type="http://schemas.openxmlformats.org/officeDocument/2006/relationships/hyperlink" Target="https://bmcpsychiatry.biomedcentral.com/articles/10.1186/1471-244X-13-262#CR9" TargetMode="External"/></Relationships>
</file>

<file path=ppt/notesSlides/_rels/notesSlide24.xml.rels><?xml version="1.0" encoding="UTF-8" standalone="yes"?>
<Relationships xmlns="http://schemas.openxmlformats.org/package/2006/relationships"><Relationship Id="rId8" Type="http://schemas.openxmlformats.org/officeDocument/2006/relationships/hyperlink" Target="http://topics.sciencedirect.com/topics/page/Hepatitis" TargetMode="External"/><Relationship Id="rId13" Type="http://schemas.openxmlformats.org/officeDocument/2006/relationships/hyperlink" Target="http://www.sciencedirect.com/science/article/pii/S0740547213002626#af0015" TargetMode="External"/><Relationship Id="rId18" Type="http://schemas.openxmlformats.org/officeDocument/2006/relationships/hyperlink" Target="http://topics.sciencedirect.com/topics/page/Opioid_dependence" TargetMode="External"/><Relationship Id="rId26" Type="http://schemas.openxmlformats.org/officeDocument/2006/relationships/hyperlink" Target="http://www.sciencedirect.com/science/article/pii/S0740547213002626#bb0010" TargetMode="External"/><Relationship Id="rId3" Type="http://schemas.openxmlformats.org/officeDocument/2006/relationships/hyperlink" Target="http://www.sciencedirect.com/science/article/pii/S0740547213002626#bb0150" TargetMode="External"/><Relationship Id="rId21" Type="http://schemas.openxmlformats.org/officeDocument/2006/relationships/hyperlink" Target="http://www.sciencedirect.com/science/article/pii/S0740547213002626#bb0165" TargetMode="External"/><Relationship Id="rId7" Type="http://schemas.openxmlformats.org/officeDocument/2006/relationships/hyperlink" Target="http://topics.sciencedirect.com/topics/page/Comorbidity" TargetMode="External"/><Relationship Id="rId12" Type="http://schemas.openxmlformats.org/officeDocument/2006/relationships/hyperlink" Target="http://www.sciencedirect.com/science/article/pii/S0740547213002626#af0010" TargetMode="External"/><Relationship Id="rId17" Type="http://schemas.openxmlformats.org/officeDocument/2006/relationships/hyperlink" Target="http://topics.sciencedirect.com/topics/page/Buprenorphine" TargetMode="External"/><Relationship Id="rId25" Type="http://schemas.openxmlformats.org/officeDocument/2006/relationships/hyperlink" Target="http://www.sciencedirect.com/science/article/pii/S0740547213002626#bb0170" TargetMode="External"/><Relationship Id="rId2" Type="http://schemas.openxmlformats.org/officeDocument/2006/relationships/slide" Target="../slides/slide27.xml"/><Relationship Id="rId16" Type="http://schemas.openxmlformats.org/officeDocument/2006/relationships/hyperlink" Target="https://s100.copyright.com/AppDispatchServlet?publisherName=ELS&amp;contentID=S0740547213002626&amp;orderBeanReset=true" TargetMode="External"/><Relationship Id="rId20" Type="http://schemas.openxmlformats.org/officeDocument/2006/relationships/hyperlink" Target="http://www.sciencedirect.com/science/article/pii/S0740547213002626#bb0100" TargetMode="External"/><Relationship Id="rId1" Type="http://schemas.openxmlformats.org/officeDocument/2006/relationships/notesMaster" Target="../notesMasters/notesMaster1.xml"/><Relationship Id="rId6" Type="http://schemas.openxmlformats.org/officeDocument/2006/relationships/hyperlink" Target="http://www.sciencedirect.com/science/article/pii/S0740547213002626#bb0020" TargetMode="External"/><Relationship Id="rId11" Type="http://schemas.openxmlformats.org/officeDocument/2006/relationships/hyperlink" Target="http://www.sciencedirect.com/science/article/pii/S0740547213002626#af0005" TargetMode="External"/><Relationship Id="rId24" Type="http://schemas.openxmlformats.org/officeDocument/2006/relationships/hyperlink" Target="http://www.sciencedirect.com/science/article/pii/S0740547213002626#bb0025" TargetMode="External"/><Relationship Id="rId5" Type="http://schemas.openxmlformats.org/officeDocument/2006/relationships/hyperlink" Target="http://www.sciencedirect.com/science/article/pii/S0740547213002626#bb0030" TargetMode="External"/><Relationship Id="rId15" Type="http://schemas.openxmlformats.org/officeDocument/2006/relationships/hyperlink" Target="http://dx.doi.org/10.1016/j.jsat.2013.10.014" TargetMode="External"/><Relationship Id="rId23" Type="http://schemas.openxmlformats.org/officeDocument/2006/relationships/hyperlink" Target="http://www.sciencedirect.com/science/article/pii/S0740547213002626#bb0130" TargetMode="External"/><Relationship Id="rId28" Type="http://schemas.openxmlformats.org/officeDocument/2006/relationships/hyperlink" Target="http://www.sciencedirect.com/science/article/pii/S0740547213002626#bb0120" TargetMode="External"/><Relationship Id="rId10" Type="http://schemas.openxmlformats.org/officeDocument/2006/relationships/hyperlink" Target="http://www.sciencedirect.com/science/article/pii/S0740547213002626" TargetMode="External"/><Relationship Id="rId19" Type="http://schemas.openxmlformats.org/officeDocument/2006/relationships/hyperlink" Target="http://topics.sciencedirect.com/topics/page/Opioid" TargetMode="External"/><Relationship Id="rId4" Type="http://schemas.openxmlformats.org/officeDocument/2006/relationships/hyperlink" Target="http://www.sciencedirect.com/science/article/pii/S0740547213002626#bb0125" TargetMode="External"/><Relationship Id="rId9" Type="http://schemas.openxmlformats.org/officeDocument/2006/relationships/hyperlink" Target="http://www.sciencedirect.com/science/article/pii/S0740547213002626#bb0200" TargetMode="External"/><Relationship Id="rId14" Type="http://schemas.openxmlformats.org/officeDocument/2006/relationships/hyperlink" Target="http://www.sciencedirect.com/science/article/pii/S0740547213002626#af0020" TargetMode="External"/><Relationship Id="rId22" Type="http://schemas.openxmlformats.org/officeDocument/2006/relationships/hyperlink" Target="http://www.sciencedirect.com/science/article/pii/S0740547213002626#bb0050" TargetMode="External"/><Relationship Id="rId27" Type="http://schemas.openxmlformats.org/officeDocument/2006/relationships/hyperlink" Target="http://www.sciencedirect.com/science/article/pii/S0740547213002626#bb0040"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statnews.com/2016/09/21/photo-heroin-ohio/" TargetMode="External"/><Relationship Id="rId13" Type="http://schemas.openxmlformats.org/officeDocument/2006/relationships/hyperlink" Target="https://www.statnews.com/2016/10/26/oxycontin-maker-thwarted-limits/" TargetMode="External"/><Relationship Id="rId18" Type="http://schemas.openxmlformats.org/officeDocument/2006/relationships/hyperlink" Target="https://www.statnews.com/2016/05/25/opioid-addiction-withdrawal-survival/" TargetMode="External"/><Relationship Id="rId26" Type="http://schemas.openxmlformats.org/officeDocument/2006/relationships/hyperlink" Target="https://www.statnews.com/2017/03/23/opioid-addiction-withdrawal/" TargetMode="External"/><Relationship Id="rId3" Type="http://schemas.openxmlformats.org/officeDocument/2006/relationships/hyperlink" Target="https://www.statnews.com/staff/max-blau/" TargetMode="External"/><Relationship Id="rId21" Type="http://schemas.openxmlformats.org/officeDocument/2006/relationships/hyperlink" Target="http://www.cnn.com/2016/11/01/health/u-47700-pink-drug/index.html" TargetMode="External"/><Relationship Id="rId7" Type="http://schemas.openxmlformats.org/officeDocument/2006/relationships/hyperlink" Target="https://www.boston.com/news/local-news/2016/09/23/police-hope-viral-video-of-mothers-overdose-in-family-dollar-sheds-light-on-opioid-epidemic" TargetMode="External"/><Relationship Id="rId12" Type="http://schemas.openxmlformats.org/officeDocument/2006/relationships/hyperlink" Target="https://www.statnews.com/2017/06/16/opioid-abuse-commission-meeting/" TargetMode="External"/><Relationship Id="rId17" Type="http://schemas.openxmlformats.org/officeDocument/2006/relationships/hyperlink" Target="https://news.vice.com/story/ohio-lawsuit-reveals-jaw-dropping-stats-about-the-opioid-crisis" TargetMode="External"/><Relationship Id="rId25" Type="http://schemas.openxmlformats.org/officeDocument/2006/relationships/hyperlink" Target="https://www.nytimes.com/interactive/2017/06/05/upshot/opioid-epidemic-drug-overdose-deaths-are-rising-faster-than-ever.html?_r=0" TargetMode="External"/><Relationship Id="rId2" Type="http://schemas.openxmlformats.org/officeDocument/2006/relationships/slide" Target="../slides/slide7.xml"/><Relationship Id="rId16" Type="http://schemas.openxmlformats.org/officeDocument/2006/relationships/hyperlink" Target="https://www.washingtonpost.com/news/wonk/wp/2016/09/20/prescription-painkillers-are-more-widely-used-than-tobacco-new-federal-study-finds/?utm_term=.65c792c1f13d" TargetMode="External"/><Relationship Id="rId20" Type="http://schemas.openxmlformats.org/officeDocument/2006/relationships/hyperlink" Target="https://www.wsj.com/articles/the-pill-makers-next-door-how-americas-opioid-crisis-is-spreading-1475693346" TargetMode="External"/><Relationship Id="rId1" Type="http://schemas.openxmlformats.org/officeDocument/2006/relationships/notesMaster" Target="../notesMasters/notesMaster1.xml"/><Relationship Id="rId6" Type="http://schemas.openxmlformats.org/officeDocument/2006/relationships/hyperlink" Target="https://www.adn.com/alaska-news/anchorage/2017/05/16/anchorage-is-experiencing-a-dramatic-surge-in-heroin-overdoses/" TargetMode="External"/><Relationship Id="rId11" Type="http://schemas.openxmlformats.org/officeDocument/2006/relationships/hyperlink" Target="https://www.statnews.com/2017/05/10/white-house-names-new-members-of-opioid-commission/" TargetMode="External"/><Relationship Id="rId24" Type="http://schemas.openxmlformats.org/officeDocument/2006/relationships/hyperlink" Target="https://img.washingtonpost.com/rf/image_1484w/2010-2019/WashingtonPost/2017/06/08/Health-Environment-Science/Graphics/DEATHRATES-map0607.jpg?uuid=z8RjREydEeeYfEKrV0XbLg" TargetMode="External"/><Relationship Id="rId5" Type="http://schemas.openxmlformats.org/officeDocument/2006/relationships/hyperlink" Target="https://www.nytimes.com/2017/06/26/us/politics/senate-health-care-bill-republican.html" TargetMode="External"/><Relationship Id="rId15" Type="http://schemas.openxmlformats.org/officeDocument/2006/relationships/hyperlink" Target="https://www.hcup-us.ahrq.gov/reports/statbriefs/sb224-Patient-Characteristics-Opioid-Hospital-Stays-ED-Visits-by-State.pdf" TargetMode="External"/><Relationship Id="rId23" Type="http://schemas.openxmlformats.org/officeDocument/2006/relationships/hyperlink" Target="https://www.statnews.com/2016/08/22/heroin-huntington-west-virginia-overdoses/" TargetMode="External"/><Relationship Id="rId28" Type="http://schemas.openxmlformats.org/officeDocument/2006/relationships/hyperlink" Target="https://addiction.surgeongeneral.gov/surgeon-generals-report.pdf" TargetMode="External"/><Relationship Id="rId10" Type="http://schemas.openxmlformats.org/officeDocument/2006/relationships/hyperlink" Target="https://healthcare.utah.edu/healthlibrary/related/doc.php?type=6&amp;id=714931" TargetMode="External"/><Relationship Id="rId19" Type="http://schemas.openxmlformats.org/officeDocument/2006/relationships/hyperlink" Target="https://www.washingtonpost.com/news/wonk/wp/2016/12/08/heroin-deaths-surpass-gun-homicides-for-the-first-time-cdc-data-show/?utm_term=.8ac11432b702" TargetMode="External"/><Relationship Id="rId4" Type="http://schemas.openxmlformats.org/officeDocument/2006/relationships/hyperlink" Target="https://twitter.com/maxblau" TargetMode="External"/><Relationship Id="rId9" Type="http://schemas.openxmlformats.org/officeDocument/2006/relationships/hyperlink" Target="http://pittsburgh.cbslocal.com/2017/05/23/ohio-coroner-space-opioid-deaths/" TargetMode="External"/><Relationship Id="rId14" Type="http://schemas.openxmlformats.org/officeDocument/2006/relationships/hyperlink" Target="https://www.statnews.com/2016/12/08/insys-therapeutics-fentanyl-charges/" TargetMode="External"/><Relationship Id="rId22" Type="http://schemas.openxmlformats.org/officeDocument/2006/relationships/hyperlink" Target="https://www.dea.gov/druginfo/Fentanyl_BriefingGuideforFirstResponders_June2017.pdf" TargetMode="External"/><Relationship Id="rId27" Type="http://schemas.openxmlformats.org/officeDocument/2006/relationships/hyperlink" Target="https://www.statnews.com/2017/03/16/opioid-overdose-west-virginia-taylor-wilson/"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Benjamin_Rush"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en.wikipedia.org/wiki/United_States_Declaration_of_Independenc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2BD97E-83CA-4517-A2B2-43ADA9895FCB}" type="slidenum">
              <a:rPr lang="en-US" smtClean="0"/>
              <a:t>1</a:t>
            </a:fld>
            <a:endParaRPr lang="en-US"/>
          </a:p>
        </p:txBody>
      </p:sp>
    </p:spTree>
    <p:extLst>
      <p:ext uri="{BB962C8B-B14F-4D97-AF65-F5344CB8AC3E}">
        <p14:creationId xmlns:p14="http://schemas.microsoft.com/office/powerpoint/2010/main" val="812970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E3DF30B-34FB-4772-B04D-1AF8A14D2B47}" type="slidenum">
              <a:rPr lang="en-US" smtClean="0">
                <a:solidFill>
                  <a:prstClr val="black"/>
                </a:solidFill>
                <a:latin typeface="Arial" pitchFamily="34" charset="0"/>
              </a:rPr>
              <a:pPr/>
              <a:t>10</a:t>
            </a:fld>
            <a:endParaRPr lang="en-US">
              <a:solidFill>
                <a:prstClr val="black"/>
              </a:solidFill>
              <a:latin typeface="Arial"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US" b="1" dirty="0">
                <a:effectLst/>
              </a:rPr>
              <a:t>Public Policy Statement: Definition of Addiction</a:t>
            </a:r>
            <a:endParaRPr lang="en-US" dirty="0">
              <a:effectLst/>
            </a:endParaRPr>
          </a:p>
          <a:p>
            <a:r>
              <a:rPr lang="en-US" b="1" dirty="0">
                <a:effectLst/>
              </a:rPr>
              <a:t>Short Definition of Addiction:</a:t>
            </a:r>
            <a:endParaRPr lang="en-US" dirty="0">
              <a:effectLst/>
            </a:endParaRPr>
          </a:p>
          <a:p>
            <a:r>
              <a:rPr lang="en-US" dirty="0">
                <a:effectLst/>
              </a:rPr>
              <a:t>Addiction is a primary, chronic disease of brain reward, motivation, memory and related circuitry. Dysfunction in these circuits leads to characteristic biological, psychological, social and spiritual manifestations. This is reflected in an individual pathologically pursuing reward and/or relief by substance use and other behaviors.</a:t>
            </a:r>
          </a:p>
          <a:p>
            <a:r>
              <a:rPr lang="en-US" dirty="0">
                <a:effectLst/>
              </a:rPr>
              <a:t>Addiction is characterized by inability to consistently abstain, impairment in behavioral control, craving, diminished recognition of significant problems with one’s behaviors and interpersonal relationships, and a dysfunctional emotional response. Like other chronic diseases, addiction often involves cycles of relapse and remission. Without treatment or engagement in recovery activities, addiction is progressive and can result in disability or premature death.</a:t>
            </a:r>
          </a:p>
          <a:p>
            <a:endParaRPr lang="en-US" dirty="0"/>
          </a:p>
          <a:p>
            <a:pPr lvl="1"/>
            <a:r>
              <a:rPr lang="en-US" sz="1600" dirty="0"/>
              <a:t>inability to consistently abstain </a:t>
            </a:r>
          </a:p>
          <a:p>
            <a:pPr lvl="1"/>
            <a:r>
              <a:rPr lang="en-US" sz="1600" dirty="0"/>
              <a:t>impairment in behavioral control </a:t>
            </a:r>
          </a:p>
          <a:p>
            <a:pPr lvl="1"/>
            <a:r>
              <a:rPr lang="en-US" sz="1600" dirty="0"/>
              <a:t>craving </a:t>
            </a:r>
          </a:p>
          <a:p>
            <a:pPr lvl="1"/>
            <a:r>
              <a:rPr lang="en-US" sz="1600" dirty="0"/>
              <a:t>diminished recognition of significant problems with one’s behaviors and interpersonal relationships</a:t>
            </a:r>
          </a:p>
          <a:p>
            <a:pPr lvl="1"/>
            <a:r>
              <a:rPr lang="en-US" sz="1600" dirty="0"/>
              <a:t>and a dysfunctional emotional response</a:t>
            </a:r>
          </a:p>
          <a:p>
            <a:pPr lvl="1">
              <a:defRPr/>
            </a:pPr>
            <a:endParaRPr lang="en-US" sz="1600" dirty="0"/>
          </a:p>
          <a:p>
            <a:pPr eaLnBrk="1" hangingPunct="1"/>
            <a:endParaRPr lang="en-US" dirty="0">
              <a:latin typeface="Arial" pitchFamily="34" charset="0"/>
            </a:endParaRPr>
          </a:p>
          <a:p>
            <a:pPr eaLnBrk="1" hangingPunct="1"/>
            <a:endParaRPr lang="en-US" dirty="0">
              <a:latin typeface="Arial" pitchFamily="34" charset="0"/>
            </a:endParaRPr>
          </a:p>
          <a:p>
            <a:pPr eaLnBrk="1" hangingPunct="1"/>
            <a:r>
              <a:rPr lang="en-US" dirty="0">
                <a:latin typeface="Arial" pitchFamily="34" charset="0"/>
              </a:rPr>
              <a:t>American Academy of Pain Medicine, American Pain Society, American Society of Addiction Medicine: Definitions Related to the Use of Opioids for the Treatment of Pain. American Academy of Pain Medicine, American Pain Society, American Society of Addiction Medicine, 2006 </a:t>
            </a:r>
          </a:p>
          <a:p>
            <a:pPr eaLnBrk="1" hangingPunct="1"/>
            <a:r>
              <a:rPr lang="en-US" b="1" dirty="0">
                <a:latin typeface="Arial" pitchFamily="34" charset="0"/>
              </a:rPr>
              <a:t>Commonality with Chronic Pain and Addiction</a:t>
            </a:r>
            <a:r>
              <a:rPr lang="en-US" dirty="0">
                <a:latin typeface="Arial" pitchFamily="34" charset="0"/>
              </a:rPr>
              <a:t>: Patient “eating” or snorting.</a:t>
            </a:r>
          </a:p>
          <a:p>
            <a:pPr eaLnBrk="1" hangingPunct="1"/>
            <a:r>
              <a:rPr lang="en-US" sz="1000" dirty="0">
                <a:latin typeface="Arial" pitchFamily="34" charset="0"/>
              </a:rPr>
              <a:t>Similarities between Addiction and Chronic Pain:</a:t>
            </a:r>
          </a:p>
          <a:p>
            <a:pPr eaLnBrk="1" hangingPunct="1"/>
            <a:r>
              <a:rPr lang="en-US" i="1" dirty="0">
                <a:latin typeface="Arial" pitchFamily="34" charset="0"/>
              </a:rPr>
              <a:t>Patient’s effort to feel better often leads to feeling worse</a:t>
            </a:r>
            <a:r>
              <a:rPr lang="en-US" dirty="0">
                <a:latin typeface="Arial" pitchFamily="34" charset="0"/>
              </a:rPr>
              <a:t> </a:t>
            </a:r>
          </a:p>
          <a:p>
            <a:pPr eaLnBrk="1" hangingPunct="1">
              <a:buClr>
                <a:srgbClr val="3AD9D9"/>
              </a:buClr>
            </a:pPr>
            <a:r>
              <a:rPr lang="en-US" dirty="0">
                <a:latin typeface="Arial" pitchFamily="34" charset="0"/>
              </a:rPr>
              <a:t>Central organizing principle</a:t>
            </a:r>
          </a:p>
          <a:p>
            <a:pPr eaLnBrk="1" hangingPunct="1">
              <a:buClr>
                <a:srgbClr val="3AD9D9"/>
              </a:buClr>
            </a:pPr>
            <a:r>
              <a:rPr lang="en-US" dirty="0">
                <a:latin typeface="Arial" pitchFamily="34" charset="0"/>
              </a:rPr>
              <a:t>“Powerlessness and unmanageability”</a:t>
            </a:r>
          </a:p>
          <a:p>
            <a:pPr eaLnBrk="1" hangingPunct="1">
              <a:buClr>
                <a:srgbClr val="3AD9D9"/>
              </a:buClr>
            </a:pPr>
            <a:r>
              <a:rPr lang="en-US" dirty="0">
                <a:latin typeface="Arial" pitchFamily="34" charset="0"/>
              </a:rPr>
              <a:t>Patients blamed and criticized for their condition </a:t>
            </a:r>
          </a:p>
          <a:p>
            <a:pPr eaLnBrk="1" hangingPunct="1">
              <a:buClr>
                <a:srgbClr val="3AD9D9"/>
              </a:buClr>
            </a:pPr>
            <a:r>
              <a:rPr lang="en-US" dirty="0">
                <a:latin typeface="Arial" pitchFamily="34" charset="0"/>
              </a:rPr>
              <a:t>Stigma</a:t>
            </a:r>
          </a:p>
          <a:p>
            <a:pPr eaLnBrk="1" hangingPunct="1">
              <a:buClr>
                <a:srgbClr val="3AD9D9"/>
              </a:buClr>
            </a:pPr>
            <a:r>
              <a:rPr lang="en-US" dirty="0">
                <a:latin typeface="Arial" pitchFamily="34" charset="0"/>
              </a:rPr>
              <a:t>Enabling by others</a:t>
            </a:r>
          </a:p>
          <a:p>
            <a:pPr eaLnBrk="1" hangingPunct="1">
              <a:buClr>
                <a:srgbClr val="3AD9D9"/>
              </a:buClr>
            </a:pPr>
            <a:r>
              <a:rPr lang="en-US" dirty="0">
                <a:latin typeface="Arial" pitchFamily="34" charset="0"/>
              </a:rPr>
              <a:t>Prior to treatment both groups tend to be defensive, projective of blame, closed-minded, angry, in denial</a:t>
            </a:r>
          </a:p>
          <a:p>
            <a:pPr eaLnBrk="1" hangingPunct="1">
              <a:buClr>
                <a:srgbClr val="3AD9D9"/>
              </a:buClr>
            </a:pPr>
            <a:r>
              <a:rPr lang="en-US" dirty="0">
                <a:latin typeface="Arial" pitchFamily="34" charset="0"/>
              </a:rPr>
              <a:t>High incidence of depression, anxiety, suicide</a:t>
            </a:r>
          </a:p>
        </p:txBody>
      </p:sp>
    </p:spTree>
    <p:extLst>
      <p:ext uri="{BB962C8B-B14F-4D97-AF65-F5344CB8AC3E}">
        <p14:creationId xmlns:p14="http://schemas.microsoft.com/office/powerpoint/2010/main" val="73654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2BD97E-83CA-4517-A2B2-43ADA9895FCB}" type="slidenum">
              <a:rPr lang="en-US" smtClean="0"/>
              <a:t>11</a:t>
            </a:fld>
            <a:endParaRPr lang="en-US"/>
          </a:p>
        </p:txBody>
      </p:sp>
    </p:spTree>
    <p:extLst>
      <p:ext uri="{BB962C8B-B14F-4D97-AF65-F5344CB8AC3E}">
        <p14:creationId xmlns:p14="http://schemas.microsoft.com/office/powerpoint/2010/main" val="3751530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74FE50-AF68-4551-BF89-301434244CFD}" type="slidenum">
              <a:rPr lang="en-US" smtClean="0"/>
              <a:t>12</a:t>
            </a:fld>
            <a:endParaRPr lang="en-US"/>
          </a:p>
        </p:txBody>
      </p:sp>
    </p:spTree>
    <p:extLst>
      <p:ext uri="{BB962C8B-B14F-4D97-AF65-F5344CB8AC3E}">
        <p14:creationId xmlns:p14="http://schemas.microsoft.com/office/powerpoint/2010/main" val="2883431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parts of brain</a:t>
            </a:r>
            <a:r>
              <a:rPr lang="en-US" baseline="0" dirty="0"/>
              <a:t> –back to </a:t>
            </a:r>
            <a:r>
              <a:rPr lang="en-US" baseline="0" dirty="0" err="1"/>
              <a:t>fron</a:t>
            </a:r>
            <a:endParaRPr lang="en-US" dirty="0"/>
          </a:p>
          <a:p>
            <a:r>
              <a:rPr lang="en-US" dirty="0"/>
              <a:t>Cerebral Cortex</a:t>
            </a:r>
          </a:p>
          <a:p>
            <a:pPr lvl="1"/>
            <a:r>
              <a:rPr lang="en-US" dirty="0"/>
              <a:t>Morality</a:t>
            </a:r>
          </a:p>
          <a:p>
            <a:pPr lvl="1"/>
            <a:r>
              <a:rPr lang="en-US" dirty="0"/>
              <a:t>Personality</a:t>
            </a:r>
          </a:p>
          <a:p>
            <a:pPr lvl="1"/>
            <a:r>
              <a:rPr lang="en-US" dirty="0"/>
              <a:t>Conscious choice</a:t>
            </a:r>
          </a:p>
          <a:p>
            <a:r>
              <a:rPr lang="en-US" dirty="0"/>
              <a:t>Midbrain</a:t>
            </a:r>
          </a:p>
          <a:p>
            <a:pPr lvl="1"/>
            <a:r>
              <a:rPr lang="en-US" dirty="0"/>
              <a:t>Amoral</a:t>
            </a:r>
          </a:p>
          <a:p>
            <a:pPr lvl="1"/>
            <a:r>
              <a:rPr lang="en-US" dirty="0"/>
              <a:t>Reflexive</a:t>
            </a:r>
          </a:p>
          <a:p>
            <a:pPr lvl="1"/>
            <a:r>
              <a:rPr lang="en-US" dirty="0"/>
              <a:t>Instinctual</a:t>
            </a:r>
          </a:p>
          <a:p>
            <a:pPr lvl="1"/>
            <a:r>
              <a:rPr lang="en-US" i="1" dirty="0"/>
              <a:t>Survival!</a:t>
            </a:r>
            <a:endParaRPr lang="en-US" dirty="0"/>
          </a:p>
        </p:txBody>
      </p:sp>
      <p:sp>
        <p:nvSpPr>
          <p:cNvPr id="4" name="Slide Number Placeholder 3"/>
          <p:cNvSpPr>
            <a:spLocks noGrp="1"/>
          </p:cNvSpPr>
          <p:nvPr>
            <p:ph type="sldNum" sz="quarter" idx="10"/>
          </p:nvPr>
        </p:nvSpPr>
        <p:spPr/>
        <p:txBody>
          <a:bodyPr/>
          <a:lstStyle/>
          <a:p>
            <a:fld id="{2119918C-E586-4032-993F-40AA16585BF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604946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endParaRPr lang="en-US">
              <a:ea typeface="ＭＳ Ｐゴシック" pitchFamily="23" charset="-128"/>
            </a:endParaRPr>
          </a:p>
        </p:txBody>
      </p:sp>
      <p:sp>
        <p:nvSpPr>
          <p:cNvPr id="68612" name="Slide Number Placeholder 3"/>
          <p:cNvSpPr>
            <a:spLocks noGrp="1"/>
          </p:cNvSpPr>
          <p:nvPr>
            <p:ph type="sldNum" sz="quarter" idx="5"/>
          </p:nvPr>
        </p:nvSpPr>
        <p:spPr>
          <a:noFill/>
        </p:spPr>
        <p:txBody>
          <a:bodyPr/>
          <a:lstStyle/>
          <a:p>
            <a:fld id="{D96861D2-4AC5-431C-8067-E4426C1AD287}" type="slidenum">
              <a:rPr lang="en-US" smtClean="0"/>
              <a:pPr/>
              <a:t>15</a:t>
            </a:fld>
            <a:endParaRPr lang="en-US"/>
          </a:p>
        </p:txBody>
      </p:sp>
    </p:spTree>
    <p:extLst>
      <p:ext uri="{BB962C8B-B14F-4D97-AF65-F5344CB8AC3E}">
        <p14:creationId xmlns:p14="http://schemas.microsoft.com/office/powerpoint/2010/main" val="11243447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Lung Cancer</a:t>
            </a:r>
            <a:r>
              <a:rPr lang="en-US" baseline="0" dirty="0"/>
              <a:t> 150,000</a:t>
            </a:r>
          </a:p>
          <a:p>
            <a:r>
              <a:rPr lang="en-US" baseline="0" dirty="0"/>
              <a:t>Opioid 30,000</a:t>
            </a:r>
            <a:endParaRPr lang="en-US" dirty="0"/>
          </a:p>
        </p:txBody>
      </p:sp>
      <p:sp>
        <p:nvSpPr>
          <p:cNvPr id="4" name="Slide Number Placeholder 3"/>
          <p:cNvSpPr>
            <a:spLocks noGrp="1"/>
          </p:cNvSpPr>
          <p:nvPr>
            <p:ph type="sldNum" sz="quarter" idx="10"/>
          </p:nvPr>
        </p:nvSpPr>
        <p:spPr/>
        <p:txBody>
          <a:bodyPr/>
          <a:lstStyle/>
          <a:p>
            <a:fld id="{CC74FE50-AF68-4551-BF89-301434244CFD}" type="slidenum">
              <a:rPr lang="en-US" smtClean="0"/>
              <a:t>16</a:t>
            </a:fld>
            <a:endParaRPr lang="en-US"/>
          </a:p>
        </p:txBody>
      </p:sp>
    </p:spTree>
    <p:extLst>
      <p:ext uri="{BB962C8B-B14F-4D97-AF65-F5344CB8AC3E}">
        <p14:creationId xmlns:p14="http://schemas.microsoft.com/office/powerpoint/2010/main" val="340435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2BD97E-83CA-4517-A2B2-43ADA9895FCB}" type="slidenum">
              <a:rPr lang="en-US" smtClean="0"/>
              <a:t>18</a:t>
            </a:fld>
            <a:endParaRPr lang="en-US"/>
          </a:p>
        </p:txBody>
      </p:sp>
    </p:spTree>
    <p:extLst>
      <p:ext uri="{BB962C8B-B14F-4D97-AF65-F5344CB8AC3E}">
        <p14:creationId xmlns:p14="http://schemas.microsoft.com/office/powerpoint/2010/main" val="35838417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74FE50-AF68-4551-BF89-301434244CFD}" type="slidenum">
              <a:rPr lang="en-US" smtClean="0"/>
              <a:t>20</a:t>
            </a:fld>
            <a:endParaRPr lang="en-US"/>
          </a:p>
        </p:txBody>
      </p:sp>
    </p:spTree>
    <p:extLst>
      <p:ext uri="{BB962C8B-B14F-4D97-AF65-F5344CB8AC3E}">
        <p14:creationId xmlns:p14="http://schemas.microsoft.com/office/powerpoint/2010/main" val="968416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are not islands</a:t>
            </a:r>
          </a:p>
          <a:p>
            <a:endParaRPr lang="en-US" baseline="0" dirty="0"/>
          </a:p>
          <a:p>
            <a:r>
              <a:rPr lang="en-US" baseline="0" dirty="0"/>
              <a:t>Abstinence = ignoring biological </a:t>
            </a:r>
          </a:p>
          <a:p>
            <a:r>
              <a:rPr lang="en-US" baseline="0" dirty="0"/>
              <a:t>False dichotomy</a:t>
            </a:r>
          </a:p>
        </p:txBody>
      </p:sp>
      <p:sp>
        <p:nvSpPr>
          <p:cNvPr id="4" name="Slide Number Placeholder 3"/>
          <p:cNvSpPr>
            <a:spLocks noGrp="1"/>
          </p:cNvSpPr>
          <p:nvPr>
            <p:ph type="sldNum" sz="quarter" idx="10"/>
          </p:nvPr>
        </p:nvSpPr>
        <p:spPr/>
        <p:txBody>
          <a:bodyPr/>
          <a:lstStyle/>
          <a:p>
            <a:pPr defTabSz="465887">
              <a:defRPr/>
            </a:pPr>
            <a:fld id="{CDC64FE4-4C1B-4CB5-9EB3-3B00FB7D9D1F}" type="slidenum">
              <a:rPr lang="en-US">
                <a:solidFill>
                  <a:prstClr val="black"/>
                </a:solidFill>
                <a:latin typeface="Calibri"/>
              </a:rPr>
              <a:pPr defTabSz="465887">
                <a:defRPr/>
              </a:pPr>
              <a:t>21</a:t>
            </a:fld>
            <a:endParaRPr lang="en-US">
              <a:solidFill>
                <a:prstClr val="black"/>
              </a:solidFill>
              <a:latin typeface="Calibri"/>
            </a:endParaRPr>
          </a:p>
        </p:txBody>
      </p:sp>
    </p:spTree>
    <p:extLst>
      <p:ext uri="{BB962C8B-B14F-4D97-AF65-F5344CB8AC3E}">
        <p14:creationId xmlns:p14="http://schemas.microsoft.com/office/powerpoint/2010/main" val="968793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2015, nearly 2.4 million Americans had an opioid use disorder</a:t>
            </a:r>
            <a:r>
              <a:rPr lang="en-US" baseline="30000" dirty="0">
                <a:hlinkClick r:id="rId3"/>
              </a:rPr>
              <a:t>1</a:t>
            </a:r>
            <a:r>
              <a:rPr lang="en-US" dirty="0"/>
              <a:t> and close to 80 percent of these individuals did not receive treatment.</a:t>
            </a:r>
            <a:r>
              <a:rPr lang="en-US" baseline="30000" dirty="0">
                <a:hlinkClick r:id="rId4"/>
              </a:rPr>
              <a:t>2</a:t>
            </a:r>
            <a:endParaRPr lang="en-US" dirty="0">
              <a:effectLst/>
            </a:endParaRPr>
          </a:p>
          <a:p>
            <a:endParaRPr lang="en-US" dirty="0">
              <a:effectLst/>
            </a:endParaRPr>
          </a:p>
          <a:p>
            <a:r>
              <a:rPr lang="en-US" dirty="0">
                <a:effectLst/>
              </a:rPr>
              <a:t>U.S. Department of Health and Human Services, Substance Abuse and Mental Health Services Administration. (2016). </a:t>
            </a:r>
            <a:r>
              <a:rPr lang="en-US" i="1" dirty="0">
                <a:effectLst/>
              </a:rPr>
              <a:t>Key substance use and mental health indicators in the United States: Results from the 2015 National Survey on Drug Use and Health</a:t>
            </a:r>
            <a:r>
              <a:rPr lang="en-US" dirty="0">
                <a:effectLst/>
              </a:rPr>
              <a:t> (HHS Publication No. SMA 16-4984, NSDUH Series H-51). Rockville, MD. Retrieved from </a:t>
            </a:r>
            <a:r>
              <a:rPr lang="en-US" dirty="0">
                <a:effectLst/>
                <a:hlinkClick r:id="rId5"/>
              </a:rPr>
              <a:t>http://www.samhsa.gov/data/sites/default/files/NSDUH-FFR1-2015/NSDUH-FFR1-2015/NSDUH-FFR1-2015.htm</a:t>
            </a:r>
            <a:r>
              <a:rPr lang="en-US" dirty="0">
                <a:effectLst/>
              </a:rPr>
              <a:t>. </a:t>
            </a:r>
          </a:p>
          <a:p>
            <a:endParaRPr lang="en-US" dirty="0">
              <a:effectLst/>
            </a:endParaRPr>
          </a:p>
          <a:p>
            <a:r>
              <a:rPr lang="en-US" dirty="0">
                <a:effectLst/>
              </a:rPr>
              <a:t>U.S. Department of Health and Human Services, Substance Abuse and Mental Health Services Administration. (2016). </a:t>
            </a:r>
            <a:r>
              <a:rPr lang="en-US" i="1" dirty="0">
                <a:effectLst/>
              </a:rPr>
              <a:t>Prescription drug use and misuse in the United States: Results from the 2015 National Survey on Drug Use and Health.</a:t>
            </a:r>
            <a:r>
              <a:rPr lang="en-US" dirty="0">
                <a:effectLst/>
              </a:rPr>
              <a:t> Rockville, MD. Retrieved from </a:t>
            </a:r>
            <a:r>
              <a:rPr lang="en-US" dirty="0">
                <a:effectLst/>
                <a:hlinkClick r:id="rId6"/>
              </a:rPr>
              <a:t>http://www.samhsa.gov/data/sites/default/files/NSDUH-FFR2-2015/NSDUH-FFR2-2015.htm</a:t>
            </a:r>
            <a:r>
              <a:rPr lang="en-US" dirty="0">
                <a:effectLst/>
              </a:rPr>
              <a:t>.</a:t>
            </a:r>
            <a:endParaRPr lang="en-US" dirty="0"/>
          </a:p>
        </p:txBody>
      </p:sp>
      <p:sp>
        <p:nvSpPr>
          <p:cNvPr id="4" name="Slide Number Placeholder 3"/>
          <p:cNvSpPr>
            <a:spLocks noGrp="1"/>
          </p:cNvSpPr>
          <p:nvPr>
            <p:ph type="sldNum" sz="quarter" idx="10"/>
          </p:nvPr>
        </p:nvSpPr>
        <p:spPr/>
        <p:txBody>
          <a:bodyPr/>
          <a:lstStyle/>
          <a:p>
            <a:pPr>
              <a:defRPr/>
            </a:pPr>
            <a:fld id="{2119918C-E586-4032-993F-40AA16585BFB}"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938223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2BD97E-83CA-4517-A2B2-43ADA9895FCB}" type="slidenum">
              <a:rPr lang="en-US" smtClean="0"/>
              <a:t>2</a:t>
            </a:fld>
            <a:endParaRPr lang="en-US"/>
          </a:p>
        </p:txBody>
      </p:sp>
    </p:spTree>
    <p:extLst>
      <p:ext uri="{BB962C8B-B14F-4D97-AF65-F5344CB8AC3E}">
        <p14:creationId xmlns:p14="http://schemas.microsoft.com/office/powerpoint/2010/main" val="6159215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OBJECTIVES: </a:t>
            </a:r>
          </a:p>
          <a:p>
            <a:r>
              <a:rPr lang="en-US" dirty="0"/>
              <a:t>We examined the association between the expansion of methadone and buprenorphine treatment and the prevalence of heroin overdose deaths in Baltimore, Maryland from 1995 to 2009.</a:t>
            </a:r>
          </a:p>
          <a:p>
            <a:r>
              <a:rPr lang="en-US" b="1" dirty="0"/>
              <a:t>METHODS: </a:t>
            </a:r>
          </a:p>
          <a:p>
            <a:r>
              <a:rPr lang="en-US" dirty="0"/>
              <a:t>We conducted a longitudinal time series analysis of archival data using linear regression with the Newey-West method to correct SEs for heteroscedasticity and autocorrelation, adjusting for average heroin purity.</a:t>
            </a:r>
          </a:p>
          <a:p>
            <a:r>
              <a:rPr lang="en-US" b="1" dirty="0"/>
              <a:t>RESULTS: </a:t>
            </a:r>
          </a:p>
          <a:p>
            <a:r>
              <a:rPr lang="en-US" dirty="0"/>
              <a:t>Overdose deaths attributed to heroin ranged from a high of 312 in 1999 to a low of 106 in 2008. While mean heroin purity rose sharply (1995-1999), the increasing number of patients treated with methadone was not associated with a change in the number of overdose deaths, but starting in 2000 expansion of opioid agonist treatment was associated with a decline in overdose deaths. Adjusting for heroin purity and the number of methadone patients, there was a statistically significant inverse relationship between heroin overdose deaths and patients treated with buprenorphine (P = .002).</a:t>
            </a:r>
          </a:p>
          <a:p>
            <a:r>
              <a:rPr lang="en-US" b="1" dirty="0"/>
              <a:t>CONCLUSIONS: </a:t>
            </a:r>
          </a:p>
          <a:p>
            <a:r>
              <a:rPr lang="en-US" dirty="0"/>
              <a:t>Increased access to opioid agonist treatment was associated with a reduction in heroin overdose deaths. Implementing policies that support evidence-based medication treatment of opiate dependence may decrease heroin overdose deaths.</a:t>
            </a:r>
          </a:p>
          <a:p>
            <a:endParaRPr lang="en-US" dirty="0"/>
          </a:p>
        </p:txBody>
      </p:sp>
      <p:sp>
        <p:nvSpPr>
          <p:cNvPr id="4" name="Slide Number Placeholder 3"/>
          <p:cNvSpPr>
            <a:spLocks noGrp="1"/>
          </p:cNvSpPr>
          <p:nvPr>
            <p:ph type="sldNum" sz="quarter" idx="10"/>
          </p:nvPr>
        </p:nvSpPr>
        <p:spPr/>
        <p:txBody>
          <a:bodyPr/>
          <a:lstStyle/>
          <a:p>
            <a:fld id="{2119918C-E586-4032-993F-40AA16585BFB}"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91218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Methadone</a:t>
            </a:r>
          </a:p>
          <a:p>
            <a:endParaRPr lang="en-US" dirty="0"/>
          </a:p>
          <a:p>
            <a:r>
              <a:rPr lang="en-US" dirty="0"/>
              <a:t>Scott</a:t>
            </a:r>
            <a:r>
              <a:rPr lang="en-US" baseline="0" dirty="0"/>
              <a:t> Indiana –HIV Outbreak</a:t>
            </a:r>
          </a:p>
          <a:p>
            <a:r>
              <a:rPr lang="en-US" baseline="0" dirty="0"/>
              <a:t>Next outbreak: here</a:t>
            </a:r>
            <a:endParaRPr lang="en-US" dirty="0"/>
          </a:p>
        </p:txBody>
      </p:sp>
      <p:sp>
        <p:nvSpPr>
          <p:cNvPr id="4" name="Slide Number Placeholder 3"/>
          <p:cNvSpPr>
            <a:spLocks noGrp="1"/>
          </p:cNvSpPr>
          <p:nvPr>
            <p:ph type="sldNum" sz="quarter" idx="10"/>
          </p:nvPr>
        </p:nvSpPr>
        <p:spPr/>
        <p:txBody>
          <a:bodyPr/>
          <a:lstStyle/>
          <a:p>
            <a:fld id="{2119918C-E586-4032-993F-40AA16585BFB}"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1630570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Helvetica" panose="020B0604020202020204" pitchFamily="34" charset="0"/>
              </a:rPr>
              <a:t>From: </a:t>
            </a:r>
            <a:r>
              <a:rPr lang="en-US" altLang="en-US" sz="1200" b="1" dirty="0">
                <a:latin typeface="Helvetica" panose="020B0604020202020204" pitchFamily="34" charset="0"/>
              </a:rPr>
              <a:t>Primary Care–Based Buprenorphine Taper vs Maintenance Therapy for Prescription Opioid Dependence:  A Randomized Clinical Trial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Helvetica" panose="020B0604020202020204" pitchFamily="34" charset="0"/>
              </a:rPr>
              <a:t>Treatment Retention and Mean Buprenorphine Dosage for Patients With Prescription Opioid Dependence Patients were assigned to the taper or the maintenance condition. Buprenorphine treatment was administered as a tablet formulation of buprenorphine hydrochloride and naloxone hydrochloride in a 4:1 ratio.
</a:t>
            </a:r>
          </a:p>
          <a:p>
            <a:endParaRPr lang="en-US" dirty="0"/>
          </a:p>
        </p:txBody>
      </p:sp>
      <p:sp>
        <p:nvSpPr>
          <p:cNvPr id="4" name="Slide Number Placeholder 3"/>
          <p:cNvSpPr>
            <a:spLocks noGrp="1"/>
          </p:cNvSpPr>
          <p:nvPr>
            <p:ph type="sldNum" sz="quarter" idx="10"/>
          </p:nvPr>
        </p:nvSpPr>
        <p:spPr/>
        <p:txBody>
          <a:bodyPr/>
          <a:lstStyle/>
          <a:p>
            <a:fld id="{2119918C-E586-4032-993F-40AA16585BFB}"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3780259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Methods</a:t>
            </a:r>
          </a:p>
          <a:p>
            <a:r>
              <a:rPr lang="en-US" dirty="0"/>
              <a:t>National cohort study of all patients (n = 3221) in OMT in Norway 1997-2003. Patients were followed over a 9-year period, before, during, and after treatment. Criminal convictions were studied on a day-to-day basis in relation to treatment status. A time-continuous estimate of the probability of convictions within the population for all days during observation was calculated.</a:t>
            </a:r>
          </a:p>
          <a:p>
            <a:r>
              <a:rPr lang="en-US" b="1" dirty="0"/>
              <a:t>Results</a:t>
            </a:r>
          </a:p>
          <a:p>
            <a:r>
              <a:rPr lang="en-US" dirty="0"/>
              <a:t>Changes in convictions were evident </a:t>
            </a:r>
            <a:r>
              <a:rPr lang="en-US" i="1" dirty="0"/>
              <a:t>before</a:t>
            </a:r>
            <a:r>
              <a:rPr lang="en-US" dirty="0"/>
              <a:t> changes of treatment status. During the 3 years prior to OMT, the convictions rate was approximately 0.4% per day. Prior to OMT, convictions decreased to about 0.2% per day on the day of treatment initiation. During the weeks before dropping out of treatment, convictions increased. The patterns during periods of transition were the same across gender, age and pre-treatment conviction-levels.</a:t>
            </a:r>
          </a:p>
          <a:p>
            <a:r>
              <a:rPr lang="en-US" b="1" dirty="0"/>
              <a:t>Conclusions</a:t>
            </a:r>
          </a:p>
          <a:p>
            <a:r>
              <a:rPr lang="en-US" dirty="0"/>
              <a:t>Changes in convictions often occurred prior to changes in treatment status. Reductions in criminal convictions were found in the period before entry (or re-entry) to OMT, and increases in criminal activity were found in the months prior to treatment interruption.</a:t>
            </a:r>
          </a:p>
          <a:p>
            <a:endParaRPr lang="en-US" b="0" dirty="0"/>
          </a:p>
          <a:p>
            <a:r>
              <a:rPr lang="en-US" dirty="0"/>
              <a:t>Prior to first treatment entry, the rate of criminal convictions was generally high, with a daily rate of criminality within the cohort of approximately 0.4% per day (Figure </a:t>
            </a:r>
            <a:r>
              <a:rPr lang="en-US" dirty="0">
                <a:hlinkClick r:id="rId3"/>
              </a:rPr>
              <a:t>1</a:t>
            </a:r>
            <a:r>
              <a:rPr lang="en-US" dirty="0"/>
              <a:t>a). However, about three months prior to treatment initiation, the rate of criminal convictions gradually fell to a lower level, at about 0.2% per day at the day of treatment initiation. This lower level was maintained throughout most of the treatment period (Figure </a:t>
            </a:r>
            <a:r>
              <a:rPr lang="en-US" dirty="0">
                <a:hlinkClick r:id="rId3"/>
              </a:rPr>
              <a:t>1</a:t>
            </a:r>
            <a:r>
              <a:rPr lang="en-US" dirty="0"/>
              <a:t>a).</a:t>
            </a:r>
          </a:p>
          <a:p>
            <a:r>
              <a:rPr lang="en-US" dirty="0"/>
              <a:t>During the two months prior to treatment termination the rate of convictions again gradually rose, reaching a higher level around the day of treatment dropout. This increased level prior to treatment dropout is somewhat higher than the pre-treatment level but with wide confidence intervals due to fewer observations with 35% (n = 1175) of patients dropping out at least once (Figure </a:t>
            </a:r>
            <a:r>
              <a:rPr lang="en-US" dirty="0">
                <a:hlinkClick r:id="rId3"/>
              </a:rPr>
              <a:t>1</a:t>
            </a:r>
            <a:r>
              <a:rPr lang="en-US" dirty="0"/>
              <a:t>b). For those drug users who re-entered treatment, this higher crime level after leaving treatment was continued until approximately three months before re-entering treatment, when it again fell to a lower level of about 0.2% (Figure </a:t>
            </a:r>
            <a:r>
              <a:rPr lang="en-US" dirty="0">
                <a:hlinkClick r:id="rId3"/>
              </a:rPr>
              <a:t>1</a:t>
            </a:r>
            <a:r>
              <a:rPr lang="en-US" dirty="0"/>
              <a:t>c). Compared to the period prior to the first episode of treatment, the rate of criminal convictions was higher during the period before re-entering OMT.</a:t>
            </a:r>
          </a:p>
          <a:p>
            <a:r>
              <a:rPr lang="en-US" dirty="0"/>
              <a:t>There was a slight gender difference with a significantly higher level of criminal activity among men as compared to women. Consequently the differences between in-treatment and out of treatment periods were less marked among women. When data were stratified by age groups, the middle age-group (30-40 years) had a rate of convictions similar to the mean of the total cohort. In comparison, patients under 30 had a slightly higher level, and those over 40 had a slightly lower level. When data were stratified by pre-treatment levels of criminal convictions, the high conviction group had a substantially elevated risk of criminal convictions compared to patients with no or medium criminal convictions during the entire period of observation. The medium conviction group had a time continuous pattern similar to that of the overall mean, but with somewhat less crime out of treatment, i.e. a less obvious difference between in and out of treatment. Similar time-related patterns of convictions were found for all age subgroups.</a:t>
            </a:r>
          </a:p>
          <a:p>
            <a:r>
              <a:rPr lang="en-US" b="1" dirty="0"/>
              <a:t>The main finding in this study was that although conviction rates were broadly related to treatment status (in and out of treatment), changes in criminal </a:t>
            </a:r>
            <a:r>
              <a:rPr lang="en-US" b="1" dirty="0" err="1"/>
              <a:t>behaviour</a:t>
            </a:r>
            <a:r>
              <a:rPr lang="en-US" b="1" dirty="0"/>
              <a:t> tended to occur gradually and did not coincide in any precise way with entry to treatment or leaving treatment. Changes in criminal convictions were already evident </a:t>
            </a:r>
            <a:r>
              <a:rPr lang="en-US" b="1" i="1" dirty="0"/>
              <a:t>before</a:t>
            </a:r>
            <a:r>
              <a:rPr lang="en-US" b="1" dirty="0"/>
              <a:t> changes of treatment status. Reductions in criminal convictions were found in the period before entry (or re-entry) to OMT, and increases in criminal activity were found in the months prior to treatment interruption. As in other studies [</a:t>
            </a:r>
            <a:r>
              <a:rPr lang="en-US" b="1" dirty="0">
                <a:hlinkClick r:id="rId4"/>
              </a:rPr>
              <a:t>9</a:t>
            </a:r>
            <a:r>
              <a:rPr lang="en-US" b="1" dirty="0"/>
              <a:t>, </a:t>
            </a:r>
            <a:r>
              <a:rPr lang="en-US" b="1" dirty="0">
                <a:hlinkClick r:id="rId5"/>
              </a:rPr>
              <a:t>13</a:t>
            </a:r>
            <a:r>
              <a:rPr lang="en-US" b="1" dirty="0"/>
              <a:t>], the rates of criminal convictions continued to be relatively low when patients were in treatment, whereas outside of treatment the rates of criminal convictions continued to be relatively high. Although different levels in criminal convictions were found both before and after treatment entry for patients differing in age, gender and pre-treatment convictions, the same overall pattern of change was evident for all sub-groups.</a:t>
            </a:r>
          </a:p>
        </p:txBody>
      </p:sp>
      <p:sp>
        <p:nvSpPr>
          <p:cNvPr id="4" name="Slide Number Placeholder 3"/>
          <p:cNvSpPr>
            <a:spLocks noGrp="1"/>
          </p:cNvSpPr>
          <p:nvPr>
            <p:ph type="sldNum" sz="quarter" idx="10"/>
          </p:nvPr>
        </p:nvSpPr>
        <p:spPr/>
        <p:txBody>
          <a:bodyPr/>
          <a:lstStyle/>
          <a:p>
            <a:fld id="{2119918C-E586-4032-993F-40AA16585BFB}"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133462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treatment of opioid dependence with B-MAT has been shown to be more cost effective than no treatment (</a:t>
            </a:r>
            <a:r>
              <a:rPr lang="en-US" dirty="0" err="1">
                <a:hlinkClick r:id="rId3"/>
              </a:rPr>
              <a:t>Schackman</a:t>
            </a:r>
            <a:r>
              <a:rPr lang="en-US" dirty="0">
                <a:hlinkClick r:id="rId3"/>
              </a:rPr>
              <a:t>, </a:t>
            </a:r>
            <a:r>
              <a:rPr lang="en-US" dirty="0" err="1">
                <a:hlinkClick r:id="rId3"/>
              </a:rPr>
              <a:t>Leff</a:t>
            </a:r>
            <a:r>
              <a:rPr lang="en-US" dirty="0">
                <a:hlinkClick r:id="rId3"/>
              </a:rPr>
              <a:t>, </a:t>
            </a:r>
            <a:r>
              <a:rPr lang="en-US" dirty="0" err="1">
                <a:hlinkClick r:id="rId3"/>
              </a:rPr>
              <a:t>Polsky</a:t>
            </a:r>
            <a:r>
              <a:rPr lang="en-US" dirty="0">
                <a:hlinkClick r:id="rId3"/>
              </a:rPr>
              <a:t>, Moore, &amp; </a:t>
            </a:r>
            <a:r>
              <a:rPr lang="en-US" dirty="0" err="1">
                <a:hlinkClick r:id="rId3"/>
              </a:rPr>
              <a:t>Fiellin</a:t>
            </a:r>
            <a:r>
              <a:rPr lang="en-US" dirty="0">
                <a:hlinkClick r:id="rId3"/>
              </a:rPr>
              <a:t>, 2012</a:t>
            </a:r>
            <a:r>
              <a:rPr lang="en-US" dirty="0"/>
              <a:t>), detoxification treatment (</a:t>
            </a:r>
            <a:r>
              <a:rPr lang="en-US" dirty="0" err="1">
                <a:hlinkClick r:id="rId4"/>
              </a:rPr>
              <a:t>Polsky</a:t>
            </a:r>
            <a:r>
              <a:rPr lang="en-US" dirty="0">
                <a:hlinkClick r:id="rId4"/>
              </a:rPr>
              <a:t> et al., 2010</a:t>
            </a:r>
            <a:r>
              <a:rPr lang="en-US" dirty="0"/>
              <a:t>), and likely equivalent to methadone treatment (</a:t>
            </a:r>
            <a:r>
              <a:rPr lang="en-US" dirty="0">
                <a:hlinkClick r:id="rId5"/>
              </a:rPr>
              <a:t>Center for Health Program Development and Management, 2007</a:t>
            </a:r>
            <a:r>
              <a:rPr lang="en-US" dirty="0"/>
              <a:t>). </a:t>
            </a:r>
          </a:p>
          <a:p>
            <a:endParaRPr lang="en-US" dirty="0"/>
          </a:p>
          <a:p>
            <a:r>
              <a:rPr lang="en-US" dirty="0"/>
              <a:t>Results of the multivariate analyses revealed that the B-MAT non-adherent group incurred approximately $27,000 in greater medical charges than the B-MAT adherent group, and over $22,000 greater overall healthcare charges.</a:t>
            </a:r>
            <a:endParaRPr lang="en-US" b="1" dirty="0"/>
          </a:p>
          <a:p>
            <a:endParaRPr lang="en-US" b="1" dirty="0"/>
          </a:p>
          <a:p>
            <a:r>
              <a:rPr lang="en-US" b="1" dirty="0"/>
              <a:t>(note:</a:t>
            </a:r>
            <a:r>
              <a:rPr lang="en-US" b="1" baseline="0" dirty="0"/>
              <a:t> </a:t>
            </a:r>
            <a:r>
              <a:rPr lang="en-US" b="1" dirty="0"/>
              <a:t>B-MAT</a:t>
            </a:r>
            <a:r>
              <a:rPr lang="en-US" b="1" baseline="0" dirty="0"/>
              <a:t> has lower costs in first 6m than </a:t>
            </a:r>
            <a:r>
              <a:rPr lang="en-US" b="1" baseline="0" dirty="0" err="1"/>
              <a:t>Methdadone</a:t>
            </a:r>
            <a:r>
              <a:rPr lang="en-US" b="1" baseline="0" dirty="0"/>
              <a:t>-MAT but equalize after 6m)</a:t>
            </a:r>
            <a:endParaRPr lang="en-US" b="1" dirty="0"/>
          </a:p>
          <a:p>
            <a:r>
              <a:rPr lang="en-US" dirty="0"/>
              <a:t>Opioid dependence imposes a significant economic burden on society, with annual societal costs estimated at over 55 billion dollars (</a:t>
            </a:r>
            <a:r>
              <a:rPr lang="en-US" dirty="0">
                <a:hlinkClick r:id="rId6"/>
              </a:rPr>
              <a:t>Birnbaum et al., 2011</a:t>
            </a:r>
            <a:r>
              <a:rPr lang="en-US" dirty="0"/>
              <a:t>). The majority of these costs are attributable to lost work productivity (46%) and health care costs (45%), with criminal justice costs (9%) making up the balance (</a:t>
            </a:r>
            <a:r>
              <a:rPr lang="en-US" dirty="0">
                <a:hlinkClick r:id="rId6"/>
              </a:rPr>
              <a:t>Birnbaum et al., 2011</a:t>
            </a:r>
            <a:r>
              <a:rPr lang="en-US" dirty="0"/>
              <a:t>). A hidden cost of opioid dependence is increased healthcare costs for </a:t>
            </a:r>
            <a:r>
              <a:rPr lang="en-US" dirty="0">
                <a:effectLst/>
                <a:hlinkClick r:id="rId7"/>
              </a:rPr>
              <a:t>comorbid</a:t>
            </a:r>
            <a:r>
              <a:rPr lang="en-US" dirty="0"/>
              <a:t> medical and psychiatric illness. For example, among commercially insured individuals, opioid abusers have higher rates of medical and pharmacy utilization, an increased number of </a:t>
            </a:r>
            <a:r>
              <a:rPr lang="en-US" dirty="0">
                <a:effectLst/>
                <a:hlinkClick r:id="rId7"/>
              </a:rPr>
              <a:t>comorbidities</a:t>
            </a:r>
            <a:r>
              <a:rPr lang="en-US" dirty="0"/>
              <a:t> including poisoning, </a:t>
            </a:r>
            <a:r>
              <a:rPr lang="en-US" dirty="0">
                <a:effectLst/>
                <a:hlinkClick r:id="rId8"/>
              </a:rPr>
              <a:t>hepatitis</a:t>
            </a:r>
            <a:r>
              <a:rPr lang="en-US" dirty="0"/>
              <a:t>, psychiatric illnesses, and pancreatitis, and </a:t>
            </a:r>
            <a:r>
              <a:rPr lang="en-US" dirty="0">
                <a:solidFill>
                  <a:schemeClr val="accent5">
                    <a:lumMod val="60000"/>
                    <a:lumOff val="40000"/>
                  </a:schemeClr>
                </a:solidFill>
              </a:rPr>
              <a:t>may incur as much as 8 times the total healthcare expenditure as non-abusers</a:t>
            </a:r>
            <a:r>
              <a:rPr lang="en-US" dirty="0"/>
              <a:t> (</a:t>
            </a:r>
            <a:r>
              <a:rPr lang="en-US" dirty="0">
                <a:hlinkClick r:id="rId9"/>
              </a:rPr>
              <a:t>White et al., 2005</a:t>
            </a:r>
            <a:r>
              <a:rPr lang="en-US" dirty="0"/>
              <a:t>).</a:t>
            </a:r>
            <a:endParaRPr lang="en-US" b="1" dirty="0"/>
          </a:p>
          <a:p>
            <a:r>
              <a:rPr lang="en-US" b="1" dirty="0"/>
              <a:t>Relationship Between Buprenorphine Adherence and Health Service Utilization and Costs Among Opioid Dependent Patients</a:t>
            </a:r>
          </a:p>
          <a:p>
            <a:r>
              <a:rPr lang="en-US" dirty="0">
                <a:effectLst/>
                <a:hlinkClick r:id="rId10"/>
              </a:rPr>
              <a:t>Joseph </a:t>
            </a:r>
            <a:r>
              <a:rPr lang="en-US" dirty="0" err="1">
                <a:effectLst/>
                <a:hlinkClick r:id="rId10"/>
              </a:rPr>
              <a:t>Tkacz</a:t>
            </a:r>
            <a:r>
              <a:rPr lang="en-US" dirty="0">
                <a:effectLst/>
              </a:rPr>
              <a:t>, </a:t>
            </a:r>
            <a:r>
              <a:rPr lang="en-US" dirty="0" err="1">
                <a:effectLst/>
              </a:rPr>
              <a:t>M.S.</a:t>
            </a:r>
            <a:r>
              <a:rPr lang="en-US" baseline="30000" dirty="0" err="1">
                <a:effectLst/>
                <a:hlinkClick r:id="rId11" tooltip="Affiliation: a"/>
              </a:rPr>
              <a:t>a</a:t>
            </a:r>
            <a:r>
              <a:rPr lang="en-US" baseline="30000" dirty="0">
                <a:effectLst/>
              </a:rPr>
              <a:t>, , </a:t>
            </a:r>
            <a:r>
              <a:rPr lang="en-US" dirty="0">
                <a:effectLst/>
              </a:rPr>
              <a:t>, </a:t>
            </a:r>
          </a:p>
          <a:p>
            <a:r>
              <a:rPr lang="en-US" dirty="0">
                <a:effectLst/>
                <a:hlinkClick r:id="rId10"/>
              </a:rPr>
              <a:t>Joseph </a:t>
            </a:r>
            <a:r>
              <a:rPr lang="en-US" dirty="0" err="1">
                <a:effectLst/>
                <a:hlinkClick r:id="rId10"/>
              </a:rPr>
              <a:t>Volpicelli</a:t>
            </a:r>
            <a:r>
              <a:rPr lang="en-US" dirty="0">
                <a:effectLst/>
              </a:rPr>
              <a:t>, M.D., </a:t>
            </a:r>
            <a:r>
              <a:rPr lang="en-US" dirty="0" err="1">
                <a:effectLst/>
              </a:rPr>
              <a:t>Ph.D.</a:t>
            </a:r>
            <a:r>
              <a:rPr lang="en-US" baseline="30000" dirty="0" err="1">
                <a:effectLst/>
                <a:hlinkClick r:id="rId12" tooltip="Affiliation: b"/>
              </a:rPr>
              <a:t>b</a:t>
            </a:r>
            <a:r>
              <a:rPr lang="en-US" dirty="0">
                <a:effectLst/>
              </a:rPr>
              <a:t>, </a:t>
            </a:r>
          </a:p>
          <a:p>
            <a:r>
              <a:rPr lang="en-US" dirty="0" err="1">
                <a:effectLst/>
                <a:hlinkClick r:id="rId10"/>
              </a:rPr>
              <a:t>Hyong</a:t>
            </a:r>
            <a:r>
              <a:rPr lang="en-US" dirty="0">
                <a:effectLst/>
                <a:hlinkClick r:id="rId10"/>
              </a:rPr>
              <a:t> Un</a:t>
            </a:r>
            <a:r>
              <a:rPr lang="en-US" dirty="0">
                <a:effectLst/>
              </a:rPr>
              <a:t>, </a:t>
            </a:r>
            <a:r>
              <a:rPr lang="en-US" dirty="0" err="1">
                <a:effectLst/>
              </a:rPr>
              <a:t>M.D.</a:t>
            </a:r>
            <a:r>
              <a:rPr lang="en-US" baseline="30000" dirty="0" err="1">
                <a:effectLst/>
                <a:hlinkClick r:id="rId13" tooltip="Affiliation: c"/>
              </a:rPr>
              <a:t>c</a:t>
            </a:r>
            <a:r>
              <a:rPr lang="en-US" dirty="0">
                <a:effectLst/>
              </a:rPr>
              <a:t>, </a:t>
            </a:r>
          </a:p>
          <a:p>
            <a:r>
              <a:rPr lang="en-US" dirty="0">
                <a:effectLst/>
                <a:hlinkClick r:id="rId10"/>
              </a:rPr>
              <a:t>Charles </a:t>
            </a:r>
            <a:r>
              <a:rPr lang="en-US" dirty="0" err="1">
                <a:effectLst/>
                <a:hlinkClick r:id="rId10"/>
              </a:rPr>
              <a:t>Ruetsch</a:t>
            </a:r>
            <a:r>
              <a:rPr lang="en-US" dirty="0">
                <a:effectLst/>
              </a:rPr>
              <a:t>, </a:t>
            </a:r>
            <a:r>
              <a:rPr lang="en-US" dirty="0" err="1">
                <a:effectLst/>
              </a:rPr>
              <a:t>Ph.D.</a:t>
            </a:r>
            <a:r>
              <a:rPr lang="en-US" baseline="30000" dirty="0" err="1">
                <a:effectLst/>
                <a:hlinkClick r:id="rId14" tooltip="Affiliation: d"/>
              </a:rPr>
              <a:t>d</a:t>
            </a:r>
            <a:endParaRPr lang="en-US" dirty="0">
              <a:effectLst/>
            </a:endParaRPr>
          </a:p>
          <a:p>
            <a:r>
              <a:rPr lang="en-US" baseline="30000" dirty="0">
                <a:effectLst/>
              </a:rPr>
              <a:t>a</a:t>
            </a:r>
            <a:r>
              <a:rPr lang="en-US" dirty="0">
                <a:effectLst/>
              </a:rPr>
              <a:t> Health Analytics, LLC, 9200 Rumsey Road, Suite 215, Columbia, MD 21045, USA</a:t>
            </a:r>
          </a:p>
          <a:p>
            <a:r>
              <a:rPr lang="en-US" baseline="30000" dirty="0">
                <a:effectLst/>
              </a:rPr>
              <a:t>b</a:t>
            </a:r>
            <a:r>
              <a:rPr lang="en-US" dirty="0">
                <a:effectLst/>
              </a:rPr>
              <a:t> Institute of Addiction Medicine, 1000 Germantown Pike, Suite H2, Plymouth Meeting, PA 19462, USA</a:t>
            </a:r>
          </a:p>
          <a:p>
            <a:r>
              <a:rPr lang="en-US" baseline="30000" dirty="0">
                <a:effectLst/>
              </a:rPr>
              <a:t>c</a:t>
            </a:r>
            <a:r>
              <a:rPr lang="en-US" dirty="0">
                <a:effectLst/>
              </a:rPr>
              <a:t> Aetna Behavioral Health, 930 Harvest Drive, Mail Stop U32N, Blue Bell, PA 19422, USA</a:t>
            </a:r>
          </a:p>
          <a:p>
            <a:r>
              <a:rPr lang="en-US" baseline="30000" dirty="0">
                <a:effectLst/>
              </a:rPr>
              <a:t>d</a:t>
            </a:r>
            <a:r>
              <a:rPr lang="en-US" dirty="0">
                <a:effectLst/>
              </a:rPr>
              <a:t> Health Analytics, LLC, 9200 Rumsey Road, Suite 215, Columbia, MD 21045, USA</a:t>
            </a:r>
          </a:p>
          <a:p>
            <a:r>
              <a:rPr lang="en-US" dirty="0"/>
              <a:t>Received 12 April 2013, Revised 9 October 2013, Accepted 29 October 2013, Available online 12 November 2013</a:t>
            </a:r>
            <a:r>
              <a:rPr lang="en-US" dirty="0">
                <a:effectLst/>
              </a:rPr>
              <a:t> Show more Show less</a:t>
            </a:r>
            <a:r>
              <a:rPr lang="en-US" dirty="0">
                <a:effectLst/>
                <a:hlinkClick r:id="rId15"/>
              </a:rPr>
              <a:t>http://dx.doi.org/10.1016/j.jsat.2013.10.014</a:t>
            </a:r>
            <a:r>
              <a:rPr lang="en-US" dirty="0">
                <a:effectLst/>
                <a:hlinkClick r:id="rId16" tooltip="Get rights and content"/>
              </a:rPr>
              <a:t>Get rights and content</a:t>
            </a:r>
            <a:endParaRPr lang="en-US" dirty="0">
              <a:effectLst/>
            </a:endParaRPr>
          </a:p>
          <a:p>
            <a:r>
              <a:rPr lang="en-US" b="1" dirty="0">
                <a:effectLst/>
              </a:rPr>
              <a:t>Abstract</a:t>
            </a:r>
          </a:p>
          <a:p>
            <a:r>
              <a:rPr lang="en-US" dirty="0">
                <a:effectLst/>
                <a:hlinkClick r:id="rId17"/>
              </a:rPr>
              <a:t>Buprenorphine</a:t>
            </a:r>
            <a:r>
              <a:rPr lang="en-US" dirty="0">
                <a:effectLst/>
              </a:rPr>
              <a:t>-medication assisted therapy (B-MAT) is an effective treatment for </a:t>
            </a:r>
            <a:r>
              <a:rPr lang="en-US" dirty="0">
                <a:effectLst/>
                <a:hlinkClick r:id="rId18"/>
              </a:rPr>
              <a:t>opioid dependence</a:t>
            </a:r>
            <a:r>
              <a:rPr lang="en-US" dirty="0">
                <a:effectLst/>
              </a:rPr>
              <a:t>, but may be considered cost-prohibitive based on ingredient cost alone. The purpose of this study was to use medical and pharmacy claims data to estimate the healthcare service utilization and costs associated with B-MAT adherence among a sample of </a:t>
            </a:r>
            <a:r>
              <a:rPr lang="en-US" dirty="0">
                <a:effectLst/>
                <a:hlinkClick r:id="rId19"/>
              </a:rPr>
              <a:t>opioid</a:t>
            </a:r>
            <a:r>
              <a:rPr lang="en-US" dirty="0">
                <a:effectLst/>
              </a:rPr>
              <a:t> dependent members. Members were placed into two adherence groups based on 1-year medication possession ratio (≥ 0.80 vs. &lt; 0.80). The B-MAT adherent group incurred significantly higher pharmacy charges (adjusted means; $6,156 vs. $3,581), but lower outpatient ($9,288 vs. $14,570), inpatient ($10,982 vs. $26,470), ER ($1,891 vs. $4,439), and total healthcare charges ($28,458 vs. $49,051; </a:t>
            </a:r>
            <a:r>
              <a:rPr lang="en-US" i="1" dirty="0">
                <a:effectLst/>
              </a:rPr>
              <a:t>p</a:t>
            </a:r>
            <a:r>
              <a:rPr lang="en-US" dirty="0">
                <a:effectLst/>
              </a:rPr>
              <a:t> &lt; 0.01) compared to non-adherent members. Adherence effects were confirmed in general linear models. Though B-MAT adherence requires increased pharmacy utilization, adherent individuals were shown to use fewer expensive health care services, resulting in overall reduced healthcare expenditure compared to non-adherent patients.</a:t>
            </a:r>
          </a:p>
          <a:p>
            <a:r>
              <a:rPr lang="en-US" dirty="0"/>
              <a:t>Buprenorphine-medication assisted therapy (B-MAT) has been shown to be effective in the treatment of opioid dependence both as maintenance medication and for supervised withdrawal from opioids (</a:t>
            </a:r>
            <a:r>
              <a:rPr lang="en-US" dirty="0" err="1">
                <a:hlinkClick r:id="rId20"/>
              </a:rPr>
              <a:t>McCance</a:t>
            </a:r>
            <a:r>
              <a:rPr lang="en-US" dirty="0">
                <a:hlinkClick r:id="rId20"/>
              </a:rPr>
              <a:t>-Katz, 2004</a:t>
            </a:r>
            <a:r>
              <a:rPr lang="en-US" dirty="0"/>
              <a:t>), however it is not clear if it is more cost-effective to use buprenorphine for short term symptom relief or for long term maintenance. Under the provisions of the Drug Addiction Treatment Act of 2000, physicians can obtain a waiver to prescribe and dispense buprenorphine in an office-based setting, which also entails weekly patient visits during the initial phase of treatment, followed by an eventual reduction to monthly visits once the maintenance phase of treatment is reached (</a:t>
            </a:r>
            <a:r>
              <a:rPr lang="en-US" dirty="0">
                <a:hlinkClick r:id="rId21"/>
              </a:rPr>
              <a:t>Substance Abuse and Mental Health Service Administration, 2004</a:t>
            </a:r>
            <a:r>
              <a:rPr lang="en-US" dirty="0"/>
              <a:t>). Therefore, the long term use of buprenorphine will be associated with more frequent outpatient treatment visits and the increased costs of the medication. It is unclear if the additional costs of consistent, long term use of B-MAT will be offset by savings in other health care costs.</a:t>
            </a:r>
          </a:p>
          <a:p>
            <a:r>
              <a:rPr lang="en-US" dirty="0"/>
              <a:t>Medication adherence has been linked to improved outcomes across a variety of chronic diseases states, (</a:t>
            </a:r>
            <a:r>
              <a:rPr lang="en-US" dirty="0" err="1">
                <a:hlinkClick r:id="rId22"/>
              </a:rPr>
              <a:t>DiMatteo</a:t>
            </a:r>
            <a:r>
              <a:rPr lang="en-US" dirty="0">
                <a:hlinkClick r:id="rId22"/>
              </a:rPr>
              <a:t> et al., 2002</a:t>
            </a:r>
            <a:r>
              <a:rPr lang="en-US" dirty="0"/>
              <a:t> and </a:t>
            </a:r>
            <a:r>
              <a:rPr lang="en-US" dirty="0">
                <a:hlinkClick r:id="rId23"/>
              </a:rPr>
              <a:t>Roebuck et al., 2011</a:t>
            </a:r>
            <a:r>
              <a:rPr lang="en-US" dirty="0"/>
              <a:t>), and is considered a top public health priority (</a:t>
            </a:r>
            <a:r>
              <a:rPr lang="en-US" dirty="0">
                <a:hlinkClick r:id="rId24"/>
              </a:rPr>
              <a:t>Bosworth &amp; The National Consumers League, 2011</a:t>
            </a:r>
            <a:r>
              <a:rPr lang="en-US" dirty="0"/>
              <a:t>). Adherence with B-MAT has already been shown to reduce the incidence of subsequent relapse among an opioid dependent sample (</a:t>
            </a:r>
            <a:r>
              <a:rPr lang="en-US" dirty="0" err="1">
                <a:hlinkClick r:id="rId25"/>
              </a:rPr>
              <a:t>Tkacz</a:t>
            </a:r>
            <a:r>
              <a:rPr lang="en-US" dirty="0">
                <a:hlinkClick r:id="rId25"/>
              </a:rPr>
              <a:t>, </a:t>
            </a:r>
            <a:r>
              <a:rPr lang="en-US" dirty="0" err="1">
                <a:hlinkClick r:id="rId25"/>
              </a:rPr>
              <a:t>Severt</a:t>
            </a:r>
            <a:r>
              <a:rPr lang="en-US" dirty="0">
                <a:hlinkClick r:id="rId25"/>
              </a:rPr>
              <a:t>, </a:t>
            </a:r>
            <a:r>
              <a:rPr lang="en-US" dirty="0" err="1">
                <a:hlinkClick r:id="rId25"/>
              </a:rPr>
              <a:t>Cacciola</a:t>
            </a:r>
            <a:r>
              <a:rPr lang="en-US" dirty="0">
                <a:hlinkClick r:id="rId25"/>
              </a:rPr>
              <a:t>, &amp; </a:t>
            </a:r>
            <a:r>
              <a:rPr lang="en-US" dirty="0" err="1">
                <a:hlinkClick r:id="rId25"/>
              </a:rPr>
              <a:t>Ruetsch</a:t>
            </a:r>
            <a:r>
              <a:rPr lang="en-US" dirty="0">
                <a:hlinkClick r:id="rId25"/>
              </a:rPr>
              <a:t>, 2012</a:t>
            </a:r>
            <a:r>
              <a:rPr lang="en-US" dirty="0"/>
              <a:t>), however little published work has examined the impact of adherence on specific healthcare utilization and expenditure. Although a more expensive ingredient, buprenorphine has been shown to result in significantly lower overall healthcare expenditure during the first 6 months of treatment compared to methadone treatment, with no difference during subsequent months (</a:t>
            </a:r>
            <a:r>
              <a:rPr lang="en-US" dirty="0">
                <a:hlinkClick r:id="rId26"/>
              </a:rPr>
              <a:t>Barnett, 2009</a:t>
            </a:r>
            <a:r>
              <a:rPr lang="en-US" dirty="0"/>
              <a:t>). The objective of the present study was to examine the relationship between B-MAT adherence and healthcare service utilization and costs among a commercially-insured sample of patient diagnoses with opioid dependence or abuse. It was hypothesized that B-MAT adherence would result in higher pharmacy utilization, but ultimately lower overall healthcare costs.</a:t>
            </a:r>
          </a:p>
          <a:p>
            <a:r>
              <a:rPr lang="en-US" b="1" dirty="0">
                <a:effectLst/>
              </a:rPr>
              <a:t>1.4. Placement into B-MAT Adherence Groups</a:t>
            </a:r>
          </a:p>
          <a:p>
            <a:r>
              <a:rPr lang="en-US" dirty="0">
                <a:effectLst/>
              </a:rPr>
              <a:t>B-MAT adherence was estimated using the medication possession ratio (MPR), in which the total days' supply of a medication is divided by the length of the study window (</a:t>
            </a:r>
            <a:r>
              <a:rPr lang="en-US" dirty="0">
                <a:effectLst/>
                <a:hlinkClick r:id="rId27"/>
              </a:rPr>
              <a:t>Cooper, Hall, </a:t>
            </a:r>
            <a:r>
              <a:rPr lang="en-US" dirty="0" err="1">
                <a:effectLst/>
                <a:hlinkClick r:id="rId27"/>
              </a:rPr>
              <a:t>Penland</a:t>
            </a:r>
            <a:r>
              <a:rPr lang="en-US" dirty="0">
                <a:effectLst/>
                <a:hlinkClick r:id="rId27"/>
              </a:rPr>
              <a:t>, Krueger, &amp; May, 2009</a:t>
            </a:r>
            <a:r>
              <a:rPr lang="en-US" dirty="0">
                <a:effectLst/>
              </a:rPr>
              <a:t>). Therefore, B-MAT MPR for the current study was measured using the following formula:</a:t>
            </a:r>
          </a:p>
          <a:p>
            <a:r>
              <a:rPr lang="en-US" dirty="0">
                <a:effectLst/>
              </a:rPr>
              <a:t>&lt;</a:t>
            </a:r>
            <a:r>
              <a:rPr lang="en-US" dirty="0" err="1">
                <a:effectLst/>
              </a:rPr>
              <a:t>img</a:t>
            </a:r>
            <a:r>
              <a:rPr lang="en-US" dirty="0">
                <a:effectLst/>
              </a:rPr>
              <a:t> height="31" border="0" style="</a:t>
            </a:r>
            <a:r>
              <a:rPr lang="en-US" dirty="0" err="1">
                <a:effectLst/>
              </a:rPr>
              <a:t>vertical-align:bottom</a:t>
            </a:r>
            <a:r>
              <a:rPr lang="en-US" dirty="0">
                <a:effectLst/>
              </a:rPr>
              <a:t>" width="247" alt="View the MathML source" title="View the MathML source" </a:t>
            </a:r>
            <a:r>
              <a:rPr lang="en-US" dirty="0" err="1">
                <a:effectLst/>
              </a:rPr>
              <a:t>src</a:t>
            </a:r>
            <a:r>
              <a:rPr lang="en-US" dirty="0">
                <a:effectLst/>
              </a:rPr>
              <a:t>="http://origin-ars.els-cdn.com/content/image/1-s2.0-S0740547213002626-si1.gif"&gt;totaldays'supplyofB‐MATinpost‐period365daysone‐yearpost‐period</a:t>
            </a:r>
          </a:p>
          <a:p>
            <a:r>
              <a:rPr lang="en-US" dirty="0">
                <a:effectLst/>
              </a:rPr>
              <a:t>Members with an MPR ≥ 0.80 were categorized as adherent, while those with an MPR &lt; 0.80 were categorized as non-adherent (</a:t>
            </a:r>
            <a:r>
              <a:rPr lang="en-US" dirty="0">
                <a:effectLst/>
                <a:hlinkClick r:id="rId28"/>
              </a:rPr>
              <a:t>Peterson et al., 2007</a:t>
            </a:r>
            <a:r>
              <a:rPr lang="en-US" dirty="0">
                <a:effectLst/>
              </a:rPr>
              <a:t>).</a:t>
            </a:r>
          </a:p>
          <a:p>
            <a:endParaRPr lang="en-US" dirty="0"/>
          </a:p>
        </p:txBody>
      </p:sp>
      <p:sp>
        <p:nvSpPr>
          <p:cNvPr id="4" name="Slide Number Placeholder 3"/>
          <p:cNvSpPr>
            <a:spLocks noGrp="1"/>
          </p:cNvSpPr>
          <p:nvPr>
            <p:ph type="sldNum" sz="quarter" idx="10"/>
          </p:nvPr>
        </p:nvSpPr>
        <p:spPr/>
        <p:txBody>
          <a:bodyPr/>
          <a:lstStyle/>
          <a:p>
            <a:fld id="{2119918C-E586-4032-993F-40AA16585BFB}"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375021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DC3C88-E255-466F-90D5-312B6008C26E}" type="slidenum">
              <a:rPr lang="en-US" smtClean="0"/>
              <a:t>28</a:t>
            </a:fld>
            <a:endParaRPr lang="en-US"/>
          </a:p>
        </p:txBody>
      </p:sp>
    </p:spTree>
    <p:extLst>
      <p:ext uri="{BB962C8B-B14F-4D97-AF65-F5344CB8AC3E}">
        <p14:creationId xmlns:p14="http://schemas.microsoft.com/office/powerpoint/2010/main" val="40309331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74FE50-AF68-4551-BF89-301434244CFD}" type="slidenum">
              <a:rPr lang="en-US" smtClean="0"/>
              <a:t>29</a:t>
            </a:fld>
            <a:endParaRPr lang="en-US"/>
          </a:p>
        </p:txBody>
      </p:sp>
    </p:spTree>
    <p:extLst>
      <p:ext uri="{BB962C8B-B14F-4D97-AF65-F5344CB8AC3E}">
        <p14:creationId xmlns:p14="http://schemas.microsoft.com/office/powerpoint/2010/main" val="17239331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2BD97E-83CA-4517-A2B2-43ADA9895FCB}" type="slidenum">
              <a:rPr lang="en-US" smtClean="0"/>
              <a:t>31</a:t>
            </a:fld>
            <a:endParaRPr lang="en-US"/>
          </a:p>
        </p:txBody>
      </p:sp>
    </p:spTree>
    <p:extLst>
      <p:ext uri="{BB962C8B-B14F-4D97-AF65-F5344CB8AC3E}">
        <p14:creationId xmlns:p14="http://schemas.microsoft.com/office/powerpoint/2010/main" val="23421070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74FE50-AF68-4551-BF89-301434244CFD}" type="slidenum">
              <a:rPr lang="en-US" smtClean="0"/>
              <a:t>32</a:t>
            </a:fld>
            <a:endParaRPr lang="en-US"/>
          </a:p>
        </p:txBody>
      </p:sp>
    </p:spTree>
    <p:extLst>
      <p:ext uri="{BB962C8B-B14F-4D97-AF65-F5344CB8AC3E}">
        <p14:creationId xmlns:p14="http://schemas.microsoft.com/office/powerpoint/2010/main" val="31293521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2BD97E-83CA-4517-A2B2-43ADA9895FCB}" type="slidenum">
              <a:rPr lang="en-US" smtClean="0"/>
              <a:t>36</a:t>
            </a:fld>
            <a:endParaRPr lang="en-US"/>
          </a:p>
        </p:txBody>
      </p:sp>
    </p:spTree>
    <p:extLst>
      <p:ext uri="{BB962C8B-B14F-4D97-AF65-F5344CB8AC3E}">
        <p14:creationId xmlns:p14="http://schemas.microsoft.com/office/powerpoint/2010/main" val="1566581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Story of a group of blind men, who have never come across an elephant before and who learn and conceptualize what the elephant is like by touching it. Each blind man feels a different part of the elephant's body, but only one part, such as the side or the tusk. They then describe the elephant based on their limited experience and their descriptions of the elephant are different from each other. The moral of the parable is that humans have a tendency to claim absolute truth based on their limited, subjective experience as they ignore other people's limited, subjective experiences which may be equally true</a:t>
            </a:r>
            <a:endParaRPr lang="en-US" dirty="0"/>
          </a:p>
        </p:txBody>
      </p:sp>
      <p:sp>
        <p:nvSpPr>
          <p:cNvPr id="4" name="Slide Number Placeholder 3"/>
          <p:cNvSpPr>
            <a:spLocks noGrp="1"/>
          </p:cNvSpPr>
          <p:nvPr>
            <p:ph type="sldNum" sz="quarter" idx="10"/>
          </p:nvPr>
        </p:nvSpPr>
        <p:spPr/>
        <p:txBody>
          <a:bodyPr/>
          <a:lstStyle/>
          <a:p>
            <a:fld id="{B32BD97E-83CA-4517-A2B2-43ADA9895FCB}" type="slidenum">
              <a:rPr lang="en-US" smtClean="0"/>
              <a:t>3</a:t>
            </a:fld>
            <a:endParaRPr lang="en-US"/>
          </a:p>
        </p:txBody>
      </p:sp>
    </p:spTree>
    <p:extLst>
      <p:ext uri="{BB962C8B-B14F-4D97-AF65-F5344CB8AC3E}">
        <p14:creationId xmlns:p14="http://schemas.microsoft.com/office/powerpoint/2010/main" val="34275493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2BD97E-83CA-4517-A2B2-43ADA9895FCB}" type="slidenum">
              <a:rPr lang="en-US" smtClean="0"/>
              <a:t>37</a:t>
            </a:fld>
            <a:endParaRPr lang="en-US"/>
          </a:p>
        </p:txBody>
      </p:sp>
    </p:spTree>
    <p:extLst>
      <p:ext uri="{BB962C8B-B14F-4D97-AF65-F5344CB8AC3E}">
        <p14:creationId xmlns:p14="http://schemas.microsoft.com/office/powerpoint/2010/main" val="24632205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2BD97E-83CA-4517-A2B2-43ADA9895FCB}" type="slidenum">
              <a:rPr lang="en-US" smtClean="0"/>
              <a:t>38</a:t>
            </a:fld>
            <a:endParaRPr lang="en-US"/>
          </a:p>
        </p:txBody>
      </p:sp>
    </p:spTree>
    <p:extLst>
      <p:ext uri="{BB962C8B-B14F-4D97-AF65-F5344CB8AC3E}">
        <p14:creationId xmlns:p14="http://schemas.microsoft.com/office/powerpoint/2010/main" val="19302347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2BD97E-83CA-4517-A2B2-43ADA9895FCB}" type="slidenum">
              <a:rPr lang="en-US" smtClean="0"/>
              <a:t>39</a:t>
            </a:fld>
            <a:endParaRPr lang="en-US"/>
          </a:p>
        </p:txBody>
      </p:sp>
    </p:spTree>
    <p:extLst>
      <p:ext uri="{BB962C8B-B14F-4D97-AF65-F5344CB8AC3E}">
        <p14:creationId xmlns:p14="http://schemas.microsoft.com/office/powerpoint/2010/main" val="25241478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2BD97E-83CA-4517-A2B2-43ADA9895FCB}" type="slidenum">
              <a:rPr lang="en-US" smtClean="0"/>
              <a:t>41</a:t>
            </a:fld>
            <a:endParaRPr lang="en-US"/>
          </a:p>
        </p:txBody>
      </p:sp>
    </p:spTree>
    <p:extLst>
      <p:ext uri="{BB962C8B-B14F-4D97-AF65-F5344CB8AC3E}">
        <p14:creationId xmlns:p14="http://schemas.microsoft.com/office/powerpoint/2010/main" val="8440698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Users:</a:t>
            </a:r>
            <a:r>
              <a:rPr lang="en-US" baseline="0" dirty="0"/>
              <a:t> always chasing the first high</a:t>
            </a:r>
            <a:endParaRPr lang="en-US" dirty="0"/>
          </a:p>
        </p:txBody>
      </p:sp>
      <p:sp>
        <p:nvSpPr>
          <p:cNvPr id="4" name="Slide Number Placeholder 3"/>
          <p:cNvSpPr>
            <a:spLocks noGrp="1"/>
          </p:cNvSpPr>
          <p:nvPr>
            <p:ph type="sldNum" sz="quarter" idx="10"/>
          </p:nvPr>
        </p:nvSpPr>
        <p:spPr/>
        <p:txBody>
          <a:bodyPr/>
          <a:lstStyle/>
          <a:p>
            <a:fld id="{CDC64FE4-4C1B-4CB5-9EB3-3B00FB7D9D1F}" type="slidenum">
              <a:rPr lang="en-US" smtClean="0"/>
              <a:t>42</a:t>
            </a:fld>
            <a:endParaRPr lang="en-US"/>
          </a:p>
        </p:txBody>
      </p:sp>
    </p:spTree>
    <p:extLst>
      <p:ext uri="{BB962C8B-B14F-4D97-AF65-F5344CB8AC3E}">
        <p14:creationId xmlns:p14="http://schemas.microsoft.com/office/powerpoint/2010/main" val="9299989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2BD97E-83CA-4517-A2B2-43ADA9895FCB}" type="slidenum">
              <a:rPr lang="en-US" smtClean="0"/>
              <a:t>45</a:t>
            </a:fld>
            <a:endParaRPr lang="en-US"/>
          </a:p>
        </p:txBody>
      </p:sp>
    </p:spTree>
    <p:extLst>
      <p:ext uri="{BB962C8B-B14F-4D97-AF65-F5344CB8AC3E}">
        <p14:creationId xmlns:p14="http://schemas.microsoft.com/office/powerpoint/2010/main" val="34401625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2BD97E-83CA-4517-A2B2-43ADA9895FCB}" type="slidenum">
              <a:rPr lang="en-US" smtClean="0"/>
              <a:t>46</a:t>
            </a:fld>
            <a:endParaRPr lang="en-US"/>
          </a:p>
        </p:txBody>
      </p:sp>
    </p:spTree>
    <p:extLst>
      <p:ext uri="{BB962C8B-B14F-4D97-AF65-F5344CB8AC3E}">
        <p14:creationId xmlns:p14="http://schemas.microsoft.com/office/powerpoint/2010/main" val="1632751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74FE50-AF68-4551-BF89-301434244CFD}" type="slidenum">
              <a:rPr lang="en-US" smtClean="0"/>
              <a:t>4</a:t>
            </a:fld>
            <a:endParaRPr lang="en-US"/>
          </a:p>
        </p:txBody>
      </p:sp>
    </p:spTree>
    <p:extLst>
      <p:ext uri="{BB962C8B-B14F-4D97-AF65-F5344CB8AC3E}">
        <p14:creationId xmlns:p14="http://schemas.microsoft.com/office/powerpoint/2010/main" val="1229291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DC3C88-E255-466F-90D5-312B6008C26E}" type="slidenum">
              <a:rPr lang="en-US" smtClean="0"/>
              <a:t>5</a:t>
            </a:fld>
            <a:endParaRPr lang="en-US"/>
          </a:p>
        </p:txBody>
      </p:sp>
    </p:spTree>
    <p:extLst>
      <p:ext uri="{BB962C8B-B14F-4D97-AF65-F5344CB8AC3E}">
        <p14:creationId xmlns:p14="http://schemas.microsoft.com/office/powerpoint/2010/main" val="259486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2BD97E-83CA-4517-A2B2-43ADA9895FCB}" type="slidenum">
              <a:rPr lang="en-US" smtClean="0"/>
              <a:t>6</a:t>
            </a:fld>
            <a:endParaRPr lang="en-US"/>
          </a:p>
        </p:txBody>
      </p:sp>
    </p:spTree>
    <p:extLst>
      <p:ext uri="{BB962C8B-B14F-4D97-AF65-F5344CB8AC3E}">
        <p14:creationId xmlns:p14="http://schemas.microsoft.com/office/powerpoint/2010/main" val="1412935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Scenario 1: The </a:t>
            </a:r>
            <a:r>
              <a:rPr lang="en-US" b="1" dirty="0"/>
              <a:t>opioid deaths forecast for 2027 is 93,613</a:t>
            </a:r>
            <a:r>
              <a:rPr lang="en-US" dirty="0"/>
              <a:t>. The forecasted change is 183% since 2015 when it was 33,091. This curve assumes total drug overdoses climb at the same rate they have for decades. It’s also based on the assumption opioid deaths keep making up roughly the same percentage of all drug deaths. </a:t>
            </a:r>
            <a:r>
              <a:rPr lang="en-US" i="1" dirty="0"/>
              <a:t>Natalia </a:t>
            </a:r>
            <a:r>
              <a:rPr lang="en-US" i="1" dirty="0" err="1"/>
              <a:t>Bronshtein</a:t>
            </a:r>
            <a:r>
              <a:rPr lang="en-US" i="1" dirty="0"/>
              <a:t>/STAT</a:t>
            </a:r>
            <a:endParaRPr lang="en-US" b="1" dirty="0"/>
          </a:p>
          <a:p>
            <a:endParaRPr lang="en-US" b="1" dirty="0"/>
          </a:p>
          <a:p>
            <a:r>
              <a:rPr lang="en-US" b="1" dirty="0"/>
              <a:t>STAT forecast: Opioids could kill nearly 500,000 Americans in the next decade</a:t>
            </a:r>
          </a:p>
          <a:p>
            <a:r>
              <a:rPr lang="en-US" i="1" dirty="0"/>
              <a:t>By</a:t>
            </a:r>
            <a:r>
              <a:rPr lang="en-US" cap="all" dirty="0"/>
              <a:t> </a:t>
            </a:r>
            <a:r>
              <a:rPr lang="en-US" u="sng" cap="all" dirty="0">
                <a:hlinkClick r:id="rId3"/>
              </a:rPr>
              <a:t>MAX BLAU</a:t>
            </a:r>
            <a:r>
              <a:rPr lang="en-US" cap="all" dirty="0"/>
              <a:t> </a:t>
            </a:r>
            <a:r>
              <a:rPr lang="en-US" u="sng" cap="all" dirty="0">
                <a:hlinkClick r:id="rId4"/>
              </a:rPr>
              <a:t>@</a:t>
            </a:r>
            <a:r>
              <a:rPr lang="en-US" u="sng" cap="all" dirty="0" err="1">
                <a:hlinkClick r:id="rId4"/>
              </a:rPr>
              <a:t>maxblau</a:t>
            </a:r>
            <a:endParaRPr lang="en-US" dirty="0"/>
          </a:p>
          <a:p>
            <a:r>
              <a:rPr lang="en-US" cap="all" dirty="0"/>
              <a:t>JUNE 27, 2017</a:t>
            </a:r>
            <a:endParaRPr lang="en-US" dirty="0"/>
          </a:p>
          <a:p>
            <a:r>
              <a:rPr lang="en-US" cap="all" dirty="0"/>
              <a:t>MIKE REDDY FOR STAT</a:t>
            </a:r>
            <a:endParaRPr lang="en-US" dirty="0"/>
          </a:p>
          <a:p>
            <a:r>
              <a:rPr lang="en-US" dirty="0"/>
              <a:t> </a:t>
            </a:r>
          </a:p>
          <a:p>
            <a:r>
              <a:rPr lang="en-US" dirty="0"/>
              <a:t>Opioids could kill nearly half a million people across America over the next decade as the crisis of addiction and overdose accelerates.</a:t>
            </a:r>
          </a:p>
          <a:p>
            <a:r>
              <a:rPr lang="en-US" dirty="0"/>
              <a:t>Deaths from opioids have been rising sharply for years, and drug overdoses already kill more Americans under age 50 than anything else. STAT asked leading public health experts at 10 universities to forecast the arc of the epidemic over the next decade. The consensus: It will get worse before it gets better.</a:t>
            </a:r>
          </a:p>
          <a:p>
            <a:r>
              <a:rPr lang="en-US" dirty="0"/>
              <a:t>There are now nearly </a:t>
            </a:r>
            <a:r>
              <a:rPr lang="en-US" b="1" dirty="0"/>
              <a:t>100 deaths a day from opioids</a:t>
            </a:r>
            <a:r>
              <a:rPr lang="en-US" dirty="0"/>
              <a:t>, a swath of destruction that runs from tony New England suburbs to the farm country of California, from the beach towns of Florida to the Appalachian foothills.</a:t>
            </a:r>
          </a:p>
          <a:p>
            <a:r>
              <a:rPr lang="en-US" dirty="0"/>
              <a:t>In the worst-case scenario put forth by STAT’s expert panel, that toll could spike to 250 deaths a day, if potent synthetic opioids like fentanyl and </a:t>
            </a:r>
            <a:r>
              <a:rPr lang="en-US" dirty="0" err="1"/>
              <a:t>carfentanil</a:t>
            </a:r>
            <a:r>
              <a:rPr lang="en-US" dirty="0"/>
              <a:t> continue to spread rapidly and the waits for treatment continue to stretch weeks in hard-hit states like West Virginia and New Hampshire.</a:t>
            </a:r>
          </a:p>
          <a:p>
            <a:r>
              <a:rPr lang="en-US" dirty="0"/>
              <a:t>If that prediction proves accurate, the death toll over the next decade could top 650,000. That’s almost as many Americans as will die from breast cancer and prostate cancer during that time period. Put another way, opioids could kill nearly as many Americans in a decade as HIV/AIDS has killed since that epidemic began in the early 1980s. The deep cuts to Medicaid now being debated in Congress could add to the desperation by </a:t>
            </a:r>
            <a:r>
              <a:rPr lang="en-US" u="sng" dirty="0">
                <a:hlinkClick r:id="rId5"/>
              </a:rPr>
              <a:t>leaving millions</a:t>
            </a:r>
            <a:r>
              <a:rPr lang="en-US" dirty="0"/>
              <a:t> of low-income adults without insurance, according to the nonpartisan Congressional Budget Office.</a:t>
            </a:r>
          </a:p>
          <a:p>
            <a:r>
              <a:rPr lang="en-US" dirty="0"/>
              <a:t>Even the more middle-of-the-road forecasts suggest that by 2027, the annual U.S. death toll from opioids alone will likely surpass the worst year of gun deaths on record, and may top the worst year of AIDS deaths at the peak of that epidemic in the 1990s, when nearly 50,000 people were dying each year. The average toll across all 10 forecasts: nearly 500,000 deaths over the next decade.</a:t>
            </a:r>
          </a:p>
          <a:p>
            <a:r>
              <a:rPr lang="en-US" dirty="0"/>
              <a:t>Beyond the immeasurable pain to families, the overdoses will cost the U.S. economy hundreds of billions of dollars.</a:t>
            </a:r>
          </a:p>
          <a:p>
            <a:r>
              <a:rPr lang="en-US" dirty="0"/>
              <a:t>In addition to the forecasts, provided by academics who specialize in epidemiology, clinical medicine, health economics, and pharmaceutical use, STAT conducted more than 40 interviews with politicians and patient advocates, providers and payers, doctors and drug makers. This analysis is also informed by a review of presentations from top Trump administration health officials, including Health and Human Services Secretary Tom Price, National Institutes of Health Director Francis Collins, and the acting chiefs of the Office of National Drug Control Policy, the Substance Abuse and Mental Health Services Administration, and the Centers for Disease Control and Prevention.</a:t>
            </a:r>
          </a:p>
          <a:p>
            <a:r>
              <a:rPr lang="en-US" dirty="0"/>
              <a:t>“It took us about 30 years to get into this mess,” Robert </a:t>
            </a:r>
            <a:r>
              <a:rPr lang="en-US" dirty="0" err="1"/>
              <a:t>Valuck</a:t>
            </a:r>
            <a:r>
              <a:rPr lang="en-US" dirty="0"/>
              <a:t>, professor at the University of Colorado-Denver’s School of Pharmacy and Pharmaceutical Sciences, told STAT. “I don’t think we’re going to get out of it in two or three.”</a:t>
            </a:r>
          </a:p>
          <a:p>
            <a:r>
              <a:rPr lang="en-US" dirty="0"/>
              <a:t>It’s already so bad that once unthinkable scenes of public overdose are now common: People are dying on public buses and inside fast-food restaurants. They’re collapsing unconscious on street corners and in libraries after overdosing on prescription pain pills, heroin, and fentanyl. A customer in Anchorage, Alaska, </a:t>
            </a:r>
            <a:r>
              <a:rPr lang="en-US" u="sng" dirty="0">
                <a:hlinkClick r:id="rId6"/>
              </a:rPr>
              <a:t>hit the floor of a Subway</a:t>
            </a:r>
            <a:r>
              <a:rPr lang="en-US" dirty="0"/>
              <a:t> while trying to order a sandwich. A mom in Lawrence, Mass., sprawled in the toy aisle of a Family Dollar as her little girl </a:t>
            </a:r>
            <a:r>
              <a:rPr lang="en-US" u="sng" dirty="0">
                <a:hlinkClick r:id="rId7"/>
              </a:rPr>
              <a:t>screamed at her </a:t>
            </a:r>
            <a:r>
              <a:rPr lang="en-US" dirty="0"/>
              <a:t>to wake up. A grandmother in East Liverpool, Ohio, </a:t>
            </a:r>
            <a:r>
              <a:rPr lang="en-US" u="sng" dirty="0" err="1">
                <a:hlinkClick r:id="rId8"/>
              </a:rPr>
              <a:t>slumped</a:t>
            </a:r>
            <a:r>
              <a:rPr lang="en-US" dirty="0" err="1"/>
              <a:t>in</a:t>
            </a:r>
            <a:r>
              <a:rPr lang="en-US" dirty="0"/>
              <a:t> the front seat of an idling car, turning blue, while a toddler in dinosaur pajamas sat in the back. </a:t>
            </a:r>
          </a:p>
          <a:p>
            <a:r>
              <a:rPr lang="en-US" dirty="0"/>
              <a:t>There are so many deaths, some coroners are </a:t>
            </a:r>
            <a:r>
              <a:rPr lang="en-US" u="sng" dirty="0">
                <a:hlinkClick r:id="rId9"/>
              </a:rPr>
              <a:t>running out of room</a:t>
            </a:r>
            <a:r>
              <a:rPr lang="en-US" dirty="0"/>
              <a:t> for bodies.</a:t>
            </a:r>
          </a:p>
          <a:p>
            <a:r>
              <a:rPr lang="en-US" dirty="0"/>
              <a:t>The most recent national statistics count more than 33,000 opioid-related deaths across the U.S. in 2015. Many victims are young, often in their 20s or 30s. Increasingly, many are white. But the plague touches all demographics: farmers and musicians, lawyers and construction workers, stay-at-home moms and the homeless.</a:t>
            </a:r>
          </a:p>
          <a:p>
            <a:r>
              <a:rPr lang="en-US" dirty="0"/>
              <a:t>Most of the forecasts produced by STAT predict the annual death toll will increase by at least 35 percent between 2015 and 2027. Under the gravest scenarios, it could triple — to more than 93,000 deaths a year.</a:t>
            </a:r>
          </a:p>
          <a:p>
            <a:r>
              <a:rPr lang="en-US" dirty="0"/>
              <a:t>On this, all the experts agree: Fatal overdoses will not even begin to level off until sometime after 2020, because it will take time to see whether the federal government’s efforts to boost drug enforcement and push doctors to write fewer prescriptions for opioid pain pills are effective.</a:t>
            </a:r>
          </a:p>
          <a:p>
            <a:r>
              <a:rPr lang="en-US" dirty="0"/>
              <a:t>The worst-case scenario is built around the assumption doctors will continue to freely prescribe and that people addicted to opioids will continue to be exposed, perhaps unknowingly, to powerful synthetic compounds like </a:t>
            </a:r>
            <a:r>
              <a:rPr lang="en-US" dirty="0" err="1"/>
              <a:t>carfentanil</a:t>
            </a:r>
            <a:r>
              <a:rPr lang="en-US" dirty="0"/>
              <a:t>, an elephant tranquilizer capable of killing a human with just a couple of grains.</a:t>
            </a:r>
          </a:p>
          <a:p>
            <a:r>
              <a:rPr lang="en-US" dirty="0"/>
              <a:t>Opioid deaths: Worst case scenario</a:t>
            </a:r>
            <a:endParaRPr lang="en-US" b="1" dirty="0"/>
          </a:p>
          <a:p>
            <a:r>
              <a:rPr lang="en-US" dirty="0"/>
              <a:t>Scenario 1: The opioid deaths forecast for 2027 is 93,613. The forecasted change is 183% since 2015 when it was 33,091. This curve assumes total drug overdoses climb at the same rate they have for decades. It’s also based on the assumption opioid deaths keep making up roughly the same percentage of all drug </a:t>
            </a:r>
            <a:r>
              <a:rPr lang="en-US" dirty="0" err="1"/>
              <a:t>deaths.</a:t>
            </a:r>
            <a:r>
              <a:rPr lang="en-US" cap="all" dirty="0" err="1"/>
              <a:t>NATALIA</a:t>
            </a:r>
            <a:r>
              <a:rPr lang="en-US" cap="all" dirty="0"/>
              <a:t> BRONSHTEIN/STAT</a:t>
            </a:r>
            <a:endParaRPr lang="en-US" dirty="0"/>
          </a:p>
          <a:p>
            <a:r>
              <a:rPr lang="en-US" dirty="0"/>
              <a:t>The best-case projection has fatal overdoses falling below 22,000 a year by 2027. But experts say reaching that level would require a major public investment in evidence-based treatment options and a concerted push among medical providers to control pain with non-narcotic therapies before trying prescription opioids. Right now the U.S. spends about $36 billion a year on addiction treatment — and just a fraction of those in need are getting care.</a:t>
            </a:r>
          </a:p>
          <a:p>
            <a:r>
              <a:rPr lang="en-US" dirty="0"/>
              <a:t>By contrast, federal officials estimate that opioid abuse drains </a:t>
            </a:r>
            <a:r>
              <a:rPr lang="en-US" u="sng" dirty="0">
                <a:hlinkClick r:id="rId10"/>
              </a:rPr>
              <a:t>nearly $80 billion a year</a:t>
            </a:r>
            <a:r>
              <a:rPr lang="en-US" dirty="0"/>
              <a:t> from the American economy because of expenses tied to health care, criminal justice, and lost productivity.</a:t>
            </a:r>
          </a:p>
          <a:p>
            <a:r>
              <a:rPr lang="en-US" dirty="0"/>
              <a:t>President Trump, who has vowed to make opioids a priority, has </a:t>
            </a:r>
            <a:r>
              <a:rPr lang="en-US" u="sng" dirty="0">
                <a:hlinkClick r:id="rId11"/>
              </a:rPr>
              <a:t>appointed a commission</a:t>
            </a:r>
            <a:r>
              <a:rPr lang="en-US" dirty="0"/>
              <a:t> led by New Jersey Gov. Chris Christie to explore solutions, but it hasn’t yet laid out its ideas — and in the meantime, the administration’s proposed budget would slash most domestic spending, which health advocates call </a:t>
            </a:r>
            <a:r>
              <a:rPr lang="en-US" u="sng" dirty="0">
                <a:hlinkClick r:id="rId12"/>
              </a:rPr>
              <a:t>profoundly counterproductive</a:t>
            </a:r>
            <a:r>
              <a:rPr lang="en-US" dirty="0"/>
              <a:t>.</a:t>
            </a:r>
          </a:p>
          <a:p>
            <a:r>
              <a:rPr lang="en-US" dirty="0"/>
              <a:t>“Are we doing enough of what we think works — prescription drug monitoring programs, medication-assisted treatment, naloxone?” asked Dr. Donald Burke, dean of the University of Pittsburgh’s graduate school of public health. </a:t>
            </a:r>
          </a:p>
          <a:p>
            <a:r>
              <a:rPr lang="en-US" dirty="0"/>
              <a:t>“And,” Burke said, “are we matching the societal costs with a like expenditure in prevention?”</a:t>
            </a:r>
          </a:p>
          <a:p>
            <a:r>
              <a:rPr lang="en-US" dirty="0"/>
              <a:t>Opioid deaths: Best case scenario</a:t>
            </a:r>
            <a:endParaRPr lang="en-US" b="1" dirty="0"/>
          </a:p>
          <a:p>
            <a:r>
              <a:rPr lang="en-US" dirty="0"/>
              <a:t>Scenario 10: The opioid deaths forecast for 2027 is 21,300. The forecasted change is -36% since 2015 when it was 33,091. ‎‎This curve assumes doctors prescribe fewer opioids, states embrace prescription drug monitoring programs, and insurers enact reforms to increase treatment </a:t>
            </a:r>
            <a:r>
              <a:rPr lang="en-US" dirty="0" err="1"/>
              <a:t>access.</a:t>
            </a:r>
            <a:r>
              <a:rPr lang="en-US" cap="all" dirty="0" err="1"/>
              <a:t>NATALIA</a:t>
            </a:r>
            <a:r>
              <a:rPr lang="en-US" cap="all" dirty="0"/>
              <a:t> BRONSHTEIN/STAT</a:t>
            </a:r>
            <a:endParaRPr lang="en-US" dirty="0"/>
          </a:p>
          <a:p>
            <a:r>
              <a:rPr lang="en-US" dirty="0"/>
              <a:t>Ignoring clear signs of danger</a:t>
            </a:r>
            <a:endParaRPr lang="en-US" b="1" dirty="0"/>
          </a:p>
          <a:p>
            <a:r>
              <a:rPr lang="en-US" dirty="0"/>
              <a:t>The STAT analysis projects many painful years ahead. The roots of the crisis, though, stretch back generations to the 1980s, when pharmaceutical firms first marketed prescription opioids like oxycodone and hydrocodone to treat pain — and claimed they carried minimal risk for addiction.</a:t>
            </a:r>
          </a:p>
          <a:p>
            <a:r>
              <a:rPr lang="en-US" dirty="0"/>
              <a:t>Over the years these companies pushed hard to get pills in patients’ hands with strategies that included </a:t>
            </a:r>
            <a:r>
              <a:rPr lang="en-US" u="sng" dirty="0">
                <a:hlinkClick r:id="rId13"/>
              </a:rPr>
              <a:t>paying middlemen</a:t>
            </a:r>
            <a:r>
              <a:rPr lang="en-US" dirty="0"/>
              <a:t> to circumvent state regulations and allegedly </a:t>
            </a:r>
            <a:r>
              <a:rPr lang="en-US" u="sng" dirty="0">
                <a:hlinkClick r:id="rId14"/>
              </a:rPr>
              <a:t>bribing doctors</a:t>
            </a:r>
            <a:r>
              <a:rPr lang="en-US" dirty="0"/>
              <a:t> to prescribe opioids.</a:t>
            </a:r>
          </a:p>
          <a:p>
            <a:r>
              <a:rPr lang="en-US" dirty="0"/>
              <a:t>The result are staggering: Opioid prescriptions nearly tripled between 1991 and 2011.</a:t>
            </a:r>
          </a:p>
          <a:p>
            <a:r>
              <a:rPr lang="en-US" dirty="0"/>
              <a:t>It has been abundantly clear in recent years that such prescriptions can be dangerous. From 2005 to 2014, the rate of opioid-related emergency department visits nearly doubled, according to a new </a:t>
            </a:r>
            <a:r>
              <a:rPr lang="en-US" u="sng" dirty="0">
                <a:hlinkClick r:id="rId15"/>
              </a:rPr>
              <a:t>report</a:t>
            </a:r>
            <a:r>
              <a:rPr lang="en-US" dirty="0"/>
              <a:t> from the Agency for Healthcare Research and Quality. Yet as recently as 2015, doctors </a:t>
            </a:r>
            <a:r>
              <a:rPr lang="en-US" u="sng" dirty="0">
                <a:hlinkClick r:id="rId16"/>
              </a:rPr>
              <a:t>prescribed</a:t>
            </a:r>
            <a:r>
              <a:rPr lang="en-US" dirty="0"/>
              <a:t> prescription painkillers to more than a third of American adults, despite limited upside for many patients.</a:t>
            </a:r>
          </a:p>
          <a:p>
            <a:r>
              <a:rPr lang="en-US" cap="all" dirty="0"/>
              <a:t>HYACINTH EMPINADO/STAT</a:t>
            </a:r>
            <a:endParaRPr lang="en-US" dirty="0"/>
          </a:p>
          <a:p>
            <a:r>
              <a:rPr lang="en-US" dirty="0"/>
              <a:t>“It’s like cigarettes in the ’50s: We look back at the way people smoked and promoted cigarettes as laughably backwards — magazine ads with doctors saying, ‘Physicians prefer Camels,” Dr. Michael Barnett, assistant professor of health policy and management at Harvard University, said.</a:t>
            </a:r>
          </a:p>
          <a:p>
            <a:r>
              <a:rPr lang="en-US" dirty="0"/>
              <a:t>“We have the same thing now — </a:t>
            </a:r>
            <a:r>
              <a:rPr lang="en-US" dirty="0" err="1"/>
              <a:t>Oxycontin</a:t>
            </a:r>
            <a:r>
              <a:rPr lang="en-US" dirty="0"/>
              <a:t> ads in medical journals where doctors would say, ‘Opioids are good for treating pain. They don’t have addictive potential.’ It’s possible 20 years from now, we’re going to look back and say, ‘I cannot believe we promoted these dangerous, addictive medications that are only marginally more effective.’”</a:t>
            </a:r>
          </a:p>
          <a:p>
            <a:r>
              <a:rPr lang="en-US" dirty="0"/>
              <a:t>The state of Ohio, among a handful of governments currently suing drug makers, </a:t>
            </a:r>
            <a:r>
              <a:rPr lang="en-US" u="sng" dirty="0">
                <a:hlinkClick r:id="rId17"/>
              </a:rPr>
              <a:t>alleges</a:t>
            </a:r>
            <a:r>
              <a:rPr lang="en-US" dirty="0"/>
              <a:t> that a “well-funded marketing scheme” led to its residents receiving 3.8 billion opioid pills from 2011 to 2015, fueling “human tragedy of epic proportion.” Fatal drug overdoses in Ohio have soared by 642 percent since the turn of the millennium.</a:t>
            </a:r>
          </a:p>
          <a:p>
            <a:r>
              <a:rPr lang="en-US" dirty="0"/>
              <a:t>Another statistic: The number of privately insured patients diagnosed with opioid dependence increased nearly </a:t>
            </a:r>
            <a:r>
              <a:rPr lang="en-US" dirty="0" err="1"/>
              <a:t>sixfold</a:t>
            </a:r>
            <a:r>
              <a:rPr lang="en-US" dirty="0"/>
              <a:t> in just five years, according to data compiled by Amino, a health care data analytics company.</a:t>
            </a:r>
          </a:p>
          <a:p>
            <a:r>
              <a:rPr lang="en-US" dirty="0"/>
              <a:t>In 2012, only 241,000 such patients had an opioid dependency diagnosis. By 2016, that number was 1.4 million. And those numbers don’t even account for the hundreds of thousands more battling addictions while on Medicaid or Medicare, or while uninsured.</a:t>
            </a:r>
          </a:p>
          <a:p>
            <a:r>
              <a:rPr lang="en-US" dirty="0"/>
              <a:t>The surging death toll, affecting growing numbers of white Americans, sparked demand for action in ways unseen during past epidemics that disproportionately affected minority populations. Law enforcement officers started shutting down pain clinics, known as “pill mills,” where doctors accepted cash for painkiller prescriptions. But that only accelerated demand for heroin, as pill mill patients had trouble finding treatment to break free from their addictions.</a:t>
            </a:r>
          </a:p>
          <a:p>
            <a:r>
              <a:rPr lang="en-US" dirty="0"/>
              <a:t>Desperate to keep feeding their cravings and avoid the </a:t>
            </a:r>
            <a:r>
              <a:rPr lang="en-US" u="sng" dirty="0">
                <a:hlinkClick r:id="rId18"/>
              </a:rPr>
              <a:t>anguish of withdrawal</a:t>
            </a:r>
            <a:r>
              <a:rPr lang="en-US" dirty="0"/>
              <a:t>, people from all walks of life — soccer moms in Vermont, C-suite execs in California, college-bound kids in West Virginia — began to shift from prescription pills to heroin, which was more potent and had become far cheaper, thanks to heightened drug trafficking into the U.S. by cartels. Two years ago, heroin deaths </a:t>
            </a:r>
            <a:r>
              <a:rPr lang="en-US" u="sng" dirty="0">
                <a:hlinkClick r:id="rId19"/>
              </a:rPr>
              <a:t>surpassed</a:t>
            </a:r>
            <a:r>
              <a:rPr lang="en-US" dirty="0"/>
              <a:t> the toll from prescription opioids for first time this millennium, according to the Washington Post.</a:t>
            </a:r>
          </a:p>
          <a:p>
            <a:r>
              <a:rPr lang="en-US" dirty="0"/>
              <a:t>“Thirty years ago, the heroin dealers drove </a:t>
            </a:r>
            <a:r>
              <a:rPr lang="en-US" i="1" dirty="0"/>
              <a:t>through</a:t>
            </a:r>
            <a:r>
              <a:rPr lang="en-US" dirty="0"/>
              <a:t> Arkansas” on their way to more populous and lucrative markets, Dr. G. Richard Smith, professor of psychiatry, medicine, and public health at the University of Arkansas for Medical Sciences, told STAT. “That’s not the case now: People are switching from legal prescription meds, rightly or wrongly prescribed, to heroin.”</a:t>
            </a:r>
          </a:p>
          <a:p>
            <a:r>
              <a:rPr lang="en-US" cap="all" dirty="0"/>
              <a:t>HYACINTH EMPINADO/STAT</a:t>
            </a:r>
            <a:endParaRPr lang="en-US" dirty="0"/>
          </a:p>
          <a:p>
            <a:r>
              <a:rPr lang="en-US" b="1" dirty="0"/>
              <a:t>A new threat rises </a:t>
            </a:r>
          </a:p>
          <a:p>
            <a:r>
              <a:rPr lang="en-US" dirty="0"/>
              <a:t>Many of the experts STAT spoke with were even more concerned about the wave now crashing through communities: the synthetic opioids, such as fentanyl and </a:t>
            </a:r>
            <a:r>
              <a:rPr lang="en-US" dirty="0" err="1"/>
              <a:t>carfentanil</a:t>
            </a:r>
            <a:r>
              <a:rPr lang="en-US" dirty="0"/>
              <a:t>, that have flooded into the U.S. from China and Mexico. They can be cheaper and even deadlier than heroin — and can be </a:t>
            </a:r>
            <a:r>
              <a:rPr lang="en-US" u="sng" dirty="0">
                <a:hlinkClick r:id="rId20"/>
              </a:rPr>
              <a:t>made at home</a:t>
            </a:r>
            <a:r>
              <a:rPr lang="en-US" dirty="0"/>
              <a:t> or </a:t>
            </a:r>
            <a:r>
              <a:rPr lang="en-US" u="sng" dirty="0">
                <a:hlinkClick r:id="rId21"/>
              </a:rPr>
              <a:t>ordered online</a:t>
            </a:r>
            <a:r>
              <a:rPr lang="en-US" dirty="0"/>
              <a:t>. Between 2013 and 2015, deaths linked to these potent opioids tripled to more than 9,000.</a:t>
            </a:r>
          </a:p>
          <a:p>
            <a:r>
              <a:rPr lang="en-US" dirty="0"/>
              <a:t>The drugs can be so deadly, the U.S. Drug Enforcement Agency this month </a:t>
            </a:r>
            <a:r>
              <a:rPr lang="en-US" dirty="0" err="1"/>
              <a:t>urgedfirst</a:t>
            </a:r>
            <a:r>
              <a:rPr lang="en-US" dirty="0"/>
              <a:t> responders to carry naloxone in case they accidentally overdose while trying to help a victim — as has already happened to officers in Ohio and Maryland. The DEA also </a:t>
            </a:r>
            <a:r>
              <a:rPr lang="en-US" u="sng" dirty="0">
                <a:hlinkClick r:id="rId22"/>
              </a:rPr>
              <a:t>recommended</a:t>
            </a:r>
            <a:r>
              <a:rPr lang="en-US" dirty="0"/>
              <a:t> first responders wear protective equipment such as safety goggles and masks, and in some cases full hazmat suits.</a:t>
            </a:r>
          </a:p>
          <a:p>
            <a:r>
              <a:rPr lang="en-US" dirty="0"/>
              <a:t>Because they’re so strong, synthetic opioids have spawned strings of mass overdoses in cities throughout the eastern half of the U.S.</a:t>
            </a:r>
          </a:p>
          <a:p>
            <a:pPr fontAlgn="ctr"/>
            <a:r>
              <a:rPr lang="en-US" u="sng" dirty="0">
                <a:hlinkClick r:id="rId13"/>
              </a:rPr>
              <a:t>Drug maker thwarted plan to limit OxyContin prescriptions at dawn of opioid epidemic</a:t>
            </a:r>
            <a:endParaRPr lang="en-US" dirty="0"/>
          </a:p>
          <a:p>
            <a:r>
              <a:rPr lang="en-US" dirty="0"/>
              <a:t> </a:t>
            </a:r>
          </a:p>
          <a:p>
            <a:r>
              <a:rPr lang="en-US" dirty="0"/>
              <a:t>Last summer emergency workers in Cincinnati responded to an unprecedented 174 overdoses in six days; this past winter, paramedics in Louisville scrambled to get to 151 overdoses over four days. In the small city of </a:t>
            </a:r>
            <a:r>
              <a:rPr lang="en-US" u="sng" dirty="0">
                <a:hlinkClick r:id="rId23"/>
              </a:rPr>
              <a:t>Huntington, W. Va.</a:t>
            </a:r>
            <a:r>
              <a:rPr lang="en-US" dirty="0"/>
              <a:t>, reports of 28 overdoses in five hours last August forced 911 dispatchers to send out every available ambulance to revive drug users who had passed out inside homes and on highways.</a:t>
            </a:r>
          </a:p>
          <a:p>
            <a:r>
              <a:rPr lang="en-US" dirty="0"/>
              <a:t>And the most potent synthetic opioids haven’t even penetrated all the markets in the U.S. yet.</a:t>
            </a:r>
          </a:p>
          <a:p>
            <a:r>
              <a:rPr lang="en-US" dirty="0"/>
              <a:t>“We’ve not seen the worst yet,” said Tim Robinson, CEO of Addiction Recovery Care, a Louisa, Ky.-based company that runs several rehab programs. “As we transition from heroin toward fentanyl and </a:t>
            </a:r>
            <a:r>
              <a:rPr lang="en-US" dirty="0" err="1"/>
              <a:t>carfentanil</a:t>
            </a:r>
            <a:r>
              <a:rPr lang="en-US" dirty="0"/>
              <a:t>, when it hits the rural areas in Appalachia, we’re going to see a lot more devastation.”</a:t>
            </a:r>
          </a:p>
          <a:p>
            <a:r>
              <a:rPr lang="en-US" dirty="0"/>
              <a:t>Already, a long trend of declining death rates for young adults has been reversed: Death rates for people ages 25 to 44 increased from 2010 to 2015 in nearly every racial and ethnic group, in large part because of drug and alcohol abuse, the Washington Post </a:t>
            </a:r>
            <a:r>
              <a:rPr lang="en-US" u="sng" dirty="0">
                <a:hlinkClick r:id="rId24"/>
              </a:rPr>
              <a:t>found</a:t>
            </a:r>
            <a:r>
              <a:rPr lang="en-US" dirty="0"/>
              <a:t>. The New York Times recently reached out to hundreds of state and county health officials to piece together an estimate of total drug overdose deaths last year. </a:t>
            </a:r>
            <a:r>
              <a:rPr lang="en-US" u="sng" dirty="0">
                <a:hlinkClick r:id="rId25"/>
              </a:rPr>
              <a:t>Its projection</a:t>
            </a:r>
            <a:r>
              <a:rPr lang="en-US" dirty="0"/>
              <a:t>: More than 59,000 fatalities, most from opioids.</a:t>
            </a:r>
          </a:p>
          <a:p>
            <a:r>
              <a:rPr lang="en-US" cap="all" dirty="0"/>
              <a:t>HYACINTH EMPINADO/STAT</a:t>
            </a:r>
            <a:endParaRPr lang="en-US" dirty="0"/>
          </a:p>
          <a:p>
            <a:r>
              <a:rPr lang="en-US" dirty="0"/>
              <a:t>In an interview with STAT at a national drug abuse summit earlier this year, Dr. Patrice Harris, then chair of the American Medical Association, said one key to bringing down the death toll is to spread the word that addiction is a chronic medical condition, not a personal failing.</a:t>
            </a:r>
          </a:p>
          <a:p>
            <a:r>
              <a:rPr lang="en-US" dirty="0"/>
              <a:t>Another key: getting more people access to </a:t>
            </a:r>
            <a:r>
              <a:rPr lang="en-US" u="sng" dirty="0">
                <a:hlinkClick r:id="rId26"/>
              </a:rPr>
              <a:t>medications that can reduce cravings</a:t>
            </a:r>
            <a:r>
              <a:rPr lang="en-US" dirty="0"/>
              <a:t>, such as buprenorphine, methadone, and naltrexone — and convincing both patients and providers that such treatments don’t simply amount to trading one addiction for another.</a:t>
            </a:r>
          </a:p>
          <a:p>
            <a:r>
              <a:rPr lang="en-US" dirty="0"/>
              <a:t>“Any physician in this country can prescribe oxycodone in high doses, but they can’t prescribe buprenorphine unless they have special training,” said medical epidemiologist Jay </a:t>
            </a:r>
            <a:r>
              <a:rPr lang="en-US" dirty="0" err="1"/>
              <a:t>Unick</a:t>
            </a:r>
            <a:r>
              <a:rPr lang="en-US" dirty="0"/>
              <a:t> of the University of Maryland, Baltimore. “You just don’t have easy access to buprenorphine. And that’s crazy in a world flooded with opioids.”</a:t>
            </a:r>
          </a:p>
          <a:p>
            <a:r>
              <a:rPr lang="en-US" dirty="0"/>
              <a:t>The end result: waiting lists for treatment that can stretch for weeks or months.</a:t>
            </a:r>
          </a:p>
          <a:p>
            <a:r>
              <a:rPr lang="en-US" dirty="0"/>
              <a:t>In West Virginia, Marshall University student Taylor Wilson </a:t>
            </a:r>
            <a:r>
              <a:rPr lang="en-US" u="sng" dirty="0">
                <a:hlinkClick r:id="rId27"/>
              </a:rPr>
              <a:t>tried</a:t>
            </a:r>
            <a:r>
              <a:rPr lang="en-US" dirty="0"/>
              <a:t> for 41 days to get treatment after nearly dying from an overdose. Her mother, Leigh Ann Wilson, finally got a call saying Taylor had cleared a buprenorphine waiting list. Her daughter had died four days earlier, from another overdose.</a:t>
            </a:r>
          </a:p>
          <a:p>
            <a:r>
              <a:rPr lang="en-US" dirty="0"/>
              <a:t>A landmark </a:t>
            </a:r>
            <a:r>
              <a:rPr lang="en-US" u="sng" dirty="0">
                <a:hlinkClick r:id="rId28"/>
              </a:rPr>
              <a:t>report</a:t>
            </a:r>
            <a:r>
              <a:rPr lang="en-US" dirty="0"/>
              <a:t> last year from then-Surgeon General </a:t>
            </a:r>
            <a:r>
              <a:rPr lang="en-US" dirty="0" err="1"/>
              <a:t>Vivek</a:t>
            </a:r>
            <a:r>
              <a:rPr lang="en-US" dirty="0"/>
              <a:t> Murthy found only 10 percent of the estimated 2.2 million Americans with an opioid-use disorder have received addiction treatment.</a:t>
            </a:r>
          </a:p>
          <a:p>
            <a:r>
              <a:rPr lang="en-US" dirty="0"/>
              <a:t>“We know what works,” Murthy said this past April. “We’re just not doing enough of it.”</a:t>
            </a:r>
          </a:p>
          <a:p>
            <a:endParaRPr lang="en-US" dirty="0"/>
          </a:p>
        </p:txBody>
      </p:sp>
      <p:sp>
        <p:nvSpPr>
          <p:cNvPr id="4" name="Slide Number Placeholder 3"/>
          <p:cNvSpPr>
            <a:spLocks noGrp="1"/>
          </p:cNvSpPr>
          <p:nvPr>
            <p:ph type="sldNum" sz="quarter" idx="10"/>
          </p:nvPr>
        </p:nvSpPr>
        <p:spPr/>
        <p:txBody>
          <a:bodyPr/>
          <a:lstStyle/>
          <a:p>
            <a:fld id="{2119918C-E586-4032-993F-40AA16585BF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177198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832BCBB0-075C-4EB9-BFC8-90F1EC56E6CC}" type="slidenum">
              <a:rPr lang="en-US" smtClean="0">
                <a:solidFill>
                  <a:prstClr val="black"/>
                </a:solidFill>
              </a:rPr>
              <a:pPr/>
              <a:t>8</a:t>
            </a:fld>
            <a:endParaRPr lang="en-US">
              <a:solidFill>
                <a:prstClr val="black"/>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xfrm>
            <a:off x="934720" y="4415790"/>
            <a:ext cx="5140960" cy="4183380"/>
          </a:xfrm>
          <a:noFill/>
          <a:ln/>
        </p:spPr>
        <p:txBody>
          <a:bodyPr/>
          <a:lstStyle/>
          <a:p>
            <a:pPr eaLnBrk="1" hangingPunct="1"/>
            <a:r>
              <a:rPr lang="en-US"/>
              <a:t>The American physician </a:t>
            </a:r>
            <a:r>
              <a:rPr lang="en-US">
                <a:hlinkClick r:id="rId3" tooltip="Benjamin Rush"/>
              </a:rPr>
              <a:t>Benjamin Rush</a:t>
            </a:r>
            <a:r>
              <a:rPr lang="en-US"/>
              <a:t> (1745-1813), a signer of the </a:t>
            </a:r>
            <a:r>
              <a:rPr lang="en-US">
                <a:hlinkClick r:id="rId4" tooltip="United States Declaration of Independence"/>
              </a:rPr>
              <a:t>United States Declaration of Independence</a:t>
            </a:r>
            <a:r>
              <a:rPr lang="en-US"/>
              <a:t> -- who understood drunkenness to be what we would now call a "loss of control" -- was, perhaps, the first to use the term "addiction" in this sort of meaning.</a:t>
            </a:r>
            <a:r>
              <a:rPr lang="en-US">
                <a:hlinkClick r:id="" action="ppaction://noaction"/>
              </a:rPr>
              <a:t>[9]</a:t>
            </a:r>
            <a:endParaRPr lang="en-US"/>
          </a:p>
          <a:p>
            <a:pPr lvl="1" eaLnBrk="1" hangingPunct="1"/>
            <a:r>
              <a:rPr lang="en-US" i="1"/>
              <a:t>My observations authorize me to say, that persons who have been addicted to them, should abstain from them suddenly and entirely. 'Taste not, handle not, touch not' should be inscribed upon every vessel that contains spirits in the house of a man, who wishes to be cured of habits of intemperance.</a:t>
            </a:r>
            <a:r>
              <a:rPr lang="en-US">
                <a:hlinkClick r:id="" action="ppaction://noaction"/>
              </a:rPr>
              <a:t>[10]</a:t>
            </a:r>
            <a:r>
              <a:rPr lang="en-US"/>
              <a:t> </a:t>
            </a:r>
          </a:p>
          <a:p>
            <a:pPr eaLnBrk="1" hangingPunct="1"/>
            <a:r>
              <a:rPr lang="en-US"/>
              <a:t>Rush argued that "</a:t>
            </a:r>
            <a:r>
              <a:rPr lang="en-US" i="1"/>
              <a:t>habitual drunkenness should be regarded not as a bad habit but as a disease</a:t>
            </a:r>
            <a:r>
              <a:rPr lang="en-US"/>
              <a:t>" -- essentially a disturbed, distressed, and uncomfortably destabilized condition (i.e., dys-ease) rather than an actual illness -- describing it as "</a:t>
            </a:r>
            <a:r>
              <a:rPr lang="en-US" i="1"/>
              <a:t>a palsy of the will</a:t>
            </a:r>
            <a:r>
              <a:rPr lang="en-US"/>
              <a:t>".</a:t>
            </a:r>
            <a:r>
              <a:rPr lang="en-US">
                <a:hlinkClick r:id="" action="ppaction://noaction"/>
              </a:rPr>
              <a:t>[11]</a:t>
            </a:r>
            <a:endParaRPr lang="en-US"/>
          </a:p>
          <a:p>
            <a:pPr lvl="1" eaLnBrk="1" hangingPunct="1"/>
            <a:r>
              <a:rPr lang="en-US" i="1"/>
              <a:t>Rush’s contribution to a new model of habitual drunkenness was fourfold: First, he identified the causal agent—spiritous liquors; second, he clearly described the drunkard’s condition as a loss of control over drinking behavior—as compulsive activity; third, he declared the condition to be a disease; and fourth, he prescribed total abstinence as the only way to cure the drunkard.</a:t>
            </a:r>
            <a:r>
              <a:rPr lang="en-US">
                <a:hlinkClick r:id="" action="ppaction://noaction"/>
              </a:rPr>
              <a:t>[12]</a:t>
            </a:r>
            <a:r>
              <a:rPr lang="en-US"/>
              <a:t> </a:t>
            </a:r>
          </a:p>
          <a:p>
            <a:pPr eaLnBrk="1" hangingPunct="1"/>
            <a:endParaRPr lang="en-US"/>
          </a:p>
        </p:txBody>
      </p:sp>
    </p:spTree>
    <p:extLst>
      <p:ext uri="{BB962C8B-B14F-4D97-AF65-F5344CB8AC3E}">
        <p14:creationId xmlns:p14="http://schemas.microsoft.com/office/powerpoint/2010/main" val="641317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E3DF30B-34FB-4772-B04D-1AF8A14D2B47}" type="slidenum">
              <a:rPr lang="en-US" smtClean="0">
                <a:solidFill>
                  <a:prstClr val="black"/>
                </a:solidFill>
                <a:latin typeface="Arial" pitchFamily="34" charset="0"/>
              </a:rPr>
              <a:pPr/>
              <a:t>9</a:t>
            </a:fld>
            <a:endParaRPr lang="en-US">
              <a:solidFill>
                <a:prstClr val="black"/>
              </a:solidFill>
              <a:latin typeface="Arial"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r>
              <a:rPr lang="en-US" b="1" dirty="0">
                <a:effectLst/>
              </a:rPr>
              <a:t>Public Policy Statement: Definition of Addiction</a:t>
            </a:r>
            <a:endParaRPr lang="en-US" dirty="0">
              <a:effectLst/>
            </a:endParaRPr>
          </a:p>
          <a:p>
            <a:r>
              <a:rPr lang="en-US" b="1" dirty="0">
                <a:effectLst/>
              </a:rPr>
              <a:t>Short Definition of Addiction:</a:t>
            </a:r>
            <a:endParaRPr lang="en-US" dirty="0">
              <a:effectLst/>
            </a:endParaRPr>
          </a:p>
          <a:p>
            <a:r>
              <a:rPr lang="en-US" dirty="0">
                <a:effectLst/>
              </a:rPr>
              <a:t>Addiction is a primary, chronic disease of brain reward, motivation, memory and related circuitry. Dysfunction in these circuits leads to characteristic biological, psychological, social and spiritual manifestations. This is reflected in an individual pathologically pursuing reward and/or relief by substance use and other behaviors.</a:t>
            </a:r>
          </a:p>
          <a:p>
            <a:r>
              <a:rPr lang="en-US" dirty="0">
                <a:effectLst/>
              </a:rPr>
              <a:t>Addiction is characterized by inability to consistently abstain, impairment in behavioral control, craving, diminished recognition of significant problems with one’s behaviors and interpersonal relationships, and a dysfunctional emotional response. Like other chronic diseases, addiction often involves cycles of relapse and remission. Without treatment or engagement in recovery activities, addiction is progressive and can result in disability or premature death.</a:t>
            </a:r>
          </a:p>
          <a:p>
            <a:endParaRPr lang="en-US" dirty="0"/>
          </a:p>
          <a:p>
            <a:pPr lvl="1"/>
            <a:r>
              <a:rPr lang="en-US" sz="1600" dirty="0"/>
              <a:t>inability to consistently abstain </a:t>
            </a:r>
          </a:p>
          <a:p>
            <a:pPr lvl="1"/>
            <a:r>
              <a:rPr lang="en-US" sz="1600" dirty="0"/>
              <a:t>impairment in behavioral control </a:t>
            </a:r>
          </a:p>
          <a:p>
            <a:pPr lvl="1"/>
            <a:r>
              <a:rPr lang="en-US" sz="1600" dirty="0"/>
              <a:t>craving </a:t>
            </a:r>
          </a:p>
          <a:p>
            <a:pPr lvl="1"/>
            <a:r>
              <a:rPr lang="en-US" sz="1600" dirty="0"/>
              <a:t>diminished recognition of significant problems with one’s behaviors and interpersonal relationships</a:t>
            </a:r>
          </a:p>
          <a:p>
            <a:pPr lvl="1"/>
            <a:r>
              <a:rPr lang="en-US" sz="1600" dirty="0"/>
              <a:t>and a dysfunctional emotional response</a:t>
            </a:r>
          </a:p>
          <a:p>
            <a:pPr lvl="1">
              <a:defRPr/>
            </a:pPr>
            <a:endParaRPr lang="en-US" sz="1600" dirty="0"/>
          </a:p>
          <a:p>
            <a:pPr eaLnBrk="1" hangingPunct="1"/>
            <a:endParaRPr lang="en-US" dirty="0">
              <a:latin typeface="Arial" pitchFamily="34" charset="0"/>
            </a:endParaRPr>
          </a:p>
          <a:p>
            <a:pPr eaLnBrk="1" hangingPunct="1"/>
            <a:endParaRPr lang="en-US" dirty="0">
              <a:latin typeface="Arial" pitchFamily="34" charset="0"/>
            </a:endParaRPr>
          </a:p>
          <a:p>
            <a:pPr eaLnBrk="1" hangingPunct="1"/>
            <a:r>
              <a:rPr lang="en-US" dirty="0">
                <a:latin typeface="Arial" pitchFamily="34" charset="0"/>
              </a:rPr>
              <a:t>American Academy of Pain Medicine, American Pain Society, American Society of Addiction Medicine: Definitions Related to the Use of Opioids for the Treatment of Pain. American Academy of Pain Medicine, American Pain Society, American Society of Addiction Medicine, 2006 </a:t>
            </a:r>
          </a:p>
          <a:p>
            <a:pPr eaLnBrk="1" hangingPunct="1"/>
            <a:r>
              <a:rPr lang="en-US" b="1" dirty="0">
                <a:latin typeface="Arial" pitchFamily="34" charset="0"/>
              </a:rPr>
              <a:t>Commonality with Chronic Pain and Addiction</a:t>
            </a:r>
            <a:r>
              <a:rPr lang="en-US" dirty="0">
                <a:latin typeface="Arial" pitchFamily="34" charset="0"/>
              </a:rPr>
              <a:t>: Patient “eating” or snorting.</a:t>
            </a:r>
          </a:p>
          <a:p>
            <a:pPr eaLnBrk="1" hangingPunct="1"/>
            <a:r>
              <a:rPr lang="en-US" sz="1000" dirty="0">
                <a:latin typeface="Arial" pitchFamily="34" charset="0"/>
              </a:rPr>
              <a:t>Similarities between Addiction and Chronic Pain:</a:t>
            </a:r>
          </a:p>
          <a:p>
            <a:pPr eaLnBrk="1" hangingPunct="1"/>
            <a:r>
              <a:rPr lang="en-US" i="1" dirty="0">
                <a:latin typeface="Arial" pitchFamily="34" charset="0"/>
              </a:rPr>
              <a:t>Patient’s effort to feel better often leads to feeling worse</a:t>
            </a:r>
            <a:r>
              <a:rPr lang="en-US" dirty="0">
                <a:latin typeface="Arial" pitchFamily="34" charset="0"/>
              </a:rPr>
              <a:t> </a:t>
            </a:r>
          </a:p>
          <a:p>
            <a:pPr eaLnBrk="1" hangingPunct="1">
              <a:buClr>
                <a:srgbClr val="3AD9D9"/>
              </a:buClr>
            </a:pPr>
            <a:r>
              <a:rPr lang="en-US" dirty="0">
                <a:latin typeface="Arial" pitchFamily="34" charset="0"/>
              </a:rPr>
              <a:t>Central organizing principle</a:t>
            </a:r>
          </a:p>
          <a:p>
            <a:pPr eaLnBrk="1" hangingPunct="1">
              <a:buClr>
                <a:srgbClr val="3AD9D9"/>
              </a:buClr>
            </a:pPr>
            <a:r>
              <a:rPr lang="en-US" dirty="0">
                <a:latin typeface="Arial" pitchFamily="34" charset="0"/>
              </a:rPr>
              <a:t>“Powerlessness and unmanageability”</a:t>
            </a:r>
          </a:p>
          <a:p>
            <a:pPr eaLnBrk="1" hangingPunct="1">
              <a:buClr>
                <a:srgbClr val="3AD9D9"/>
              </a:buClr>
            </a:pPr>
            <a:r>
              <a:rPr lang="en-US" dirty="0">
                <a:latin typeface="Arial" pitchFamily="34" charset="0"/>
              </a:rPr>
              <a:t>Patients blamed and criticized for their condition </a:t>
            </a:r>
          </a:p>
          <a:p>
            <a:pPr eaLnBrk="1" hangingPunct="1">
              <a:buClr>
                <a:srgbClr val="3AD9D9"/>
              </a:buClr>
            </a:pPr>
            <a:r>
              <a:rPr lang="en-US" dirty="0">
                <a:latin typeface="Arial" pitchFamily="34" charset="0"/>
              </a:rPr>
              <a:t>Stigma</a:t>
            </a:r>
          </a:p>
          <a:p>
            <a:pPr eaLnBrk="1" hangingPunct="1">
              <a:buClr>
                <a:srgbClr val="3AD9D9"/>
              </a:buClr>
            </a:pPr>
            <a:r>
              <a:rPr lang="en-US" dirty="0">
                <a:latin typeface="Arial" pitchFamily="34" charset="0"/>
              </a:rPr>
              <a:t>Enabling by others</a:t>
            </a:r>
          </a:p>
          <a:p>
            <a:pPr eaLnBrk="1" hangingPunct="1">
              <a:buClr>
                <a:srgbClr val="3AD9D9"/>
              </a:buClr>
            </a:pPr>
            <a:r>
              <a:rPr lang="en-US" dirty="0">
                <a:latin typeface="Arial" pitchFamily="34" charset="0"/>
              </a:rPr>
              <a:t>Prior to treatment both groups tend to be defensive, projective of blame, closed-minded, angry, in denial</a:t>
            </a:r>
          </a:p>
          <a:p>
            <a:pPr eaLnBrk="1" hangingPunct="1">
              <a:buClr>
                <a:srgbClr val="3AD9D9"/>
              </a:buClr>
            </a:pPr>
            <a:r>
              <a:rPr lang="en-US" dirty="0">
                <a:latin typeface="Arial" pitchFamily="34" charset="0"/>
              </a:rPr>
              <a:t>High incidence of depression, anxiety, suicide</a:t>
            </a:r>
          </a:p>
        </p:txBody>
      </p:sp>
    </p:spTree>
    <p:extLst>
      <p:ext uri="{BB962C8B-B14F-4D97-AF65-F5344CB8AC3E}">
        <p14:creationId xmlns:p14="http://schemas.microsoft.com/office/powerpoint/2010/main" val="498853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A1FDCB-5FAC-4A46-9C77-5B1B9A958E87}" type="datetime1">
              <a:rPr lang="en-US" smtClean="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28781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8C2C0FA-8C89-4838-A577-A3E5E76C8FA6}" type="datetime1">
              <a:rPr lang="en-US" smtClean="0"/>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40043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2F9A42-27FA-4EC8-B946-F40B3B33C1FD}" type="datetime1">
              <a:rPr lang="en-US" smtClean="0"/>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43182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5A4E026-5362-42E5-BB43-60B76A27CC77}" type="datetime1">
              <a:rPr lang="en-US" smtClean="0"/>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23957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34FE47-26EB-4549-A5AA-817EC4DFFAF6}" type="datetime1">
              <a:rPr lang="en-US" smtClean="0"/>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03133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3B0FF712-A7D2-4B63-A832-306E184C9A1E}" type="datetime1">
              <a:rPr lang="en-US" smtClean="0"/>
              <a:t>3/10/2020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87061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4D7194D-150B-488A-9232-2385979A05FC}" type="datetime1">
              <a:rPr lang="en-US" smtClean="0"/>
              <a:t>3/10/2020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30799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7CA3CE-B76F-459F-AD61-F0A92E758BD3}" type="datetime1">
              <a:rPr lang="en-US" smtClean="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96632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C123F2-D301-4841-AC8B-4EEC081C94B0}" type="datetime1">
              <a:rPr lang="en-US" smtClean="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79372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fld id="{0B99321E-54B5-4E1E-AB2A-18705A3A19F6}" type="datetime1">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defRPr/>
              </a:pPr>
              <a:t>3/10/2020</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D8131129-D259-4F71-B83D-F03E94269644}" type="slidenum">
              <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defRPr/>
              </a:pPr>
              <a:t>‹#›</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Rectangle 14"/>
          <p:cNvSpPr>
            <a:spLocks noGrp="1" noChangeArrowheads="1"/>
          </p:cNvSpPr>
          <p:nvPr>
            <p:ph type="ftr" sz="quarter" idx="12"/>
          </p:nvPr>
        </p:nvSpPr>
        <p:spPr>
          <a:ln/>
        </p:spPr>
        <p:txBody>
          <a:bodyPr/>
          <a:lstStyle>
            <a:lvl1pPr>
              <a:defRPr/>
            </a:lvl1pPr>
          </a:lstStyle>
          <a:p>
            <a:pPr>
              <a:defRPr/>
            </a:pPr>
            <a:r>
              <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t>
            </a:r>
          </a:p>
        </p:txBody>
      </p:sp>
    </p:spTree>
    <p:extLst>
      <p:ext uri="{BB962C8B-B14F-4D97-AF65-F5344CB8AC3E}">
        <p14:creationId xmlns:p14="http://schemas.microsoft.com/office/powerpoint/2010/main" val="13684669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4212A7-36CC-4613-AC84-0317621CB9FD}" type="datetime1">
              <a:rPr lang="en-US" smtClean="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987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AA5161C-32C4-40DB-86B5-D76C54AA11C1}" type="datetime1">
              <a:rPr lang="en-US" smtClean="0"/>
              <a:t>3/10/2020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84471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72E16D-F7ED-47A0-B82D-0C4D36B1AEC6}" type="datetime1">
              <a:rPr lang="en-US" smtClean="0"/>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44888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093116-F1B7-4EAA-9319-7B4A46ADCAA1}" type="datetime1">
              <a:rPr lang="en-US" smtClean="0"/>
              <a:t>3/10/2020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4789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179700-5386-4551-84E0-9D33DBBB8BE4}" type="datetime1">
              <a:rPr lang="en-US" smtClean="0"/>
              <a:t>3/10/2020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71832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E7A332-B658-45C1-99F0-B3CF16F55384}" type="datetime1">
              <a:rPr lang="en-US" smtClean="0"/>
              <a:t>3/10/2020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7083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BED99F-48F7-4548-8165-FA823208C729}" type="datetime1">
              <a:rPr lang="en-US" smtClean="0"/>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90171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443253-64A7-4ED3-BA32-D0BBCD0579AE}" type="datetime1">
              <a:rPr lang="en-US" smtClean="0"/>
              <a:t>3/10/2020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16379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0B58586-5E8F-4901-AD20-4E2BDD512E4A}" type="datetime1">
              <a:rPr lang="en-US" smtClean="0"/>
              <a:t>3/10/2020</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02049869"/>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Ls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annals.org/aim/article-abstract/2664093/cost-effectiveness-publicly-funded-treatment-opioid-use-disorder-california"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medicine.yale.edu/edbup"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31084" y="3945514"/>
            <a:ext cx="4049681" cy="2095501"/>
          </a:xfrm>
        </p:spPr>
        <p:txBody>
          <a:bodyPr>
            <a:noAutofit/>
          </a:bodyPr>
          <a:lstStyle/>
          <a:p>
            <a:r>
              <a:rPr lang="en-US" sz="1800" b="1" dirty="0"/>
              <a:t>Jeremy D. Hustead, M.D.</a:t>
            </a:r>
          </a:p>
          <a:p>
            <a:r>
              <a:rPr lang="en-US" sz="1800" dirty="0"/>
              <a:t>Addiction Psychiatry Fellow</a:t>
            </a:r>
          </a:p>
          <a:p>
            <a:r>
              <a:rPr lang="en-US" sz="1800" dirty="0"/>
              <a:t>WVU Medicine:  Department of Behavioral Medicine &amp; Psychiatry</a:t>
            </a:r>
          </a:p>
          <a:p>
            <a:r>
              <a:rPr lang="en-US" sz="1800" dirty="0"/>
              <a:t>March 10</a:t>
            </a:r>
            <a:r>
              <a:rPr lang="en-US" sz="1800" baseline="30000" dirty="0"/>
              <a:t>th</a:t>
            </a:r>
            <a:r>
              <a:rPr lang="en-US" sz="1800" dirty="0"/>
              <a:t> , 2020</a:t>
            </a:r>
          </a:p>
        </p:txBody>
      </p:sp>
      <p:sp>
        <p:nvSpPr>
          <p:cNvPr id="4" name="TextBox 3"/>
          <p:cNvSpPr txBox="1"/>
          <p:nvPr/>
        </p:nvSpPr>
        <p:spPr>
          <a:xfrm>
            <a:off x="2319526" y="1866034"/>
            <a:ext cx="7072799" cy="1446550"/>
          </a:xfrm>
          <a:prstGeom prst="rect">
            <a:avLst/>
          </a:prstGeom>
          <a:noFill/>
        </p:spPr>
        <p:txBody>
          <a:bodyPr wrap="square" rtlCol="0">
            <a:spAutoFit/>
          </a:bodyPr>
          <a:lstStyle/>
          <a:p>
            <a:pPr algn="ctr"/>
            <a:r>
              <a:rPr lang="en-US" sz="4400" b="1" dirty="0"/>
              <a:t>Combating Addiction Effectively To Save Lives </a:t>
            </a:r>
            <a:endParaRPr lang="en-US" sz="9600" b="1" dirty="0"/>
          </a:p>
        </p:txBody>
      </p:sp>
    </p:spTree>
    <p:extLst>
      <p:ext uri="{BB962C8B-B14F-4D97-AF65-F5344CB8AC3E}">
        <p14:creationId xmlns:p14="http://schemas.microsoft.com/office/powerpoint/2010/main" val="3929526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rrowheads="1"/>
          </p:cNvSpPr>
          <p:nvPr>
            <p:ph type="title"/>
          </p:nvPr>
        </p:nvSpPr>
        <p:spPr>
          <a:xfrm>
            <a:off x="838200" y="365125"/>
            <a:ext cx="10515600" cy="975161"/>
          </a:xfrm>
        </p:spPr>
        <p:txBody>
          <a:bodyPr/>
          <a:lstStyle/>
          <a:p>
            <a:pPr eaLnBrk="1" hangingPunct="1">
              <a:defRPr/>
            </a:pPr>
            <a:r>
              <a:rPr lang="en-US" b="1" dirty="0"/>
              <a:t>Addiction as a Brain DISEASE</a:t>
            </a:r>
          </a:p>
        </p:txBody>
      </p:sp>
      <p:sp>
        <p:nvSpPr>
          <p:cNvPr id="397315" name="Rectangle 3"/>
          <p:cNvSpPr>
            <a:spLocks noGrp="1" noChangeArrowheads="1"/>
          </p:cNvSpPr>
          <p:nvPr>
            <p:ph idx="1"/>
          </p:nvPr>
        </p:nvSpPr>
        <p:spPr>
          <a:xfrm>
            <a:off x="1120000" y="1759527"/>
            <a:ext cx="10233800" cy="4671091"/>
          </a:xfrm>
        </p:spPr>
        <p:txBody>
          <a:bodyPr>
            <a:normAutofit/>
          </a:bodyPr>
          <a:lstStyle/>
          <a:p>
            <a:pPr eaLnBrk="1" hangingPunct="1">
              <a:defRPr/>
            </a:pPr>
            <a:r>
              <a:rPr lang="en-US" sz="2400" dirty="0">
                <a:solidFill>
                  <a:schemeClr val="tx1"/>
                </a:solidFill>
              </a:rPr>
              <a:t>Cycle of relapse and remission</a:t>
            </a:r>
          </a:p>
          <a:p>
            <a:pPr eaLnBrk="1" hangingPunct="1">
              <a:defRPr/>
            </a:pPr>
            <a:r>
              <a:rPr lang="en-US" sz="2400" dirty="0">
                <a:solidFill>
                  <a:schemeClr val="tx1"/>
                </a:solidFill>
              </a:rPr>
              <a:t>This disease is often progressive and fatal</a:t>
            </a:r>
          </a:p>
          <a:p>
            <a:pPr eaLnBrk="1" hangingPunct="1">
              <a:defRPr/>
            </a:pPr>
            <a:r>
              <a:rPr lang="en-US" sz="2400" dirty="0">
                <a:solidFill>
                  <a:schemeClr val="tx1"/>
                </a:solidFill>
              </a:rPr>
              <a:t>Contain vs. Cure addiction </a:t>
            </a:r>
          </a:p>
          <a:p>
            <a:pPr eaLnBrk="1" hangingPunct="1">
              <a:defRPr/>
            </a:pPr>
            <a:r>
              <a:rPr lang="en-US" sz="2400" dirty="0">
                <a:solidFill>
                  <a:schemeClr val="tx1"/>
                </a:solidFill>
              </a:rPr>
              <a:t>Two main goals for physicians:</a:t>
            </a:r>
          </a:p>
          <a:p>
            <a:pPr lvl="1">
              <a:defRPr/>
            </a:pPr>
            <a:r>
              <a:rPr lang="en-US" sz="2800" b="1" dirty="0">
                <a:solidFill>
                  <a:srgbClr val="FFFF00"/>
                </a:solidFill>
              </a:rPr>
              <a:t>Keep our patients alive </a:t>
            </a:r>
          </a:p>
          <a:p>
            <a:pPr lvl="1">
              <a:defRPr/>
            </a:pPr>
            <a:r>
              <a:rPr lang="en-US" sz="2800" b="1" dirty="0">
                <a:solidFill>
                  <a:srgbClr val="FFFF00"/>
                </a:solidFill>
              </a:rPr>
              <a:t>Increase the quality of their life</a:t>
            </a:r>
          </a:p>
          <a:p>
            <a:pPr marL="0" indent="0" eaLnBrk="1" hangingPunct="1">
              <a:buNone/>
              <a:defRPr/>
            </a:pPr>
            <a:endParaRPr lang="en-US" sz="1800" dirty="0"/>
          </a:p>
        </p:txBody>
      </p:sp>
    </p:spTree>
    <p:extLst>
      <p:ext uri="{BB962C8B-B14F-4D97-AF65-F5344CB8AC3E}">
        <p14:creationId xmlns:p14="http://schemas.microsoft.com/office/powerpoint/2010/main" val="37980437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7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7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7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7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73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7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315"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57200"/>
            <a:ext cx="9905998" cy="1233814"/>
          </a:xfrm>
        </p:spPr>
        <p:txBody>
          <a:bodyPr>
            <a:normAutofit/>
          </a:bodyPr>
          <a:lstStyle/>
          <a:p>
            <a:r>
              <a:rPr lang="en-US" sz="3200" b="1" dirty="0"/>
              <a:t>Addiction = Substance Use Disorder</a:t>
            </a:r>
            <a:endParaRPr lang="en-US" sz="3200" dirty="0"/>
          </a:p>
        </p:txBody>
      </p:sp>
      <p:sp>
        <p:nvSpPr>
          <p:cNvPr id="3" name="Content Placeholder 2"/>
          <p:cNvSpPr>
            <a:spLocks noGrp="1"/>
          </p:cNvSpPr>
          <p:nvPr>
            <p:ph idx="1"/>
          </p:nvPr>
        </p:nvSpPr>
        <p:spPr>
          <a:xfrm>
            <a:off x="1219199" y="1600201"/>
            <a:ext cx="9420225" cy="4689763"/>
          </a:xfrm>
        </p:spPr>
        <p:txBody>
          <a:bodyPr>
            <a:normAutofit/>
          </a:bodyPr>
          <a:lstStyle/>
          <a:p>
            <a:r>
              <a:rPr lang="en-US" sz="2800" b="1" dirty="0"/>
              <a:t>Substance use  </a:t>
            </a:r>
            <a:r>
              <a:rPr lang="en-US" sz="3200" b="1" dirty="0"/>
              <a:t>≠</a:t>
            </a:r>
            <a:r>
              <a:rPr lang="en-US" sz="2800" b="1" dirty="0"/>
              <a:t> Substance Use Disorder</a:t>
            </a:r>
          </a:p>
          <a:p>
            <a:r>
              <a:rPr lang="en-US" sz="2800" b="1" dirty="0"/>
              <a:t>Recreational Use </a:t>
            </a:r>
            <a:r>
              <a:rPr lang="en-US" sz="2800" b="1" dirty="0">
                <a:sym typeface="Wingdings" panose="05000000000000000000" pitchFamily="2" charset="2"/>
              </a:rPr>
              <a:t> At Risk use  Dependency</a:t>
            </a:r>
          </a:p>
          <a:p>
            <a:r>
              <a:rPr lang="en-US" sz="2200" dirty="0"/>
              <a:t>A disorder causes </a:t>
            </a:r>
            <a:r>
              <a:rPr lang="en-US" sz="2200" b="1" dirty="0">
                <a:solidFill>
                  <a:srgbClr val="FFFF00"/>
                </a:solidFill>
              </a:rPr>
              <a:t>clinically significant distress or impairment</a:t>
            </a:r>
            <a:r>
              <a:rPr lang="en-US" sz="2200" dirty="0">
                <a:solidFill>
                  <a:srgbClr val="FFFF00"/>
                </a:solidFill>
              </a:rPr>
              <a:t> </a:t>
            </a:r>
            <a:r>
              <a:rPr lang="en-US" sz="2200" dirty="0"/>
              <a:t>in social, occupational, or other important areas of functioning</a:t>
            </a:r>
          </a:p>
          <a:p>
            <a:r>
              <a:rPr lang="en-US" sz="2200" dirty="0"/>
              <a:t>During active use, we cannot diagnose other mental health conditions that share similar symptoms, for example:</a:t>
            </a:r>
          </a:p>
          <a:p>
            <a:pPr lvl="1"/>
            <a:r>
              <a:rPr lang="en-US" sz="2200" dirty="0"/>
              <a:t>Methamphetamine use and Bipolar disorder</a:t>
            </a:r>
          </a:p>
          <a:p>
            <a:pPr lvl="1"/>
            <a:r>
              <a:rPr lang="en-US" sz="2200" dirty="0"/>
              <a:t>Synthetic marijuana and Schizophrenia</a:t>
            </a:r>
          </a:p>
          <a:p>
            <a:pPr lvl="1"/>
            <a:r>
              <a:rPr lang="en-US" sz="2200" dirty="0"/>
              <a:t>Alcohol and depression  </a:t>
            </a:r>
          </a:p>
        </p:txBody>
      </p:sp>
    </p:spTree>
    <p:extLst>
      <p:ext uri="{BB962C8B-B14F-4D97-AF65-F5344CB8AC3E}">
        <p14:creationId xmlns:p14="http://schemas.microsoft.com/office/powerpoint/2010/main" val="13694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88099"/>
            <a:ext cx="9905998" cy="1402915"/>
          </a:xfrm>
        </p:spPr>
        <p:txBody>
          <a:bodyPr>
            <a:normAutofit/>
          </a:bodyPr>
          <a:lstStyle/>
          <a:p>
            <a:r>
              <a:rPr lang="en-US" sz="3600" b="1" dirty="0"/>
              <a:t>Opioid Use Disorder </a:t>
            </a:r>
            <a:r>
              <a:rPr lang="en-US" sz="3600" dirty="0"/>
              <a:t>(OUD)</a:t>
            </a:r>
          </a:p>
        </p:txBody>
      </p:sp>
      <p:sp>
        <p:nvSpPr>
          <p:cNvPr id="3" name="Content Placeholder 2"/>
          <p:cNvSpPr>
            <a:spLocks noGrp="1"/>
          </p:cNvSpPr>
          <p:nvPr>
            <p:ph idx="1"/>
          </p:nvPr>
        </p:nvSpPr>
        <p:spPr>
          <a:xfrm>
            <a:off x="847899" y="1600201"/>
            <a:ext cx="10105852" cy="4829174"/>
          </a:xfrm>
        </p:spPr>
        <p:txBody>
          <a:bodyPr>
            <a:normAutofit/>
          </a:bodyPr>
          <a:lstStyle/>
          <a:p>
            <a:pPr marL="0" indent="0">
              <a:buNone/>
            </a:pPr>
            <a:r>
              <a:rPr lang="en-US" sz="2400" dirty="0">
                <a:solidFill>
                  <a:schemeClr val="tx1"/>
                </a:solidFill>
              </a:rPr>
              <a:t>ASAM National Practice Guideline June  1</a:t>
            </a:r>
            <a:r>
              <a:rPr lang="en-US" sz="2400" baseline="30000" dirty="0">
                <a:solidFill>
                  <a:schemeClr val="tx1"/>
                </a:solidFill>
              </a:rPr>
              <a:t>st</a:t>
            </a:r>
            <a:r>
              <a:rPr lang="en-US" sz="2400" dirty="0">
                <a:solidFill>
                  <a:schemeClr val="tx1"/>
                </a:solidFill>
              </a:rPr>
              <a:t>, 2015:  </a:t>
            </a:r>
          </a:p>
          <a:p>
            <a:r>
              <a:rPr lang="en-US" dirty="0">
                <a:cs typeface="Times New Roman" panose="02020603050405020304" pitchFamily="18" charset="0"/>
              </a:rPr>
              <a:t>“Opioid use disorder is a chronic, relapsing disease, which has significant economic, personal, and public health consequences… </a:t>
            </a:r>
            <a:r>
              <a:rPr lang="en-US" b="1" dirty="0">
                <a:cs typeface="Times New Roman" panose="02020603050405020304" pitchFamily="18" charset="0"/>
              </a:rPr>
              <a:t>ASAM views addiction as a fundamental neurological disorder of ‘‘brain reward, motivation, memory, and related circuitry</a:t>
            </a:r>
            <a:r>
              <a:rPr lang="en-US" dirty="0">
                <a:cs typeface="Times New Roman" panose="02020603050405020304" pitchFamily="18" charset="0"/>
              </a:rPr>
              <a:t>,’’ and recognizes that there are unifying features in all cases of addiction, including substance-related addiction and nonsubstance related addiction. It is clear that a variety of substances commonly associated with addiction work on specific receptors in the nervous system and on specific neurotransmitter systems.”</a:t>
            </a:r>
          </a:p>
        </p:txBody>
      </p:sp>
    </p:spTree>
    <p:extLst>
      <p:ext uri="{BB962C8B-B14F-4D97-AF65-F5344CB8AC3E}">
        <p14:creationId xmlns:p14="http://schemas.microsoft.com/office/powerpoint/2010/main" val="413819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Addiction as a Neurological Disease</a:t>
            </a:r>
          </a:p>
        </p:txBody>
      </p:sp>
      <p:sp>
        <p:nvSpPr>
          <p:cNvPr id="3" name="Content Placeholder 2"/>
          <p:cNvSpPr>
            <a:spLocks noGrp="1"/>
          </p:cNvSpPr>
          <p:nvPr>
            <p:ph idx="1"/>
          </p:nvPr>
        </p:nvSpPr>
        <p:spPr/>
        <p:txBody>
          <a:bodyPr>
            <a:normAutofit/>
          </a:bodyPr>
          <a:lstStyle/>
          <a:p>
            <a:r>
              <a:rPr lang="en-US" dirty="0"/>
              <a:t>Addiction = A fundamental neurological disorder</a:t>
            </a:r>
          </a:p>
          <a:p>
            <a:pPr lvl="1"/>
            <a:r>
              <a:rPr lang="en-US" dirty="0"/>
              <a:t> Parkinson’s disease, Alzheimer’s disease, Epilepsy etc. </a:t>
            </a:r>
          </a:p>
          <a:p>
            <a:r>
              <a:rPr lang="en-US" dirty="0"/>
              <a:t>Brain imaging data clearly reveals significantly changes in the brain of a patient who suffers from an addictive disorder</a:t>
            </a:r>
          </a:p>
          <a:p>
            <a:r>
              <a:rPr lang="en-US" dirty="0"/>
              <a:t>Addiction lives in the brain reward pathways and is fueled by dopamine</a:t>
            </a:r>
          </a:p>
          <a:p>
            <a:r>
              <a:rPr lang="en-US" dirty="0"/>
              <a:t>So where and why exactly does it have such a hold on those that struggle?</a:t>
            </a:r>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3794564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14</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7032" y="370231"/>
            <a:ext cx="7970420" cy="5977815"/>
          </a:xfrm>
          <a:prstGeom prst="rect">
            <a:avLst/>
          </a:prstGeom>
        </p:spPr>
      </p:pic>
    </p:spTree>
    <p:extLst>
      <p:ext uri="{BB962C8B-B14F-4D97-AF65-F5344CB8AC3E}">
        <p14:creationId xmlns:p14="http://schemas.microsoft.com/office/powerpoint/2010/main" val="17757042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addiction as chronic disease.gif"/>
          <p:cNvPicPr>
            <a:picLocks noChangeAspect="1"/>
          </p:cNvPicPr>
          <p:nvPr/>
        </p:nvPicPr>
        <p:blipFill>
          <a:blip r:embed="rId3" cstate="print"/>
          <a:srcRect/>
          <a:stretch>
            <a:fillRect/>
          </a:stretch>
        </p:blipFill>
        <p:spPr bwMode="auto">
          <a:xfrm>
            <a:off x="2590800" y="1828800"/>
            <a:ext cx="7086600" cy="4038600"/>
          </a:xfrm>
          <a:prstGeom prst="rect">
            <a:avLst/>
          </a:prstGeom>
          <a:noFill/>
          <a:ln w="9525">
            <a:noFill/>
            <a:miter lim="800000"/>
            <a:headEnd/>
            <a:tailEnd/>
          </a:ln>
        </p:spPr>
      </p:pic>
      <p:sp>
        <p:nvSpPr>
          <p:cNvPr id="35843" name="TextBox 5"/>
          <p:cNvSpPr txBox="1">
            <a:spLocks noChangeArrowheads="1"/>
          </p:cNvSpPr>
          <p:nvPr/>
        </p:nvSpPr>
        <p:spPr bwMode="auto">
          <a:xfrm>
            <a:off x="8229600" y="6096001"/>
            <a:ext cx="2209800" cy="523875"/>
          </a:xfrm>
          <a:prstGeom prst="rect">
            <a:avLst/>
          </a:prstGeom>
          <a:noFill/>
          <a:ln w="9525">
            <a:noFill/>
            <a:miter lim="800000"/>
            <a:headEnd/>
            <a:tailEnd/>
          </a:ln>
        </p:spPr>
        <p:txBody>
          <a:bodyPr>
            <a:spAutoFit/>
          </a:bodyPr>
          <a:lstStyle/>
          <a:p>
            <a:pPr>
              <a:defRPr/>
            </a:pPr>
            <a:r>
              <a:rPr lang="en-US" sz="2800" dirty="0"/>
              <a:t>NIDA</a:t>
            </a:r>
          </a:p>
        </p:txBody>
      </p:sp>
      <p:sp>
        <p:nvSpPr>
          <p:cNvPr id="41988" name="Title 6"/>
          <p:cNvSpPr>
            <a:spLocks noGrp="1"/>
          </p:cNvSpPr>
          <p:nvPr>
            <p:ph type="title"/>
          </p:nvPr>
        </p:nvSpPr>
        <p:spPr>
          <a:xfrm>
            <a:off x="957219" y="388178"/>
            <a:ext cx="10353761" cy="1326321"/>
          </a:xfrm>
        </p:spPr>
        <p:txBody>
          <a:bodyPr/>
          <a:lstStyle/>
          <a:p>
            <a:pPr>
              <a:defRPr/>
            </a:pPr>
            <a:r>
              <a:rPr lang="en-US" dirty="0">
                <a:ea typeface="ＭＳ Ｐゴシック" pitchFamily="23" charset="-128"/>
              </a:rPr>
              <a:t>Compared to other </a:t>
            </a:r>
            <a:r>
              <a:rPr dirty="0">
                <a:ea typeface="ＭＳ Ｐゴシック" pitchFamily="23" charset="-128"/>
              </a:rPr>
              <a:t>Chronic Disease</a:t>
            </a:r>
            <a:r>
              <a:rPr lang="en-US" dirty="0">
                <a:ea typeface="ＭＳ Ｐゴシック" pitchFamily="23" charset="-128"/>
              </a:rPr>
              <a:t>s</a:t>
            </a:r>
            <a:endParaRPr dirty="0">
              <a:ea typeface="ＭＳ Ｐゴシック" pitchFamily="23" charset="-128"/>
            </a:endParaRPr>
          </a:p>
        </p:txBody>
      </p:sp>
    </p:spTree>
    <p:extLst>
      <p:ext uri="{BB962C8B-B14F-4D97-AF65-F5344CB8AC3E}">
        <p14:creationId xmlns:p14="http://schemas.microsoft.com/office/powerpoint/2010/main" val="254928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1413" y="609601"/>
            <a:ext cx="9905998" cy="1066800"/>
          </a:xfrm>
        </p:spPr>
        <p:txBody>
          <a:bodyPr/>
          <a:lstStyle/>
          <a:p>
            <a:r>
              <a:rPr lang="en-US" dirty="0"/>
              <a:t>Comparing OUD to Another Disease</a:t>
            </a:r>
          </a:p>
        </p:txBody>
      </p:sp>
      <p:sp>
        <p:nvSpPr>
          <p:cNvPr id="5" name="Text Placeholder 4"/>
          <p:cNvSpPr>
            <a:spLocks noGrp="1"/>
          </p:cNvSpPr>
          <p:nvPr>
            <p:ph type="body" idx="1"/>
          </p:nvPr>
        </p:nvSpPr>
        <p:spPr>
          <a:xfrm>
            <a:off x="1141412" y="1676401"/>
            <a:ext cx="4588931" cy="576262"/>
          </a:xfrm>
        </p:spPr>
        <p:txBody>
          <a:bodyPr/>
          <a:lstStyle/>
          <a:p>
            <a:r>
              <a:rPr lang="en-US" b="1" dirty="0">
                <a:solidFill>
                  <a:srgbClr val="FFFF00"/>
                </a:solidFill>
              </a:rPr>
              <a:t>Opioid Use Disorder</a:t>
            </a:r>
          </a:p>
        </p:txBody>
      </p:sp>
      <p:sp>
        <p:nvSpPr>
          <p:cNvPr id="6" name="Content Placeholder 5"/>
          <p:cNvSpPr>
            <a:spLocks noGrp="1"/>
          </p:cNvSpPr>
          <p:nvPr>
            <p:ph sz="half" idx="2"/>
          </p:nvPr>
        </p:nvSpPr>
        <p:spPr>
          <a:xfrm>
            <a:off x="1141412" y="2371726"/>
            <a:ext cx="4876800" cy="3743324"/>
          </a:xfrm>
        </p:spPr>
        <p:txBody>
          <a:bodyPr>
            <a:normAutofit fontScale="92500" lnSpcReduction="20000"/>
          </a:bodyPr>
          <a:lstStyle/>
          <a:p>
            <a:r>
              <a:rPr lang="en-US" dirty="0"/>
              <a:t>Starts with Exposure to a chemical (Opioids)</a:t>
            </a:r>
          </a:p>
          <a:p>
            <a:r>
              <a:rPr lang="en-US" dirty="0"/>
              <a:t>Takes months to years to develop opioid dependency</a:t>
            </a:r>
          </a:p>
          <a:p>
            <a:r>
              <a:rPr lang="en-US" dirty="0"/>
              <a:t>Is fatal if allowed to progress (overdose, endocarditis, hepatitis C, assault, etc.)</a:t>
            </a:r>
          </a:p>
          <a:p>
            <a:r>
              <a:rPr lang="en-US" dirty="0"/>
              <a:t>Is treatable with Medications</a:t>
            </a:r>
          </a:p>
          <a:p>
            <a:r>
              <a:rPr lang="en-US" dirty="0"/>
              <a:t>~ 50% recovery rate with MAT treatment</a:t>
            </a:r>
          </a:p>
          <a:p>
            <a:r>
              <a:rPr lang="en-US" sz="2000" b="1" dirty="0"/>
              <a:t>Enormous amount of Stigma</a:t>
            </a:r>
          </a:p>
          <a:p>
            <a:pPr lvl="1"/>
            <a:r>
              <a:rPr lang="en-US" sz="1800" b="1" dirty="0"/>
              <a:t>Treatment &gt; Disease</a:t>
            </a:r>
          </a:p>
        </p:txBody>
      </p:sp>
      <p:sp>
        <p:nvSpPr>
          <p:cNvPr id="7" name="Text Placeholder 6"/>
          <p:cNvSpPr>
            <a:spLocks noGrp="1"/>
          </p:cNvSpPr>
          <p:nvPr>
            <p:ph type="body" sz="quarter" idx="3"/>
          </p:nvPr>
        </p:nvSpPr>
        <p:spPr>
          <a:xfrm>
            <a:off x="6170612" y="1627177"/>
            <a:ext cx="4604280" cy="576262"/>
          </a:xfrm>
        </p:spPr>
        <p:txBody>
          <a:bodyPr/>
          <a:lstStyle/>
          <a:p>
            <a:r>
              <a:rPr lang="en-US" b="1" dirty="0">
                <a:solidFill>
                  <a:srgbClr val="FFFF00"/>
                </a:solidFill>
              </a:rPr>
              <a:t>Lung Cancer</a:t>
            </a:r>
          </a:p>
        </p:txBody>
      </p:sp>
      <p:sp>
        <p:nvSpPr>
          <p:cNvPr id="8" name="Content Placeholder 7"/>
          <p:cNvSpPr>
            <a:spLocks noGrp="1"/>
          </p:cNvSpPr>
          <p:nvPr>
            <p:ph sz="quarter" idx="4"/>
          </p:nvPr>
        </p:nvSpPr>
        <p:spPr>
          <a:xfrm>
            <a:off x="6170612" y="2303454"/>
            <a:ext cx="4876801" cy="3743324"/>
          </a:xfrm>
        </p:spPr>
        <p:txBody>
          <a:bodyPr>
            <a:normAutofit fontScale="92500" lnSpcReduction="20000"/>
          </a:bodyPr>
          <a:lstStyle/>
          <a:p>
            <a:r>
              <a:rPr lang="en-US" dirty="0"/>
              <a:t>Starts with Exposure to a chemical (Tobacco)</a:t>
            </a:r>
          </a:p>
          <a:p>
            <a:r>
              <a:rPr lang="en-US" dirty="0"/>
              <a:t>Takes years for cancer to grow and to spread throughout the body</a:t>
            </a:r>
          </a:p>
          <a:p>
            <a:r>
              <a:rPr lang="en-US" dirty="0"/>
              <a:t>Is fatal if allowed to progress (from the cancer or the treatment) </a:t>
            </a:r>
          </a:p>
          <a:p>
            <a:r>
              <a:rPr lang="en-US" dirty="0"/>
              <a:t>Is treatable with Medications</a:t>
            </a:r>
          </a:p>
          <a:p>
            <a:r>
              <a:rPr lang="en-US" dirty="0"/>
              <a:t>~ 50% Survival rate with treatment</a:t>
            </a:r>
          </a:p>
          <a:p>
            <a:r>
              <a:rPr lang="en-US" sz="2000" b="1" dirty="0"/>
              <a:t>Very little stigma with disease or its treatment (used to be Stigmatized)</a:t>
            </a:r>
            <a:endParaRPr lang="en-US" dirty="0"/>
          </a:p>
        </p:txBody>
      </p:sp>
    </p:spTree>
    <p:extLst>
      <p:ext uri="{BB962C8B-B14F-4D97-AF65-F5344CB8AC3E}">
        <p14:creationId xmlns:p14="http://schemas.microsoft.com/office/powerpoint/2010/main" val="168294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Stigma in Substance Use</a:t>
            </a:r>
          </a:p>
        </p:txBody>
      </p:sp>
      <p:sp>
        <p:nvSpPr>
          <p:cNvPr id="3" name="Content Placeholder 2"/>
          <p:cNvSpPr>
            <a:spLocks noGrp="1"/>
          </p:cNvSpPr>
          <p:nvPr>
            <p:ph idx="1"/>
          </p:nvPr>
        </p:nvSpPr>
        <p:spPr/>
        <p:txBody>
          <a:bodyPr>
            <a:normAutofit/>
          </a:bodyPr>
          <a:lstStyle/>
          <a:p>
            <a:r>
              <a:rPr lang="en-US" dirty="0"/>
              <a:t>Stigma is real and prevalent in the treatment of substance use disorders</a:t>
            </a:r>
          </a:p>
          <a:p>
            <a:r>
              <a:rPr lang="en-US" dirty="0"/>
              <a:t>Many otherwise good people who are involved in treating addiction still view addiction as simply a bad habit/choice and not as a disease</a:t>
            </a:r>
          </a:p>
          <a:p>
            <a:r>
              <a:rPr lang="en-US" dirty="0"/>
              <a:t>Viewing something as a bad habit/choice rather then a disease has to change the way we approach both the person and their treatment </a:t>
            </a:r>
          </a:p>
          <a:p>
            <a:r>
              <a:rPr lang="en-US" dirty="0"/>
              <a:t>Stigma has greatly effected access to care and driven substance users away from seeking effective care</a:t>
            </a:r>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106812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419100"/>
            <a:ext cx="10353761" cy="1066801"/>
          </a:xfrm>
        </p:spPr>
        <p:txBody>
          <a:bodyPr/>
          <a:lstStyle/>
          <a:p>
            <a:r>
              <a:rPr lang="en-US" dirty="0"/>
              <a:t>Stigma and Addiction</a:t>
            </a:r>
          </a:p>
        </p:txBody>
      </p:sp>
      <p:sp>
        <p:nvSpPr>
          <p:cNvPr id="3" name="Content Placeholder 2"/>
          <p:cNvSpPr>
            <a:spLocks noGrp="1"/>
          </p:cNvSpPr>
          <p:nvPr>
            <p:ph idx="1"/>
          </p:nvPr>
        </p:nvSpPr>
        <p:spPr>
          <a:xfrm>
            <a:off x="913795" y="1638300"/>
            <a:ext cx="10353762" cy="4610100"/>
          </a:xfrm>
        </p:spPr>
        <p:txBody>
          <a:bodyPr>
            <a:noAutofit/>
          </a:bodyPr>
          <a:lstStyle/>
          <a:p>
            <a:pPr marL="0" indent="0">
              <a:buNone/>
            </a:pPr>
            <a:r>
              <a:rPr lang="en-US" sz="1800" dirty="0"/>
              <a:t>3 Key Questions for us to consider:</a:t>
            </a:r>
          </a:p>
          <a:p>
            <a:pPr marL="0" indent="0">
              <a:buNone/>
            </a:pPr>
            <a:r>
              <a:rPr lang="en-US" sz="1800" dirty="0"/>
              <a:t>Question #1:   </a:t>
            </a:r>
          </a:p>
          <a:p>
            <a:pPr marL="0" indent="0">
              <a:buNone/>
            </a:pPr>
            <a:r>
              <a:rPr lang="en-US" sz="1800" b="1" dirty="0"/>
              <a:t>		What is the closest, non-romantic connection, two people can ever have?</a:t>
            </a:r>
          </a:p>
          <a:p>
            <a:pPr marL="0" indent="0">
              <a:buNone/>
            </a:pPr>
            <a:endParaRPr lang="en-US" sz="1800" b="1" dirty="0"/>
          </a:p>
          <a:p>
            <a:pPr marL="0" indent="0">
              <a:buNone/>
            </a:pPr>
            <a:r>
              <a:rPr lang="en-US" sz="1800" dirty="0"/>
              <a:t>Question #2:  </a:t>
            </a:r>
          </a:p>
          <a:p>
            <a:pPr marL="0" indent="0">
              <a:buNone/>
            </a:pPr>
            <a:r>
              <a:rPr lang="en-US" sz="1800" b="1" dirty="0"/>
              <a:t>		What other disease leads a mother to continue to do something over 			having their children?</a:t>
            </a:r>
          </a:p>
          <a:p>
            <a:pPr marL="0" indent="0">
              <a:buNone/>
            </a:pPr>
            <a:r>
              <a:rPr lang="en-US" sz="1800" dirty="0"/>
              <a:t>Question #3:   </a:t>
            </a:r>
          </a:p>
          <a:p>
            <a:pPr marL="0" indent="0">
              <a:buNone/>
            </a:pPr>
            <a:r>
              <a:rPr lang="en-US" sz="1800" b="1" dirty="0"/>
              <a:t>		Who in their “right mind” would every choose a drug over their child?</a:t>
            </a:r>
          </a:p>
          <a:p>
            <a:endParaRPr lang="en-US" sz="1800" dirty="0"/>
          </a:p>
        </p:txBody>
      </p:sp>
      <p:sp>
        <p:nvSpPr>
          <p:cNvPr id="4" name="Slide Number Placeholder 3"/>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255670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Pause on Addiction as a Disease</a:t>
            </a:r>
          </a:p>
        </p:txBody>
      </p:sp>
      <p:sp>
        <p:nvSpPr>
          <p:cNvPr id="3" name="Content Placeholder 2"/>
          <p:cNvSpPr>
            <a:spLocks noGrp="1"/>
          </p:cNvSpPr>
          <p:nvPr>
            <p:ph idx="1"/>
          </p:nvPr>
        </p:nvSpPr>
        <p:spPr/>
        <p:txBody>
          <a:bodyPr/>
          <a:lstStyle/>
          <a:p>
            <a:r>
              <a:rPr lang="en-US" dirty="0"/>
              <a:t>Diagnosing someone with a disease does not take away all their responsibility </a:t>
            </a:r>
          </a:p>
          <a:p>
            <a:r>
              <a:rPr lang="en-US" dirty="0"/>
              <a:t>A patient with addiction should be expected to, like any other disease:</a:t>
            </a:r>
          </a:p>
          <a:p>
            <a:pPr lvl="1"/>
            <a:r>
              <a:rPr lang="en-US" dirty="0"/>
              <a:t>Seek effective treatment </a:t>
            </a:r>
          </a:p>
          <a:p>
            <a:pPr lvl="1"/>
            <a:r>
              <a:rPr lang="en-US" dirty="0"/>
              <a:t>Stay adherent to that treatment</a:t>
            </a:r>
          </a:p>
          <a:p>
            <a:pPr lvl="1"/>
            <a:r>
              <a:rPr lang="en-US" dirty="0"/>
              <a:t>Help us to identify any other problems that exist</a:t>
            </a:r>
          </a:p>
          <a:p>
            <a:r>
              <a:rPr lang="en-US" dirty="0"/>
              <a:t>Unfortunately, often when they do seek treatment; it is unavailable or unoffered </a:t>
            </a:r>
          </a:p>
          <a:p>
            <a:r>
              <a:rPr lang="en-US" dirty="0"/>
              <a:t>If they do receive treatment, they are often pressured to stop treatment too soon</a:t>
            </a:r>
          </a:p>
        </p:txBody>
      </p:sp>
      <p:sp>
        <p:nvSpPr>
          <p:cNvPr id="4" name="Slide Number Placeholder 3"/>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140738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000995"/>
          </a:xfrm>
        </p:spPr>
        <p:txBody>
          <a:bodyPr/>
          <a:lstStyle/>
          <a:p>
            <a:r>
              <a:rPr lang="en-US" dirty="0">
                <a:effectLst>
                  <a:outerShdw blurRad="50800" dist="38100" dir="2700000" algn="tl" rotWithShape="0">
                    <a:schemeClr val="bg1">
                      <a:alpha val="40000"/>
                    </a:schemeClr>
                  </a:outerShdw>
                </a:effectLst>
              </a:rPr>
              <a:t>Disclosures</a:t>
            </a:r>
          </a:p>
        </p:txBody>
      </p:sp>
      <p:sp>
        <p:nvSpPr>
          <p:cNvPr id="3" name="Content Placeholder 2"/>
          <p:cNvSpPr>
            <a:spLocks noGrp="1"/>
          </p:cNvSpPr>
          <p:nvPr>
            <p:ph sz="half" idx="1"/>
          </p:nvPr>
        </p:nvSpPr>
        <p:spPr>
          <a:xfrm>
            <a:off x="1296785" y="1825624"/>
            <a:ext cx="9476510" cy="4279901"/>
          </a:xfrm>
        </p:spPr>
        <p:txBody>
          <a:bodyPr>
            <a:noAutofit/>
          </a:bodyPr>
          <a:lstStyle/>
          <a:p>
            <a:r>
              <a:rPr lang="en-US" dirty="0">
                <a:solidFill>
                  <a:schemeClr val="tx1"/>
                </a:solidFill>
              </a:rPr>
              <a:t>No financial disclosures and no pharmaceutical ties (now or future)</a:t>
            </a:r>
          </a:p>
          <a:p>
            <a:r>
              <a:rPr lang="en-US" dirty="0">
                <a:solidFill>
                  <a:schemeClr val="tx1"/>
                </a:solidFill>
              </a:rPr>
              <a:t>Addiction Psychiatry Fellow at WVU Medicine’s Chestnut Ridge Center in Morgantown</a:t>
            </a:r>
          </a:p>
          <a:p>
            <a:r>
              <a:rPr lang="en-US" dirty="0"/>
              <a:t>Will be joining WVU clinical faculty as an Assistant Professor in July 2020 </a:t>
            </a:r>
          </a:p>
          <a:p>
            <a:r>
              <a:rPr lang="en-US" dirty="0"/>
              <a:t>A</a:t>
            </a:r>
            <a:r>
              <a:rPr lang="en-US" dirty="0">
                <a:solidFill>
                  <a:schemeClr val="tx1"/>
                </a:solidFill>
              </a:rPr>
              <a:t>dditionally serve at Valley Healthcare’s Crisis Unit in Morgantown</a:t>
            </a:r>
          </a:p>
          <a:p>
            <a:r>
              <a:rPr lang="en-US" dirty="0">
                <a:solidFill>
                  <a:schemeClr val="tx1"/>
                </a:solidFill>
              </a:rPr>
              <a:t>Mentors at WVU include Drs. James Berry, Patrick </a:t>
            </a:r>
            <a:r>
              <a:rPr lang="en-US" dirty="0" err="1">
                <a:solidFill>
                  <a:schemeClr val="tx1"/>
                </a:solidFill>
              </a:rPr>
              <a:t>Marshalek</a:t>
            </a:r>
            <a:r>
              <a:rPr lang="en-US" dirty="0">
                <a:solidFill>
                  <a:schemeClr val="tx1"/>
                </a:solidFill>
              </a:rPr>
              <a:t>, </a:t>
            </a:r>
            <a:r>
              <a:rPr lang="en-US" dirty="0" err="1">
                <a:solidFill>
                  <a:schemeClr val="tx1"/>
                </a:solidFill>
              </a:rPr>
              <a:t>Kavara</a:t>
            </a:r>
            <a:r>
              <a:rPr lang="en-US" dirty="0">
                <a:solidFill>
                  <a:schemeClr val="tx1"/>
                </a:solidFill>
              </a:rPr>
              <a:t> Vaughn, </a:t>
            </a:r>
            <a:r>
              <a:rPr lang="en-US" dirty="0" err="1">
                <a:solidFill>
                  <a:schemeClr val="tx1"/>
                </a:solidFill>
              </a:rPr>
              <a:t>Wanhong</a:t>
            </a:r>
            <a:r>
              <a:rPr lang="en-US" dirty="0">
                <a:solidFill>
                  <a:schemeClr val="tx1"/>
                </a:solidFill>
              </a:rPr>
              <a:t> Zheng, </a:t>
            </a:r>
            <a:r>
              <a:rPr lang="en-US" dirty="0" err="1">
                <a:solidFill>
                  <a:schemeClr val="tx1"/>
                </a:solidFill>
              </a:rPr>
              <a:t>Dilip</a:t>
            </a:r>
            <a:r>
              <a:rPr lang="en-US" dirty="0">
                <a:solidFill>
                  <a:schemeClr val="tx1"/>
                </a:solidFill>
              </a:rPr>
              <a:t> </a:t>
            </a:r>
            <a:r>
              <a:rPr lang="en-US" dirty="0" err="1">
                <a:solidFill>
                  <a:schemeClr val="tx1"/>
                </a:solidFill>
              </a:rPr>
              <a:t>Chandran</a:t>
            </a:r>
            <a:r>
              <a:rPr lang="en-US" dirty="0">
                <a:solidFill>
                  <a:schemeClr val="tx1"/>
                </a:solidFill>
              </a:rPr>
              <a:t>,</a:t>
            </a:r>
            <a:r>
              <a:rPr lang="en-US" dirty="0"/>
              <a:t> Judith Feinberg, </a:t>
            </a:r>
            <a:r>
              <a:rPr lang="en-US" dirty="0">
                <a:solidFill>
                  <a:schemeClr val="tx1"/>
                </a:solidFill>
              </a:rPr>
              <a:t>&amp;  Dr. </a:t>
            </a:r>
            <a:r>
              <a:rPr lang="en-US" dirty="0" err="1">
                <a:solidFill>
                  <a:schemeClr val="tx1"/>
                </a:solidFill>
              </a:rPr>
              <a:t>Rolly</a:t>
            </a:r>
            <a:r>
              <a:rPr lang="en-US" dirty="0">
                <a:solidFill>
                  <a:schemeClr val="tx1"/>
                </a:solidFill>
              </a:rPr>
              <a:t> Sullivan</a:t>
            </a:r>
          </a:p>
        </p:txBody>
      </p:sp>
      <p:sp>
        <p:nvSpPr>
          <p:cNvPr id="5" name="Slide Number Placeholder 4"/>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65079010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0684" y="535618"/>
            <a:ext cx="10119486" cy="1438275"/>
          </a:xfrm>
        </p:spPr>
        <p:txBody>
          <a:bodyPr>
            <a:normAutofit/>
          </a:bodyPr>
          <a:lstStyle/>
          <a:p>
            <a:r>
              <a:rPr lang="en-US" sz="3600" b="1" dirty="0"/>
              <a:t>Opioid treatment Options</a:t>
            </a:r>
          </a:p>
        </p:txBody>
      </p:sp>
      <p:sp>
        <p:nvSpPr>
          <p:cNvPr id="3" name="Content Placeholder 2"/>
          <p:cNvSpPr>
            <a:spLocks noGrp="1"/>
          </p:cNvSpPr>
          <p:nvPr>
            <p:ph idx="1"/>
          </p:nvPr>
        </p:nvSpPr>
        <p:spPr>
          <a:xfrm>
            <a:off x="1343891" y="1973893"/>
            <a:ext cx="10267736" cy="4155602"/>
          </a:xfrm>
        </p:spPr>
        <p:txBody>
          <a:bodyPr>
            <a:noAutofit/>
          </a:bodyPr>
          <a:lstStyle/>
          <a:p>
            <a:r>
              <a:rPr lang="en-US" sz="2400" dirty="0"/>
              <a:t>Do Nothing, Let them Die </a:t>
            </a:r>
            <a:r>
              <a:rPr lang="en-US" sz="2400" dirty="0">
                <a:sym typeface="Wingdings"/>
              </a:rPr>
              <a:t></a:t>
            </a:r>
            <a:r>
              <a:rPr lang="en-US" sz="2400" dirty="0"/>
              <a:t> Unethical </a:t>
            </a:r>
          </a:p>
          <a:p>
            <a:r>
              <a:rPr lang="en-US" sz="2400" dirty="0"/>
              <a:t>Detox only  </a:t>
            </a:r>
            <a:r>
              <a:rPr lang="en-US" sz="2400" dirty="0">
                <a:sym typeface="Wingdings"/>
              </a:rPr>
              <a:t> Rarely works (~95% relapse rate)</a:t>
            </a:r>
            <a:endParaRPr lang="en-US" sz="2400" dirty="0"/>
          </a:p>
          <a:p>
            <a:r>
              <a:rPr lang="en-US" sz="2400" dirty="0"/>
              <a:t>Detox + 28 day Program </a:t>
            </a:r>
            <a:r>
              <a:rPr lang="en-US" sz="2400" dirty="0">
                <a:sym typeface="Wingdings"/>
              </a:rPr>
              <a:t> Sometimes works (10-15%)</a:t>
            </a:r>
            <a:endParaRPr lang="en-US" sz="2400" dirty="0"/>
          </a:p>
          <a:p>
            <a:r>
              <a:rPr lang="en-US" sz="2400" b="1" dirty="0"/>
              <a:t>Medication Assisted Treatment</a:t>
            </a:r>
            <a:r>
              <a:rPr lang="en-US" sz="2400" dirty="0"/>
              <a:t> </a:t>
            </a:r>
            <a:r>
              <a:rPr lang="en-US" sz="2400" dirty="0">
                <a:sym typeface="Wingdings"/>
              </a:rPr>
              <a:t></a:t>
            </a:r>
            <a:r>
              <a:rPr lang="en-US" sz="2400" dirty="0"/>
              <a:t> </a:t>
            </a:r>
            <a:r>
              <a:rPr lang="en-US" sz="2400" b="1" dirty="0"/>
              <a:t>Usually works </a:t>
            </a:r>
          </a:p>
          <a:p>
            <a:pPr lvl="1"/>
            <a:r>
              <a:rPr lang="en-US" sz="2400" b="1" dirty="0"/>
              <a:t>~50% No relapses</a:t>
            </a:r>
          </a:p>
          <a:p>
            <a:pPr lvl="1"/>
            <a:r>
              <a:rPr lang="en-US" sz="2400" b="1" dirty="0"/>
              <a:t>80-90% treatment retention</a:t>
            </a:r>
          </a:p>
        </p:txBody>
      </p:sp>
    </p:spTree>
    <p:extLst>
      <p:ext uri="{BB962C8B-B14F-4D97-AF65-F5344CB8AC3E}">
        <p14:creationId xmlns:p14="http://schemas.microsoft.com/office/powerpoint/2010/main" val="14972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257695"/>
            <a:ext cx="10353761" cy="1180408"/>
          </a:xfrm>
        </p:spPr>
        <p:txBody>
          <a:bodyPr/>
          <a:lstStyle/>
          <a:p>
            <a:r>
              <a:rPr lang="en-US" dirty="0"/>
              <a:t>Effective TREATMENT OPTIONS</a:t>
            </a:r>
          </a:p>
        </p:txBody>
      </p:sp>
      <p:sp>
        <p:nvSpPr>
          <p:cNvPr id="3" name="Content Placeholder 2"/>
          <p:cNvSpPr>
            <a:spLocks noGrp="1"/>
          </p:cNvSpPr>
          <p:nvPr>
            <p:ph idx="1"/>
          </p:nvPr>
        </p:nvSpPr>
        <p:spPr>
          <a:xfrm>
            <a:off x="1013548" y="1289728"/>
            <a:ext cx="9377361" cy="5086134"/>
          </a:xfrm>
        </p:spPr>
        <p:txBody>
          <a:bodyPr>
            <a:noAutofit/>
          </a:bodyPr>
          <a:lstStyle/>
          <a:p>
            <a:pPr marL="0" indent="0">
              <a:buNone/>
            </a:pPr>
            <a:r>
              <a:rPr lang="en-US" b="1" u="sng" dirty="0">
                <a:solidFill>
                  <a:schemeClr val="tx1"/>
                </a:solidFill>
              </a:rPr>
              <a:t>PSYCHOLOGICAL</a:t>
            </a:r>
          </a:p>
          <a:p>
            <a:r>
              <a:rPr lang="en-US" sz="1800" dirty="0">
                <a:solidFill>
                  <a:schemeClr val="tx1"/>
                </a:solidFill>
              </a:rPr>
              <a:t>Cognitive Behavioral Therapy, Motivational Enhancement Therapy, Group Therapy, Contingency Management</a:t>
            </a:r>
          </a:p>
          <a:p>
            <a:pPr marL="0" indent="0">
              <a:buNone/>
            </a:pPr>
            <a:r>
              <a:rPr lang="en-US" b="1" u="sng" dirty="0">
                <a:solidFill>
                  <a:schemeClr val="tx1"/>
                </a:solidFill>
              </a:rPr>
              <a:t>SOCIAL</a:t>
            </a:r>
          </a:p>
          <a:p>
            <a:r>
              <a:rPr lang="en-US" sz="1800" dirty="0">
                <a:solidFill>
                  <a:schemeClr val="tx1"/>
                </a:solidFill>
              </a:rPr>
              <a:t>Peer recovery coaches &amp; groups (NA, AA, Celebrate Recovery, Smart Recovery)</a:t>
            </a:r>
          </a:p>
          <a:p>
            <a:r>
              <a:rPr lang="en-US" sz="1800" dirty="0">
                <a:solidFill>
                  <a:schemeClr val="tx1"/>
                </a:solidFill>
              </a:rPr>
              <a:t>Family Therapy, Spiritual Community</a:t>
            </a:r>
          </a:p>
          <a:p>
            <a:r>
              <a:rPr lang="en-US" sz="1800" dirty="0">
                <a:solidFill>
                  <a:schemeClr val="tx1"/>
                </a:solidFill>
              </a:rPr>
              <a:t>Drug courts, Professional help programs</a:t>
            </a:r>
          </a:p>
          <a:p>
            <a:pPr marL="0" indent="0">
              <a:buNone/>
            </a:pPr>
            <a:r>
              <a:rPr lang="en-US" b="1" u="sng" dirty="0">
                <a:solidFill>
                  <a:schemeClr val="tx1"/>
                </a:solidFill>
              </a:rPr>
              <a:t>BIOLOGICAL</a:t>
            </a:r>
          </a:p>
          <a:p>
            <a:r>
              <a:rPr lang="en-US" sz="1800" dirty="0">
                <a:solidFill>
                  <a:schemeClr val="tx1"/>
                </a:solidFill>
              </a:rPr>
              <a:t>“Abstinence-Based”              </a:t>
            </a:r>
          </a:p>
          <a:p>
            <a:endParaRPr lang="en-US" dirty="0">
              <a:solidFill>
                <a:schemeClr val="tx1"/>
              </a:solidFill>
            </a:endParaRPr>
          </a:p>
          <a:p>
            <a:r>
              <a:rPr lang="en-US" sz="1800" dirty="0">
                <a:solidFill>
                  <a:schemeClr val="tx1"/>
                </a:solidFill>
              </a:rPr>
              <a:t>Medication Assisted Treatment (MAT)</a:t>
            </a:r>
            <a:endParaRPr lang="en-US" sz="1800" dirty="0"/>
          </a:p>
        </p:txBody>
      </p:sp>
      <p:sp>
        <p:nvSpPr>
          <p:cNvPr id="5" name="TextBox 4"/>
          <p:cNvSpPr txBox="1"/>
          <p:nvPr/>
        </p:nvSpPr>
        <p:spPr>
          <a:xfrm>
            <a:off x="1815550" y="5390662"/>
            <a:ext cx="136356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entury Gothic"/>
                <a:ea typeface="+mn-ea"/>
                <a:cs typeface="+mn-cs"/>
              </a:rPr>
              <a:t>Versus</a:t>
            </a:r>
          </a:p>
        </p:txBody>
      </p:sp>
      <p:sp>
        <p:nvSpPr>
          <p:cNvPr id="6" name="TextBox 5"/>
          <p:cNvSpPr txBox="1"/>
          <p:nvPr/>
        </p:nvSpPr>
        <p:spPr>
          <a:xfrm>
            <a:off x="1815550" y="5390172"/>
            <a:ext cx="1795032" cy="46166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entury Gothic"/>
                <a:ea typeface="+mn-ea"/>
                <a:cs typeface="+mn-cs"/>
              </a:rPr>
              <a:t>PLUS</a:t>
            </a:r>
          </a:p>
        </p:txBody>
      </p:sp>
      <p:pic>
        <p:nvPicPr>
          <p:cNvPr id="7" name="Picture 6"/>
          <p:cNvPicPr>
            <a:picLocks noChangeAspect="1"/>
          </p:cNvPicPr>
          <p:nvPr/>
        </p:nvPicPr>
        <p:blipFill>
          <a:blip r:embed="rId3"/>
          <a:stretch>
            <a:fillRect/>
          </a:stretch>
        </p:blipFill>
        <p:spPr>
          <a:xfrm>
            <a:off x="8360502" y="3533775"/>
            <a:ext cx="3494004" cy="3000375"/>
          </a:xfrm>
          <a:prstGeom prst="rect">
            <a:avLst/>
          </a:prstGeom>
        </p:spPr>
      </p:pic>
      <p:sp>
        <p:nvSpPr>
          <p:cNvPr id="4" name="Rectangle 3"/>
          <p:cNvSpPr/>
          <p:nvPr/>
        </p:nvSpPr>
        <p:spPr>
          <a:xfrm>
            <a:off x="1898408" y="5389683"/>
            <a:ext cx="1197849" cy="461665"/>
          </a:xfrm>
          <a:prstGeom prst="rect">
            <a:avLst/>
          </a:prstGeom>
          <a:ln>
            <a:noFill/>
          </a:ln>
        </p:spPr>
        <p:style>
          <a:lnRef idx="0">
            <a:scrgbClr r="0" g="0" b="0"/>
          </a:lnRef>
          <a:fillRef idx="1003">
            <a:schemeClr val="dk2"/>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36025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409575"/>
            <a:ext cx="10353761" cy="1152526"/>
          </a:xfrm>
        </p:spPr>
        <p:txBody>
          <a:bodyPr>
            <a:noAutofit/>
          </a:bodyPr>
          <a:lstStyle/>
          <a:p>
            <a:r>
              <a:rPr lang="en-US" sz="4000" dirty="0"/>
              <a:t>MAT for Opioid Use Disorder</a:t>
            </a:r>
          </a:p>
        </p:txBody>
      </p:sp>
      <p:sp>
        <p:nvSpPr>
          <p:cNvPr id="3" name="Content Placeholder 2"/>
          <p:cNvSpPr>
            <a:spLocks noGrp="1"/>
          </p:cNvSpPr>
          <p:nvPr>
            <p:ph idx="1"/>
          </p:nvPr>
        </p:nvSpPr>
        <p:spPr>
          <a:xfrm>
            <a:off x="913795" y="1695450"/>
            <a:ext cx="10353762" cy="4095750"/>
          </a:xfrm>
        </p:spPr>
        <p:txBody>
          <a:bodyPr>
            <a:normAutofit/>
          </a:bodyPr>
          <a:lstStyle/>
          <a:p>
            <a:r>
              <a:rPr lang="en-US" dirty="0">
                <a:solidFill>
                  <a:schemeClr val="tx1"/>
                </a:solidFill>
              </a:rPr>
              <a:t>In 2015 ~2.4 million Americans had an Opioid Use Disorder.</a:t>
            </a:r>
            <a:r>
              <a:rPr lang="en-US" sz="1050" baseline="30000" dirty="0">
                <a:solidFill>
                  <a:schemeClr val="tx1"/>
                </a:solidFill>
              </a:rPr>
              <a:t>1</a:t>
            </a:r>
          </a:p>
          <a:p>
            <a:pPr marL="457200" lvl="1" indent="0">
              <a:buNone/>
            </a:pPr>
            <a:r>
              <a:rPr lang="en-US" dirty="0">
                <a:solidFill>
                  <a:schemeClr val="tx1"/>
                </a:solidFill>
              </a:rPr>
              <a:t>~80% did not receive treatment!</a:t>
            </a:r>
            <a:r>
              <a:rPr lang="en-US" sz="1050" baseline="30000" dirty="0">
                <a:solidFill>
                  <a:schemeClr val="tx1"/>
                </a:solidFill>
              </a:rPr>
              <a:t>2</a:t>
            </a:r>
          </a:p>
          <a:p>
            <a:pPr marL="457200" lvl="1" indent="0">
              <a:buNone/>
            </a:pPr>
            <a:endParaRPr lang="en-US" sz="1050" dirty="0">
              <a:solidFill>
                <a:schemeClr val="tx1"/>
              </a:solidFill>
            </a:endParaRPr>
          </a:p>
          <a:p>
            <a:r>
              <a:rPr lang="en-US" dirty="0">
                <a:solidFill>
                  <a:schemeClr val="tx1"/>
                </a:solidFill>
              </a:rPr>
              <a:t>MAT is a safe and effective strategy for decreasing the frequency and quantity of opioid use and reducing the risk of overdose and death.</a:t>
            </a:r>
            <a:r>
              <a:rPr lang="en-US" sz="1050" baseline="30000" dirty="0">
                <a:solidFill>
                  <a:schemeClr val="tx1"/>
                </a:solidFill>
              </a:rPr>
              <a:t>3,4</a:t>
            </a:r>
          </a:p>
          <a:p>
            <a:endParaRPr lang="en-US" sz="1050" dirty="0">
              <a:solidFill>
                <a:schemeClr val="tx1"/>
              </a:solidFill>
            </a:endParaRPr>
          </a:p>
          <a:p>
            <a:r>
              <a:rPr lang="en-US" dirty="0">
                <a:solidFill>
                  <a:schemeClr val="tx1"/>
                </a:solidFill>
              </a:rPr>
              <a:t>Although MAT has significant evidence to support it as an effective treatment, it remains highly underutilized</a:t>
            </a:r>
            <a:r>
              <a:rPr lang="en-US" sz="1050" baseline="30000" dirty="0">
                <a:solidFill>
                  <a:prstClr val="white"/>
                </a:solidFill>
              </a:rPr>
              <a:t> 5</a:t>
            </a:r>
            <a:r>
              <a:rPr lang="en-US" dirty="0">
                <a:solidFill>
                  <a:schemeClr val="tx1"/>
                </a:solidFill>
              </a:rPr>
              <a:t> and stigmatized!</a:t>
            </a:r>
          </a:p>
          <a:p>
            <a:r>
              <a:rPr lang="en-US" sz="2800" dirty="0"/>
              <a:t>So why do we use MAT ?</a:t>
            </a:r>
            <a:endParaRPr lang="en-US" sz="1200" baseline="30000" dirty="0"/>
          </a:p>
        </p:txBody>
      </p:sp>
      <p:sp>
        <p:nvSpPr>
          <p:cNvPr id="4" name="TextBox 3"/>
          <p:cNvSpPr txBox="1"/>
          <p:nvPr/>
        </p:nvSpPr>
        <p:spPr>
          <a:xfrm>
            <a:off x="6879821" y="4482495"/>
            <a:ext cx="4508616" cy="1938992"/>
          </a:xfrm>
          <a:prstGeom prst="rect">
            <a:avLst/>
          </a:prstGeom>
          <a:noFill/>
        </p:spPr>
        <p:txBody>
          <a:bodyPr wrap="square" rtlCol="0">
            <a:spAutoFit/>
          </a:bodyPr>
          <a:lstStyle/>
          <a:p>
            <a:pPr defTabSz="457200">
              <a:defRPr/>
            </a:pPr>
            <a:r>
              <a:rPr lang="en-US" sz="800" dirty="0">
                <a:solidFill>
                  <a:srgbClr val="FCB11C">
                    <a:lumMod val="40000"/>
                    <a:lumOff val="60000"/>
                  </a:srgbClr>
                </a:solidFill>
              </a:rPr>
              <a:t>1.U.S. Department of Health and Human Services, Substance Abuse and Mental Health Services Administration. (2016). </a:t>
            </a:r>
            <a:r>
              <a:rPr lang="en-US" sz="800" i="1" dirty="0">
                <a:solidFill>
                  <a:srgbClr val="FCB11C">
                    <a:lumMod val="40000"/>
                    <a:lumOff val="60000"/>
                  </a:srgbClr>
                </a:solidFill>
              </a:rPr>
              <a:t>Key substance use and mental health indicators in the United States: Results from the 2015 National Survey on Drug Use and Health</a:t>
            </a:r>
            <a:r>
              <a:rPr lang="en-US" sz="800" dirty="0">
                <a:solidFill>
                  <a:srgbClr val="FCB11C">
                    <a:lumMod val="40000"/>
                    <a:lumOff val="60000"/>
                  </a:srgbClr>
                </a:solidFill>
              </a:rPr>
              <a:t> (HHS Publication No. SMA 16-4984, NSDUH Series H-51). Rockville, MD</a:t>
            </a:r>
          </a:p>
          <a:p>
            <a:pPr defTabSz="457200">
              <a:defRPr/>
            </a:pPr>
            <a:r>
              <a:rPr lang="en-US" sz="800" dirty="0">
                <a:solidFill>
                  <a:srgbClr val="FCB11C">
                    <a:lumMod val="40000"/>
                    <a:lumOff val="60000"/>
                  </a:srgbClr>
                </a:solidFill>
              </a:rPr>
              <a:t>2. U.S. Department of Health and Human Services, Substance Abuse and Mental Health Services Administration. (2016). </a:t>
            </a:r>
            <a:r>
              <a:rPr lang="en-US" sz="800" i="1" dirty="0">
                <a:solidFill>
                  <a:srgbClr val="FCB11C">
                    <a:lumMod val="40000"/>
                    <a:lumOff val="60000"/>
                  </a:srgbClr>
                </a:solidFill>
              </a:rPr>
              <a:t>Prescription drug use and misuse in the United States: Results from the 2015 National Survey on Drug Use and Health.</a:t>
            </a:r>
            <a:r>
              <a:rPr lang="en-US" sz="800" dirty="0">
                <a:solidFill>
                  <a:srgbClr val="FCB11C">
                    <a:lumMod val="40000"/>
                    <a:lumOff val="60000"/>
                  </a:srgbClr>
                </a:solidFill>
              </a:rPr>
              <a:t> Rockville, MD.</a:t>
            </a:r>
          </a:p>
          <a:p>
            <a:pPr defTabSz="457200">
              <a:defRPr/>
            </a:pPr>
            <a:r>
              <a:rPr lang="en-US" sz="800" dirty="0">
                <a:solidFill>
                  <a:srgbClr val="FCB11C">
                    <a:lumMod val="40000"/>
                    <a:lumOff val="60000"/>
                  </a:srgbClr>
                </a:solidFill>
              </a:rPr>
              <a:t>3. </a:t>
            </a:r>
            <a:r>
              <a:rPr lang="en-US" sz="800" dirty="0" err="1">
                <a:solidFill>
                  <a:srgbClr val="FCB11C">
                    <a:lumMod val="40000"/>
                    <a:lumOff val="60000"/>
                  </a:srgbClr>
                </a:solidFill>
              </a:rPr>
              <a:t>Kresina</a:t>
            </a:r>
            <a:r>
              <a:rPr lang="en-US" sz="800" dirty="0">
                <a:solidFill>
                  <a:srgbClr val="FCB11C">
                    <a:lumMod val="40000"/>
                    <a:lumOff val="60000"/>
                  </a:srgbClr>
                </a:solidFill>
              </a:rPr>
              <a:t> TF, </a:t>
            </a:r>
            <a:r>
              <a:rPr lang="en-US" sz="800" dirty="0" err="1">
                <a:solidFill>
                  <a:srgbClr val="FCB11C">
                    <a:lumMod val="40000"/>
                    <a:lumOff val="60000"/>
                  </a:srgbClr>
                </a:solidFill>
              </a:rPr>
              <a:t>Lubran</a:t>
            </a:r>
            <a:r>
              <a:rPr lang="en-US" sz="800" dirty="0">
                <a:solidFill>
                  <a:srgbClr val="FCB11C">
                    <a:lumMod val="40000"/>
                    <a:lumOff val="60000"/>
                  </a:srgbClr>
                </a:solidFill>
              </a:rPr>
              <a:t> RL. Improving public health through access to and utilization of medication assisted treatment. </a:t>
            </a:r>
            <a:r>
              <a:rPr lang="en-US" sz="800" dirty="0" err="1">
                <a:solidFill>
                  <a:srgbClr val="FCB11C">
                    <a:lumMod val="40000"/>
                    <a:lumOff val="60000"/>
                  </a:srgbClr>
                </a:solidFill>
              </a:rPr>
              <a:t>Int</a:t>
            </a:r>
            <a:r>
              <a:rPr lang="en-US" sz="800" dirty="0">
                <a:solidFill>
                  <a:srgbClr val="FCB11C">
                    <a:lumMod val="40000"/>
                    <a:lumOff val="60000"/>
                  </a:srgbClr>
                </a:solidFill>
              </a:rPr>
              <a:t> J Environ Res Public Health. 2011;8:4102-4117</a:t>
            </a:r>
          </a:p>
          <a:p>
            <a:pPr defTabSz="457200">
              <a:defRPr/>
            </a:pPr>
            <a:r>
              <a:rPr lang="en-US" sz="800" dirty="0">
                <a:solidFill>
                  <a:srgbClr val="FCB11C">
                    <a:lumMod val="40000"/>
                    <a:lumOff val="60000"/>
                  </a:srgbClr>
                </a:solidFill>
              </a:rPr>
              <a:t>4. National Institutes on Drug Abuse. Cost effectiveness of drug treatment. Retrieved from: http://www.drugabuse.gov/publications/teaching-packets/understanding-drug-abuse-addiction/sectioniv/6-costeffectiveness-drug-treatment</a:t>
            </a:r>
          </a:p>
          <a:p>
            <a:pPr defTabSz="457200">
              <a:defRPr/>
            </a:pPr>
            <a:r>
              <a:rPr lang="en-US" sz="800" dirty="0">
                <a:solidFill>
                  <a:srgbClr val="FCB11C">
                    <a:lumMod val="40000"/>
                    <a:lumOff val="60000"/>
                  </a:srgbClr>
                </a:solidFill>
              </a:rPr>
              <a:t>5. </a:t>
            </a:r>
            <a:r>
              <a:rPr lang="en-US" sz="800" dirty="0" err="1">
                <a:solidFill>
                  <a:srgbClr val="FCB11C">
                    <a:lumMod val="40000"/>
                    <a:lumOff val="60000"/>
                  </a:srgbClr>
                </a:solidFill>
              </a:rPr>
              <a:t>Volkow</a:t>
            </a:r>
            <a:r>
              <a:rPr lang="en-US" sz="800" dirty="0">
                <a:solidFill>
                  <a:srgbClr val="FCB11C">
                    <a:lumMod val="40000"/>
                    <a:lumOff val="60000"/>
                  </a:srgbClr>
                </a:solidFill>
              </a:rPr>
              <a:t> ND1, </a:t>
            </a:r>
            <a:r>
              <a:rPr lang="en-US" sz="800" dirty="0" err="1">
                <a:solidFill>
                  <a:srgbClr val="FCB11C">
                    <a:lumMod val="40000"/>
                    <a:lumOff val="60000"/>
                  </a:srgbClr>
                </a:solidFill>
              </a:rPr>
              <a:t>Frieden</a:t>
            </a:r>
            <a:r>
              <a:rPr lang="en-US" sz="800" dirty="0">
                <a:solidFill>
                  <a:srgbClr val="FCB11C">
                    <a:lumMod val="40000"/>
                    <a:lumOff val="60000"/>
                  </a:srgbClr>
                </a:solidFill>
              </a:rPr>
              <a:t> TR, Hyde PS, Cha SS. Medication-assisted therapies--tackling the opioid-overdose epidemic. N </a:t>
            </a:r>
            <a:r>
              <a:rPr lang="en-US" sz="800" dirty="0" err="1">
                <a:solidFill>
                  <a:srgbClr val="FCB11C">
                    <a:lumMod val="40000"/>
                    <a:lumOff val="60000"/>
                  </a:srgbClr>
                </a:solidFill>
              </a:rPr>
              <a:t>Engl</a:t>
            </a:r>
            <a:r>
              <a:rPr lang="en-US" sz="800" dirty="0">
                <a:solidFill>
                  <a:srgbClr val="FCB11C">
                    <a:lumMod val="40000"/>
                    <a:lumOff val="60000"/>
                  </a:srgbClr>
                </a:solidFill>
              </a:rPr>
              <a:t> J Med. 2014 May 29;370(22):2063-6. </a:t>
            </a:r>
            <a:r>
              <a:rPr lang="en-US" sz="800" dirty="0" err="1">
                <a:solidFill>
                  <a:srgbClr val="FCB11C">
                    <a:lumMod val="40000"/>
                    <a:lumOff val="60000"/>
                  </a:srgbClr>
                </a:solidFill>
              </a:rPr>
              <a:t>doi</a:t>
            </a:r>
            <a:r>
              <a:rPr lang="en-US" sz="800" dirty="0">
                <a:solidFill>
                  <a:srgbClr val="FCB11C">
                    <a:lumMod val="40000"/>
                    <a:lumOff val="60000"/>
                  </a:srgbClr>
                </a:solidFill>
              </a:rPr>
              <a:t>: 10.1056/NEJMp1402780. </a:t>
            </a:r>
            <a:r>
              <a:rPr lang="en-US" sz="800" dirty="0" err="1">
                <a:solidFill>
                  <a:srgbClr val="FCB11C">
                    <a:lumMod val="40000"/>
                    <a:lumOff val="60000"/>
                  </a:srgbClr>
                </a:solidFill>
              </a:rPr>
              <a:t>Epub</a:t>
            </a:r>
            <a:r>
              <a:rPr lang="en-US" sz="800" dirty="0">
                <a:solidFill>
                  <a:srgbClr val="FCB11C">
                    <a:lumMod val="40000"/>
                    <a:lumOff val="60000"/>
                  </a:srgbClr>
                </a:solidFill>
              </a:rPr>
              <a:t> 2014 Apr 23.</a:t>
            </a:r>
          </a:p>
        </p:txBody>
      </p:sp>
    </p:spTree>
    <p:extLst>
      <p:ext uri="{BB962C8B-B14F-4D97-AF65-F5344CB8AC3E}">
        <p14:creationId xmlns:p14="http://schemas.microsoft.com/office/powerpoint/2010/main" val="26177046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1"/>
            <a:ext cx="10353761" cy="647700"/>
          </a:xfrm>
        </p:spPr>
        <p:txBody>
          <a:bodyPr/>
          <a:lstStyle/>
          <a:p>
            <a:pPr algn="ctr"/>
            <a:r>
              <a:rPr lang="en-US" dirty="0"/>
              <a:t>DECREASES OVERDOSE</a:t>
            </a:r>
          </a:p>
        </p:txBody>
      </p:sp>
      <p:pic>
        <p:nvPicPr>
          <p:cNvPr id="5" name="Content Placeholder 4"/>
          <p:cNvPicPr>
            <a:picLocks noGrp="1" noChangeAspect="1"/>
          </p:cNvPicPr>
          <p:nvPr>
            <p:ph idx="1"/>
          </p:nvPr>
        </p:nvPicPr>
        <p:blipFill>
          <a:blip r:embed="rId3"/>
          <a:stretch>
            <a:fillRect/>
          </a:stretch>
        </p:blipFill>
        <p:spPr>
          <a:xfrm>
            <a:off x="2975848" y="1392238"/>
            <a:ext cx="6522878" cy="4351338"/>
          </a:xfrm>
          <a:prstGeom prst="rect">
            <a:avLst/>
          </a:prstGeom>
        </p:spPr>
      </p:pic>
      <p:sp>
        <p:nvSpPr>
          <p:cNvPr id="4" name="Slide Number Placeholder 3"/>
          <p:cNvSpPr>
            <a:spLocks noGrp="1"/>
          </p:cNvSpPr>
          <p:nvPr>
            <p:ph type="sldNum" sz="quarter" idx="12"/>
          </p:nvPr>
        </p:nvSpPr>
        <p:spPr>
          <a:xfrm>
            <a:off x="7915388" y="6280725"/>
            <a:ext cx="3400527" cy="365125"/>
          </a:xfrm>
        </p:spPr>
        <p:txBody>
          <a:bodyPr/>
          <a:lstStyle/>
          <a:p>
            <a:r>
              <a:rPr lang="en-US" sz="800"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Schwartz, </a:t>
            </a:r>
            <a:r>
              <a:rPr lang="en-US" sz="800" dirty="0" err="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RP.Am</a:t>
            </a:r>
            <a:r>
              <a:rPr lang="en-US" sz="800"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J Public Health. 2013 May; 103(5): 917–922. </a:t>
            </a:r>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6" name="TextBox 5"/>
          <p:cNvSpPr txBox="1"/>
          <p:nvPr/>
        </p:nvSpPr>
        <p:spPr>
          <a:xfrm>
            <a:off x="3486151" y="5878513"/>
            <a:ext cx="5829300" cy="584775"/>
          </a:xfrm>
          <a:prstGeom prst="rect">
            <a:avLst/>
          </a:prstGeom>
          <a:noFill/>
        </p:spPr>
        <p:txBody>
          <a:bodyPr wrap="square" rtlCol="0">
            <a:spAutoFit/>
          </a:bodyPr>
          <a:lstStyle/>
          <a:p>
            <a:pPr defTabSz="457200"/>
            <a:r>
              <a:rPr lang="en-US" sz="1600" b="1" dirty="0">
                <a:solidFill>
                  <a:prstClr val="white"/>
                </a:solidFill>
              </a:rPr>
              <a:t>Heroin overdose deaths and opioid agonist treatment: Baltimore, MD, 1995–2009</a:t>
            </a:r>
            <a:endParaRPr lang="en-US" sz="1600" dirty="0">
              <a:solidFill>
                <a:prstClr val="white"/>
              </a:solidFill>
            </a:endParaRPr>
          </a:p>
        </p:txBody>
      </p:sp>
    </p:spTree>
    <p:extLst>
      <p:ext uri="{BB962C8B-B14F-4D97-AF65-F5344CB8AC3E}">
        <p14:creationId xmlns:p14="http://schemas.microsoft.com/office/powerpoint/2010/main" val="515679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3795" y="457200"/>
            <a:ext cx="10353761" cy="1162051"/>
          </a:xfrm>
        </p:spPr>
        <p:txBody>
          <a:bodyPr/>
          <a:lstStyle/>
          <a:p>
            <a:pPr algn="ctr"/>
            <a:r>
              <a:rPr lang="en-US" dirty="0"/>
              <a:t>DECREASES HIV INFECTIONS</a:t>
            </a:r>
          </a:p>
        </p:txBody>
      </p:sp>
      <p:sp>
        <p:nvSpPr>
          <p:cNvPr id="5" name="Content Placeholder 4"/>
          <p:cNvSpPr>
            <a:spLocks noGrp="1"/>
          </p:cNvSpPr>
          <p:nvPr>
            <p:ph idx="1"/>
          </p:nvPr>
        </p:nvSpPr>
        <p:spPr/>
        <p:txBody>
          <a:bodyPr/>
          <a:lstStyle/>
          <a:p>
            <a:r>
              <a:rPr lang="en-US" dirty="0"/>
              <a:t>Meta-analysis</a:t>
            </a:r>
          </a:p>
          <a:p>
            <a:r>
              <a:rPr lang="en-US" dirty="0"/>
              <a:t>9 studies </a:t>
            </a:r>
          </a:p>
          <a:p>
            <a:r>
              <a:rPr lang="en-US" dirty="0"/>
              <a:t>Overall:</a:t>
            </a:r>
          </a:p>
          <a:p>
            <a:pPr lvl="1"/>
            <a:r>
              <a:rPr lang="en-US" dirty="0"/>
              <a:t>54% reduction </a:t>
            </a:r>
          </a:p>
          <a:p>
            <a:r>
              <a:rPr lang="en-US" dirty="0"/>
              <a:t>North America:</a:t>
            </a:r>
          </a:p>
          <a:p>
            <a:pPr lvl="1"/>
            <a:r>
              <a:rPr lang="en-US" dirty="0"/>
              <a:t>62% reduction</a:t>
            </a:r>
          </a:p>
        </p:txBody>
      </p:sp>
      <p:sp>
        <p:nvSpPr>
          <p:cNvPr id="2" name="Slide Number Placeholder 1"/>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24</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pic>
        <p:nvPicPr>
          <p:cNvPr id="3" name="Picture 2"/>
          <p:cNvPicPr>
            <a:picLocks noChangeAspect="1"/>
          </p:cNvPicPr>
          <p:nvPr/>
        </p:nvPicPr>
        <p:blipFill>
          <a:blip r:embed="rId3"/>
          <a:stretch>
            <a:fillRect/>
          </a:stretch>
        </p:blipFill>
        <p:spPr>
          <a:xfrm>
            <a:off x="4830933" y="1467645"/>
            <a:ext cx="6073136" cy="4780756"/>
          </a:xfrm>
          <a:prstGeom prst="rect">
            <a:avLst/>
          </a:prstGeom>
        </p:spPr>
      </p:pic>
      <p:sp>
        <p:nvSpPr>
          <p:cNvPr id="6" name="TextBox 5"/>
          <p:cNvSpPr txBox="1"/>
          <p:nvPr/>
        </p:nvSpPr>
        <p:spPr>
          <a:xfrm>
            <a:off x="1386464" y="5791200"/>
            <a:ext cx="2971800" cy="338554"/>
          </a:xfrm>
          <a:prstGeom prst="rect">
            <a:avLst/>
          </a:prstGeom>
          <a:noFill/>
        </p:spPr>
        <p:txBody>
          <a:bodyPr wrap="square" rtlCol="0">
            <a:spAutoFit/>
          </a:bodyPr>
          <a:lstStyle/>
          <a:p>
            <a:pPr defTabSz="457200"/>
            <a:r>
              <a:rPr lang="en-US" sz="1600" dirty="0" err="1">
                <a:solidFill>
                  <a:prstClr val="white"/>
                </a:solidFill>
              </a:rPr>
              <a:t>Gowing</a:t>
            </a:r>
            <a:r>
              <a:rPr lang="en-US" sz="1600" dirty="0">
                <a:solidFill>
                  <a:prstClr val="white"/>
                </a:solidFill>
              </a:rPr>
              <a:t> et al. </a:t>
            </a:r>
            <a:r>
              <a:rPr lang="en-US" sz="1600" i="1" dirty="0">
                <a:solidFill>
                  <a:prstClr val="white"/>
                </a:solidFill>
              </a:rPr>
              <a:t>BMJ </a:t>
            </a:r>
            <a:r>
              <a:rPr lang="en-US" sz="1600" dirty="0">
                <a:solidFill>
                  <a:prstClr val="white"/>
                </a:solidFill>
              </a:rPr>
              <a:t>2012 </a:t>
            </a:r>
          </a:p>
        </p:txBody>
      </p:sp>
    </p:spTree>
    <p:extLst>
      <p:ext uri="{BB962C8B-B14F-4D97-AF65-F5344CB8AC3E}">
        <p14:creationId xmlns:p14="http://schemas.microsoft.com/office/powerpoint/2010/main" val="25353773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INCREASES TREATMENT RETENTION</a:t>
            </a:r>
          </a:p>
        </p:txBody>
      </p:sp>
      <p:pic>
        <p:nvPicPr>
          <p:cNvPr id="5" name="Content Placeholder 4"/>
          <p:cNvPicPr>
            <a:picLocks noGrp="1" noChangeAspect="1"/>
          </p:cNvPicPr>
          <p:nvPr>
            <p:ph idx="1"/>
          </p:nvPr>
        </p:nvPicPr>
        <p:blipFill>
          <a:blip r:embed="rId3"/>
          <a:stretch>
            <a:fillRect/>
          </a:stretch>
        </p:blipFill>
        <p:spPr>
          <a:xfrm>
            <a:off x="5211135" y="1967687"/>
            <a:ext cx="6590347" cy="3792041"/>
          </a:xfrm>
          <a:prstGeom prst="rect">
            <a:avLst/>
          </a:prstGeom>
        </p:spPr>
      </p:pic>
      <p:sp>
        <p:nvSpPr>
          <p:cNvPr id="4" name="Slide Number Placeholder 3"/>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25</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10" name="Rectangle 9"/>
          <p:cNvSpPr/>
          <p:nvPr/>
        </p:nvSpPr>
        <p:spPr>
          <a:xfrm>
            <a:off x="323850" y="2314486"/>
            <a:ext cx="4972050" cy="2862322"/>
          </a:xfrm>
          <a:prstGeom prst="rect">
            <a:avLst/>
          </a:prstGeom>
        </p:spPr>
        <p:txBody>
          <a:bodyPr wrap="square">
            <a:spAutoFit/>
          </a:bodyPr>
          <a:lstStyle/>
          <a:p>
            <a:pPr defTabSz="457200"/>
            <a:r>
              <a:rPr lang="en-US" dirty="0">
                <a:solidFill>
                  <a:prstClr val="white"/>
                </a:solidFill>
              </a:rPr>
              <a:t>Completion of 14 week trial: </a:t>
            </a:r>
          </a:p>
          <a:p>
            <a:pPr defTabSz="457200"/>
            <a:r>
              <a:rPr lang="en-US" dirty="0">
                <a:solidFill>
                  <a:prstClr val="white"/>
                </a:solidFill>
              </a:rPr>
              <a:t>	11% taper</a:t>
            </a:r>
          </a:p>
          <a:p>
            <a:pPr defTabSz="457200"/>
            <a:r>
              <a:rPr lang="en-US" dirty="0">
                <a:solidFill>
                  <a:prstClr val="white"/>
                </a:solidFill>
              </a:rPr>
              <a:t>		vs</a:t>
            </a:r>
          </a:p>
          <a:p>
            <a:pPr defTabSz="457200"/>
            <a:r>
              <a:rPr lang="en-US" dirty="0">
                <a:solidFill>
                  <a:prstClr val="white"/>
                </a:solidFill>
              </a:rPr>
              <a:t>	66% maintenance</a:t>
            </a:r>
          </a:p>
          <a:p>
            <a:pPr defTabSz="457200"/>
            <a:endParaRPr lang="en-US" dirty="0">
              <a:solidFill>
                <a:prstClr val="white"/>
              </a:solidFill>
            </a:endParaRPr>
          </a:p>
          <a:p>
            <a:pPr defTabSz="457200"/>
            <a:r>
              <a:rPr lang="en-US" dirty="0">
                <a:solidFill>
                  <a:prstClr val="white"/>
                </a:solidFill>
              </a:rPr>
              <a:t>Mean percentage of urine negative for opioids: </a:t>
            </a:r>
          </a:p>
          <a:p>
            <a:pPr defTabSz="457200"/>
            <a:r>
              <a:rPr lang="en-US" dirty="0">
                <a:solidFill>
                  <a:prstClr val="white"/>
                </a:solidFill>
              </a:rPr>
              <a:t>	35% taper</a:t>
            </a:r>
          </a:p>
          <a:p>
            <a:pPr defTabSz="457200"/>
            <a:r>
              <a:rPr lang="en-US" dirty="0">
                <a:solidFill>
                  <a:prstClr val="white"/>
                </a:solidFill>
              </a:rPr>
              <a:t>		vs </a:t>
            </a:r>
          </a:p>
          <a:p>
            <a:pPr defTabSz="457200"/>
            <a:r>
              <a:rPr lang="en-US" dirty="0">
                <a:solidFill>
                  <a:prstClr val="white"/>
                </a:solidFill>
              </a:rPr>
              <a:t>	53% maintenance</a:t>
            </a:r>
          </a:p>
        </p:txBody>
      </p:sp>
      <p:sp>
        <p:nvSpPr>
          <p:cNvPr id="12" name="TextBox 11"/>
          <p:cNvSpPr txBox="1"/>
          <p:nvPr/>
        </p:nvSpPr>
        <p:spPr>
          <a:xfrm>
            <a:off x="5390039" y="6079351"/>
            <a:ext cx="3409950" cy="276999"/>
          </a:xfrm>
          <a:prstGeom prst="rect">
            <a:avLst/>
          </a:prstGeom>
          <a:noFill/>
        </p:spPr>
        <p:txBody>
          <a:bodyPr wrap="square" rtlCol="0">
            <a:spAutoFit/>
          </a:bodyPr>
          <a:lstStyle/>
          <a:p>
            <a:pPr defTabSz="457200"/>
            <a:r>
              <a:rPr lang="da-DK" sz="1200" dirty="0">
                <a:solidFill>
                  <a:prstClr val="white"/>
                </a:solidFill>
              </a:rPr>
              <a:t>Fiellin DA et al. JAMA Intern Med 2014</a:t>
            </a:r>
            <a:endParaRPr lang="en-US" sz="1200" dirty="0">
              <a:solidFill>
                <a:prstClr val="white"/>
              </a:solidFill>
            </a:endParaRPr>
          </a:p>
        </p:txBody>
      </p:sp>
    </p:spTree>
    <p:extLst>
      <p:ext uri="{BB962C8B-B14F-4D97-AF65-F5344CB8AC3E}">
        <p14:creationId xmlns:p14="http://schemas.microsoft.com/office/powerpoint/2010/main" val="26673860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1"/>
            <a:ext cx="10353761" cy="857250"/>
          </a:xfrm>
        </p:spPr>
        <p:txBody>
          <a:bodyPr/>
          <a:lstStyle/>
          <a:p>
            <a:pPr algn="ctr"/>
            <a:r>
              <a:rPr lang="en-US" dirty="0"/>
              <a:t>DECREASES CRIMINALITY</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0" y="2129607"/>
            <a:ext cx="7848600" cy="2858198"/>
          </a:xfrm>
        </p:spPr>
      </p:pic>
      <p:sp>
        <p:nvSpPr>
          <p:cNvPr id="4" name="Slide Number Placeholder 3"/>
          <p:cNvSpPr>
            <a:spLocks noGrp="1"/>
          </p:cNvSpPr>
          <p:nvPr>
            <p:ph type="sldNum" sz="quarter" idx="12"/>
          </p:nvPr>
        </p:nvSpPr>
        <p:spPr>
          <a:xfrm>
            <a:off x="7323992" y="6030585"/>
            <a:ext cx="2515074" cy="365125"/>
          </a:xfrm>
        </p:spPr>
        <p:txBody>
          <a:bodyPr/>
          <a:lstStyle/>
          <a:p>
            <a:r>
              <a:rPr lang="en-US" dirty="0" err="1">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Bukten</a:t>
            </a:r>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 A. BMC Psychiatry2013. </a:t>
            </a:r>
            <a:r>
              <a:rPr lang="en-US" b="1"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13</a:t>
            </a:r>
            <a:r>
              <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t>:262</a:t>
            </a:r>
          </a:p>
        </p:txBody>
      </p:sp>
      <p:sp>
        <p:nvSpPr>
          <p:cNvPr id="6" name="TextBox 5"/>
          <p:cNvSpPr txBox="1"/>
          <p:nvPr/>
        </p:nvSpPr>
        <p:spPr>
          <a:xfrm>
            <a:off x="1981200" y="5130339"/>
            <a:ext cx="7772400" cy="900246"/>
          </a:xfrm>
          <a:prstGeom prst="rect">
            <a:avLst/>
          </a:prstGeom>
          <a:noFill/>
        </p:spPr>
        <p:txBody>
          <a:bodyPr wrap="square" rtlCol="0">
            <a:spAutoFit/>
          </a:bodyPr>
          <a:lstStyle/>
          <a:p>
            <a:pPr defTabSz="457200"/>
            <a:r>
              <a:rPr lang="en-US" sz="1050" b="1" dirty="0">
                <a:solidFill>
                  <a:prstClr val="white"/>
                </a:solidFill>
              </a:rPr>
              <a:t>Day-to-day rates of criminal convictions.</a:t>
            </a:r>
            <a:r>
              <a:rPr lang="en-US" sz="1050" dirty="0">
                <a:solidFill>
                  <a:prstClr val="white"/>
                </a:solidFill>
              </a:rPr>
              <a:t> Day-to-day rates of criminal convictions (95% CI) for all patients </a:t>
            </a:r>
            <a:r>
              <a:rPr lang="en-US" sz="1050" b="1" dirty="0">
                <a:solidFill>
                  <a:prstClr val="white"/>
                </a:solidFill>
              </a:rPr>
              <a:t>(a)</a:t>
            </a:r>
            <a:r>
              <a:rPr lang="en-US" sz="1050" dirty="0">
                <a:solidFill>
                  <a:prstClr val="white"/>
                </a:solidFill>
              </a:rPr>
              <a:t> entering OMT for the first time, </a:t>
            </a:r>
            <a:r>
              <a:rPr lang="en-US" sz="1050" b="1" dirty="0">
                <a:solidFill>
                  <a:prstClr val="white"/>
                </a:solidFill>
              </a:rPr>
              <a:t>(b)</a:t>
            </a:r>
            <a:r>
              <a:rPr lang="en-US" sz="1050" dirty="0">
                <a:solidFill>
                  <a:prstClr val="white"/>
                </a:solidFill>
              </a:rPr>
              <a:t> leaving OMT and </a:t>
            </a:r>
            <a:r>
              <a:rPr lang="en-US" sz="1050" b="1" dirty="0">
                <a:solidFill>
                  <a:prstClr val="white"/>
                </a:solidFill>
              </a:rPr>
              <a:t>(c)</a:t>
            </a:r>
            <a:r>
              <a:rPr lang="en-US" sz="1050" dirty="0">
                <a:solidFill>
                  <a:prstClr val="white"/>
                </a:solidFill>
              </a:rPr>
              <a:t> re-entering OMT. </a:t>
            </a:r>
            <a:r>
              <a:rPr lang="en-US" sz="1050" b="1" dirty="0">
                <a:solidFill>
                  <a:prstClr val="white"/>
                </a:solidFill>
              </a:rPr>
              <a:t>a:</a:t>
            </a:r>
            <a:r>
              <a:rPr lang="en-US" sz="1050" dirty="0">
                <a:solidFill>
                  <a:prstClr val="white"/>
                </a:solidFill>
              </a:rPr>
              <a:t> X-axis; days before and days after first treatment entry (n=3221). Y-axis; the day-to-day rate of criminal convictions. </a:t>
            </a:r>
            <a:r>
              <a:rPr lang="en-US" sz="1050" b="1" dirty="0">
                <a:solidFill>
                  <a:prstClr val="white"/>
                </a:solidFill>
              </a:rPr>
              <a:t>b:</a:t>
            </a:r>
            <a:r>
              <a:rPr lang="en-US" sz="1050" dirty="0">
                <a:solidFill>
                  <a:prstClr val="white"/>
                </a:solidFill>
              </a:rPr>
              <a:t> X-axis; days before and days after treatment drop out (n=1175). Y-axis; the day-to-day rate of criminal convictions. </a:t>
            </a:r>
            <a:r>
              <a:rPr lang="en-US" sz="1050" b="1" dirty="0">
                <a:solidFill>
                  <a:prstClr val="white"/>
                </a:solidFill>
              </a:rPr>
              <a:t>c:</a:t>
            </a:r>
            <a:r>
              <a:rPr lang="en-US" sz="1050" dirty="0">
                <a:solidFill>
                  <a:prstClr val="white"/>
                </a:solidFill>
              </a:rPr>
              <a:t> X-axis; days before and days after treatment re-entry (n=515). Y-axis; the day-to-day rate of criminal convictions.</a:t>
            </a:r>
          </a:p>
        </p:txBody>
      </p:sp>
      <p:sp>
        <p:nvSpPr>
          <p:cNvPr id="7" name="TextBox 6"/>
          <p:cNvSpPr txBox="1"/>
          <p:nvPr/>
        </p:nvSpPr>
        <p:spPr>
          <a:xfrm>
            <a:off x="1838325" y="1617741"/>
            <a:ext cx="8077200" cy="369332"/>
          </a:xfrm>
          <a:prstGeom prst="rect">
            <a:avLst/>
          </a:prstGeom>
          <a:noFill/>
        </p:spPr>
        <p:txBody>
          <a:bodyPr wrap="square" rtlCol="0">
            <a:spAutoFit/>
          </a:bodyPr>
          <a:lstStyle/>
          <a:p>
            <a:pPr defTabSz="457200"/>
            <a:r>
              <a:rPr lang="en-US" dirty="0">
                <a:solidFill>
                  <a:prstClr val="white"/>
                </a:solidFill>
              </a:rPr>
              <a:t>National cohort study of all patients (n = 3221) in OMT in Norway 1997-2003</a:t>
            </a:r>
          </a:p>
        </p:txBody>
      </p:sp>
    </p:spTree>
    <p:extLst>
      <p:ext uri="{BB962C8B-B14F-4D97-AF65-F5344CB8AC3E}">
        <p14:creationId xmlns:p14="http://schemas.microsoft.com/office/powerpoint/2010/main" val="53256042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485775"/>
            <a:ext cx="10353761" cy="1088193"/>
          </a:xfrm>
        </p:spPr>
        <p:txBody>
          <a:bodyPr/>
          <a:lstStyle/>
          <a:p>
            <a:r>
              <a:rPr lang="en-US" dirty="0"/>
              <a:t>Decreases Health Care Costs</a:t>
            </a:r>
          </a:p>
        </p:txBody>
      </p:sp>
      <p:sp>
        <p:nvSpPr>
          <p:cNvPr id="3" name="Content Placeholder 2"/>
          <p:cNvSpPr>
            <a:spLocks noGrp="1"/>
          </p:cNvSpPr>
          <p:nvPr>
            <p:ph idx="1"/>
          </p:nvPr>
        </p:nvSpPr>
        <p:spPr>
          <a:xfrm>
            <a:off x="509666" y="1573968"/>
            <a:ext cx="10844134" cy="4976734"/>
          </a:xfrm>
        </p:spPr>
        <p:txBody>
          <a:bodyPr>
            <a:normAutofit fontScale="85000" lnSpcReduction="20000"/>
          </a:bodyPr>
          <a:lstStyle/>
          <a:p>
            <a:r>
              <a:rPr lang="en-US" dirty="0"/>
              <a:t>Annual societal cost associated OUD</a:t>
            </a:r>
            <a:r>
              <a:rPr lang="en-US" sz="900" dirty="0"/>
              <a:t>1</a:t>
            </a:r>
            <a:r>
              <a:rPr lang="en-US" dirty="0"/>
              <a:t>:</a:t>
            </a:r>
          </a:p>
          <a:p>
            <a:pPr lvl="1"/>
            <a:r>
              <a:rPr lang="en-US" dirty="0"/>
              <a:t>$55 Billion</a:t>
            </a:r>
          </a:p>
          <a:p>
            <a:pPr lvl="2"/>
            <a:r>
              <a:rPr lang="en-US" dirty="0"/>
              <a:t>Lost work productivity (46%)</a:t>
            </a:r>
          </a:p>
          <a:p>
            <a:pPr lvl="2"/>
            <a:r>
              <a:rPr lang="en-US" dirty="0"/>
              <a:t>Health Care (45%)</a:t>
            </a:r>
          </a:p>
          <a:p>
            <a:pPr lvl="2"/>
            <a:r>
              <a:rPr lang="en-US" dirty="0"/>
              <a:t>Criminal Justice (9%)</a:t>
            </a:r>
          </a:p>
          <a:p>
            <a:pPr lvl="2"/>
            <a:r>
              <a:rPr lang="en-US" dirty="0"/>
              <a:t>Hidden cost of comorbid conditions</a:t>
            </a:r>
          </a:p>
          <a:p>
            <a:pPr marL="1371600" lvl="3" indent="0">
              <a:buNone/>
            </a:pPr>
            <a:r>
              <a:rPr lang="en-US" dirty="0"/>
              <a:t>~8X greater health care than non-abuser</a:t>
            </a:r>
          </a:p>
          <a:p>
            <a:r>
              <a:rPr lang="en-US" dirty="0"/>
              <a:t>B-MAT more cost effective than:</a:t>
            </a:r>
          </a:p>
          <a:p>
            <a:pPr lvl="1"/>
            <a:r>
              <a:rPr lang="en-US" dirty="0"/>
              <a:t>No treatment</a:t>
            </a:r>
            <a:r>
              <a:rPr lang="en-US" sz="900" dirty="0"/>
              <a:t>2</a:t>
            </a:r>
          </a:p>
          <a:p>
            <a:pPr lvl="1"/>
            <a:r>
              <a:rPr lang="en-US" dirty="0"/>
              <a:t>Detox</a:t>
            </a:r>
            <a:r>
              <a:rPr lang="en-US" sz="900" dirty="0"/>
              <a:t>3</a:t>
            </a:r>
          </a:p>
          <a:p>
            <a:r>
              <a:rPr lang="en-US" dirty="0"/>
              <a:t>Immediate access to OAT = $78,257 in savings</a:t>
            </a:r>
            <a:r>
              <a:rPr lang="en-US" sz="900" dirty="0"/>
              <a:t>5</a:t>
            </a:r>
          </a:p>
          <a:p>
            <a:pPr marL="0" indent="0">
              <a:buNone/>
            </a:pPr>
            <a:r>
              <a:rPr lang="en-US" dirty="0"/>
              <a:t>	       lifetime savings = $3.8 billion</a:t>
            </a:r>
            <a:r>
              <a:rPr lang="en-US" sz="1000" dirty="0"/>
              <a:t>5</a:t>
            </a:r>
            <a:r>
              <a:rPr lang="en-US" dirty="0"/>
              <a:t> </a:t>
            </a:r>
          </a:p>
          <a:p>
            <a:r>
              <a:rPr lang="en-US" dirty="0"/>
              <a:t>B-MAT Non-Adherent Cost</a:t>
            </a:r>
            <a:r>
              <a:rPr lang="en-US" sz="900" dirty="0"/>
              <a:t>4</a:t>
            </a:r>
            <a:r>
              <a:rPr lang="en-US" dirty="0"/>
              <a:t>: </a:t>
            </a:r>
          </a:p>
          <a:p>
            <a:pPr lvl="1"/>
            <a:r>
              <a:rPr lang="en-US" dirty="0"/>
              <a:t>$27k greater medical charges</a:t>
            </a:r>
          </a:p>
          <a:p>
            <a:pPr lvl="1"/>
            <a:r>
              <a:rPr lang="en-US" dirty="0"/>
              <a:t>$22k greater overall healthcare charges</a:t>
            </a:r>
          </a:p>
        </p:txBody>
      </p:sp>
      <p:sp>
        <p:nvSpPr>
          <p:cNvPr id="4" name="Slide Number Placeholder 3"/>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27</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5" name="TextBox 4"/>
          <p:cNvSpPr txBox="1"/>
          <p:nvPr/>
        </p:nvSpPr>
        <p:spPr>
          <a:xfrm>
            <a:off x="6315076" y="5066429"/>
            <a:ext cx="5713328" cy="1569660"/>
          </a:xfrm>
          <a:prstGeom prst="rect">
            <a:avLst/>
          </a:prstGeom>
          <a:noFill/>
        </p:spPr>
        <p:txBody>
          <a:bodyPr wrap="square" rtlCol="0">
            <a:spAutoFit/>
          </a:bodyPr>
          <a:lstStyle/>
          <a:p>
            <a:pPr lvl="1" defTabSz="457200"/>
            <a:r>
              <a:rPr lang="en-US" sz="800" dirty="0">
                <a:solidFill>
                  <a:prstClr val="white"/>
                </a:solidFill>
              </a:rPr>
              <a:t>1.H.G. Birnbaum, A.G. White, M. Schiller, T. Waldman, J.M. Cleveland, C.L. Roland</a:t>
            </a:r>
          </a:p>
          <a:p>
            <a:pPr lvl="1" defTabSz="457200"/>
            <a:r>
              <a:rPr lang="en-US" sz="800" dirty="0">
                <a:solidFill>
                  <a:prstClr val="white"/>
                </a:solidFill>
              </a:rPr>
              <a:t>Societal costs of prescription opioid abuse, dependence, and misuse in the United States</a:t>
            </a:r>
          </a:p>
          <a:p>
            <a:pPr lvl="1" defTabSz="457200"/>
            <a:r>
              <a:rPr lang="en-US" sz="800" dirty="0">
                <a:solidFill>
                  <a:prstClr val="white"/>
                </a:solidFill>
              </a:rPr>
              <a:t>Pain Medicine, 12 (2011), pp. 657–667</a:t>
            </a:r>
          </a:p>
          <a:p>
            <a:pPr lvl="1" defTabSz="457200"/>
            <a:r>
              <a:rPr lang="en-US" sz="800" dirty="0">
                <a:solidFill>
                  <a:prstClr val="white"/>
                </a:solidFill>
              </a:rPr>
              <a:t>2.B.R. </a:t>
            </a:r>
            <a:r>
              <a:rPr lang="en-US" sz="800" dirty="0" err="1">
                <a:solidFill>
                  <a:prstClr val="white"/>
                </a:solidFill>
              </a:rPr>
              <a:t>Schackman</a:t>
            </a:r>
            <a:r>
              <a:rPr lang="en-US" sz="800" dirty="0">
                <a:solidFill>
                  <a:prstClr val="white"/>
                </a:solidFill>
              </a:rPr>
              <a:t>, et. al. Cost-effectiveness of long-term outpatient buprenorphine-naloxone treatment for opioid dependence in primary </a:t>
            </a:r>
            <a:r>
              <a:rPr lang="en-US" sz="800" dirty="0" err="1">
                <a:solidFill>
                  <a:prstClr val="white"/>
                </a:solidFill>
              </a:rPr>
              <a:t>care.Journal</a:t>
            </a:r>
            <a:r>
              <a:rPr lang="en-US" sz="800" dirty="0">
                <a:solidFill>
                  <a:prstClr val="white"/>
                </a:solidFill>
              </a:rPr>
              <a:t> of General Internal Medicine, 27 (2012), pp. 669–676</a:t>
            </a:r>
          </a:p>
          <a:p>
            <a:pPr lvl="1" defTabSz="457200"/>
            <a:r>
              <a:rPr lang="en-US" sz="800" dirty="0">
                <a:solidFill>
                  <a:prstClr val="white"/>
                </a:solidFill>
              </a:rPr>
              <a:t>3. D. </a:t>
            </a:r>
            <a:r>
              <a:rPr lang="en-US" sz="800" dirty="0" err="1">
                <a:solidFill>
                  <a:prstClr val="white"/>
                </a:solidFill>
              </a:rPr>
              <a:t>Polsky</a:t>
            </a:r>
            <a:r>
              <a:rPr lang="en-US" sz="800" dirty="0">
                <a:solidFill>
                  <a:prstClr val="white"/>
                </a:solidFill>
              </a:rPr>
              <a:t>, </a:t>
            </a:r>
            <a:r>
              <a:rPr lang="en-US" sz="800" dirty="0" err="1">
                <a:solidFill>
                  <a:prstClr val="white"/>
                </a:solidFill>
              </a:rPr>
              <a:t>et.al.Cost</a:t>
            </a:r>
            <a:r>
              <a:rPr lang="en-US" sz="800" dirty="0">
                <a:solidFill>
                  <a:prstClr val="white"/>
                </a:solidFill>
              </a:rPr>
              <a:t>-effectiveness  of extended buprenorphine-naloxone treatment for opioid-dependent youth: Data from a randomized </a:t>
            </a:r>
            <a:r>
              <a:rPr lang="en-US" sz="800" dirty="0" err="1">
                <a:solidFill>
                  <a:prstClr val="white"/>
                </a:solidFill>
              </a:rPr>
              <a:t>trialAddiction</a:t>
            </a:r>
            <a:r>
              <a:rPr lang="en-US" sz="800" dirty="0">
                <a:solidFill>
                  <a:prstClr val="white"/>
                </a:solidFill>
              </a:rPr>
              <a:t>, 105 (2010), pp. 1616–1624</a:t>
            </a:r>
          </a:p>
          <a:p>
            <a:pPr defTabSz="457200"/>
            <a:r>
              <a:rPr lang="en-US" sz="800" dirty="0">
                <a:solidFill>
                  <a:prstClr val="white"/>
                </a:solidFill>
              </a:rPr>
              <a:t>	4.Tkacz, J, et.al. Relationship between buprenorphine adherence and health service utilization and 	costs among opioid dependent </a:t>
            </a:r>
            <a:r>
              <a:rPr lang="en-US" sz="800" dirty="0" err="1">
                <a:solidFill>
                  <a:prstClr val="white"/>
                </a:solidFill>
              </a:rPr>
              <a:t>patients.Journal</a:t>
            </a:r>
            <a:r>
              <a:rPr lang="en-US" sz="800" dirty="0">
                <a:solidFill>
                  <a:prstClr val="white"/>
                </a:solidFill>
              </a:rPr>
              <a:t> of Substance Abuse Treatment  (2013). </a:t>
            </a:r>
          </a:p>
          <a:p>
            <a:pPr defTabSz="457200"/>
            <a:r>
              <a:rPr lang="en-US" altLang="en-US" sz="800" dirty="0">
                <a:solidFill>
                  <a:prstClr val="white"/>
                </a:solidFill>
                <a:latin typeface="Arial" panose="020B0604020202020204" pitchFamily="34" charset="0"/>
              </a:rPr>
              <a:t>	5.Krebs E, </a:t>
            </a:r>
            <a:r>
              <a:rPr lang="en-US" altLang="en-US" sz="800" dirty="0" err="1">
                <a:solidFill>
                  <a:prstClr val="white"/>
                </a:solidFill>
                <a:latin typeface="Arial" panose="020B0604020202020204" pitchFamily="34" charset="0"/>
              </a:rPr>
              <a:t>Enns</a:t>
            </a:r>
            <a:r>
              <a:rPr lang="en-US" altLang="en-US" sz="800" dirty="0">
                <a:solidFill>
                  <a:prstClr val="white"/>
                </a:solidFill>
                <a:latin typeface="Arial" panose="020B0604020202020204" pitchFamily="34" charset="0"/>
              </a:rPr>
              <a:t> B, Evans E, et al. </a:t>
            </a:r>
            <a:r>
              <a:rPr lang="en-US" altLang="en-US" sz="800" u="sng" dirty="0">
                <a:solidFill>
                  <a:prstClr val="white"/>
                </a:solidFill>
                <a:latin typeface="Arial" panose="020B0604020202020204" pitchFamily="34" charset="0"/>
                <a:hlinkClick r:id="rId3"/>
              </a:rPr>
              <a:t>Cost-effectiveness of publicly funded treatment of opioid use </a:t>
            </a:r>
            <a:r>
              <a:rPr lang="en-US" altLang="en-US" sz="800" dirty="0">
                <a:solidFill>
                  <a:prstClr val="white"/>
                </a:solidFill>
                <a:latin typeface="Arial" panose="020B0604020202020204" pitchFamily="34" charset="0"/>
                <a:hlinkClick r:id="rId3"/>
              </a:rPr>
              <a:t>	</a:t>
            </a:r>
            <a:r>
              <a:rPr lang="en-US" altLang="en-US" sz="800" u="sng" dirty="0">
                <a:solidFill>
                  <a:prstClr val="white"/>
                </a:solidFill>
                <a:latin typeface="Arial" panose="020B0604020202020204" pitchFamily="34" charset="0"/>
                <a:hlinkClick r:id="rId3"/>
              </a:rPr>
              <a:t>disorder in California</a:t>
            </a:r>
            <a:r>
              <a:rPr lang="en-US" altLang="en-US" sz="800" u="sng" dirty="0">
                <a:solidFill>
                  <a:prstClr val="white"/>
                </a:solidFill>
                <a:latin typeface="Arial" panose="020B0604020202020204" pitchFamily="34" charset="0"/>
              </a:rPr>
              <a:t> </a:t>
            </a:r>
            <a:r>
              <a:rPr lang="en-US" altLang="en-US" sz="800" dirty="0">
                <a:solidFill>
                  <a:prstClr val="white"/>
                </a:solidFill>
                <a:latin typeface="Arial" panose="020B0604020202020204" pitchFamily="34" charset="0"/>
              </a:rPr>
              <a:t>[published online November 21, 2017]. </a:t>
            </a:r>
            <a:r>
              <a:rPr lang="en-US" altLang="en-US" sz="800" i="1" dirty="0">
                <a:solidFill>
                  <a:prstClr val="white"/>
                </a:solidFill>
                <a:latin typeface="Arial" panose="020B0604020202020204" pitchFamily="34" charset="0"/>
              </a:rPr>
              <a:t>Ann Intern Med</a:t>
            </a:r>
            <a:r>
              <a:rPr lang="en-US" altLang="en-US" sz="800" dirty="0">
                <a:solidFill>
                  <a:prstClr val="white"/>
                </a:solidFill>
                <a:latin typeface="Arial" panose="020B0604020202020204" pitchFamily="34" charset="0"/>
              </a:rPr>
              <a:t>.</a:t>
            </a:r>
            <a:endParaRPr lang="en-US" sz="800" dirty="0">
              <a:solidFill>
                <a:prstClr val="white"/>
              </a:solidFill>
            </a:endParaRPr>
          </a:p>
          <a:p>
            <a:pPr defTabSz="457200"/>
            <a:endParaRPr lang="en-US" sz="800" dirty="0">
              <a:solidFill>
                <a:prstClr val="white"/>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4409" y="1639979"/>
            <a:ext cx="4385211" cy="3288908"/>
          </a:xfrm>
          <a:prstGeom prst="rect">
            <a:avLst/>
          </a:prstGeom>
        </p:spPr>
      </p:pic>
    </p:spTree>
    <p:extLst>
      <p:ext uri="{BB962C8B-B14F-4D97-AF65-F5344CB8AC3E}">
        <p14:creationId xmlns:p14="http://schemas.microsoft.com/office/powerpoint/2010/main" val="78286057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 Assisted treatment Options for Opioid Use Disorder</a:t>
            </a:r>
          </a:p>
        </p:txBody>
      </p:sp>
      <p:sp>
        <p:nvSpPr>
          <p:cNvPr id="3" name="Content Placeholder 2"/>
          <p:cNvSpPr>
            <a:spLocks noGrp="1"/>
          </p:cNvSpPr>
          <p:nvPr>
            <p:ph idx="1"/>
          </p:nvPr>
        </p:nvSpPr>
        <p:spPr/>
        <p:txBody>
          <a:bodyPr/>
          <a:lstStyle/>
          <a:p>
            <a:r>
              <a:rPr lang="en-US" dirty="0"/>
              <a:t>MAT is the </a:t>
            </a:r>
            <a:r>
              <a:rPr lang="en-US" b="1" dirty="0">
                <a:solidFill>
                  <a:srgbClr val="FFFF00"/>
                </a:solidFill>
              </a:rPr>
              <a:t>gold standard </a:t>
            </a:r>
            <a:r>
              <a:rPr lang="en-US" dirty="0"/>
              <a:t>of treatment for opioid use disorder… not Abstinence!</a:t>
            </a:r>
          </a:p>
          <a:p>
            <a:r>
              <a:rPr lang="en-US" dirty="0"/>
              <a:t>Every professional addiction society recommends using medications </a:t>
            </a:r>
          </a:p>
          <a:p>
            <a:r>
              <a:rPr lang="en-US" dirty="0"/>
              <a:t>Three medications FDA approved, all considered first line treatment</a:t>
            </a:r>
          </a:p>
          <a:p>
            <a:pPr lvl="1"/>
            <a:r>
              <a:rPr lang="en-US" sz="2400" b="1" dirty="0">
                <a:solidFill>
                  <a:srgbClr val="FFFF00"/>
                </a:solidFill>
              </a:rPr>
              <a:t>Methadone</a:t>
            </a:r>
          </a:p>
          <a:p>
            <a:pPr lvl="1"/>
            <a:r>
              <a:rPr lang="en-US" sz="2400" b="1" dirty="0">
                <a:solidFill>
                  <a:srgbClr val="FFFF00"/>
                </a:solidFill>
              </a:rPr>
              <a:t>Buprenorphine</a:t>
            </a:r>
          </a:p>
          <a:p>
            <a:pPr lvl="1"/>
            <a:r>
              <a:rPr lang="en-US" sz="2400" b="1" dirty="0">
                <a:solidFill>
                  <a:srgbClr val="FFFF00"/>
                </a:solidFill>
              </a:rPr>
              <a:t>Naltrexone</a:t>
            </a:r>
          </a:p>
          <a:p>
            <a:endParaRPr lang="en-US" dirty="0"/>
          </a:p>
        </p:txBody>
      </p:sp>
      <p:pic>
        <p:nvPicPr>
          <p:cNvPr id="5" name="Picture 4"/>
          <p:cNvPicPr>
            <a:picLocks noChangeAspect="1"/>
          </p:cNvPicPr>
          <p:nvPr/>
        </p:nvPicPr>
        <p:blipFill>
          <a:blip r:embed="rId3"/>
          <a:stretch>
            <a:fillRect/>
          </a:stretch>
        </p:blipFill>
        <p:spPr>
          <a:xfrm>
            <a:off x="5651196" y="3724690"/>
            <a:ext cx="5906324" cy="2657846"/>
          </a:xfrm>
          <a:prstGeom prst="rect">
            <a:avLst/>
          </a:prstGeom>
        </p:spPr>
      </p:pic>
    </p:spTree>
    <p:extLst>
      <p:ext uri="{BB962C8B-B14F-4D97-AF65-F5344CB8AC3E}">
        <p14:creationId xmlns:p14="http://schemas.microsoft.com/office/powerpoint/2010/main" val="2669366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46512" y="476250"/>
            <a:ext cx="10515600" cy="621723"/>
          </a:xfrm>
        </p:spPr>
        <p:txBody>
          <a:bodyPr/>
          <a:lstStyle/>
          <a:p>
            <a:pPr algn="ctr"/>
            <a:r>
              <a:rPr lang="en-US" dirty="0"/>
              <a:t>MAT Comparison</a:t>
            </a:r>
          </a:p>
        </p:txBody>
      </p:sp>
      <p:sp>
        <p:nvSpPr>
          <p:cNvPr id="5" name="Text Placeholder 4"/>
          <p:cNvSpPr>
            <a:spLocks noGrp="1"/>
          </p:cNvSpPr>
          <p:nvPr>
            <p:ph type="body" idx="1"/>
          </p:nvPr>
        </p:nvSpPr>
        <p:spPr>
          <a:xfrm>
            <a:off x="923675" y="1255326"/>
            <a:ext cx="3298956" cy="823305"/>
          </a:xfrm>
        </p:spPr>
        <p:txBody>
          <a:bodyPr/>
          <a:lstStyle/>
          <a:p>
            <a:r>
              <a:rPr lang="en-US" sz="2800" b="1" dirty="0">
                <a:solidFill>
                  <a:schemeClr val="tx1"/>
                </a:solidFill>
              </a:rPr>
              <a:t>Methadone</a:t>
            </a:r>
          </a:p>
          <a:p>
            <a:r>
              <a:rPr lang="en-US" sz="1800" dirty="0">
                <a:solidFill>
                  <a:schemeClr val="tx1"/>
                </a:solidFill>
              </a:rPr>
              <a:t>(Full Agonist)</a:t>
            </a:r>
          </a:p>
        </p:txBody>
      </p:sp>
      <p:sp>
        <p:nvSpPr>
          <p:cNvPr id="8" name="Text Placeholder 7"/>
          <p:cNvSpPr>
            <a:spLocks noGrp="1"/>
          </p:cNvSpPr>
          <p:nvPr>
            <p:ph type="body" sz="half" idx="15"/>
          </p:nvPr>
        </p:nvSpPr>
        <p:spPr>
          <a:xfrm>
            <a:off x="923675" y="2078629"/>
            <a:ext cx="3298956" cy="4486361"/>
          </a:xfrm>
        </p:spPr>
        <p:txBody>
          <a:bodyPr>
            <a:noAutofit/>
          </a:bodyPr>
          <a:lstStyle/>
          <a:p>
            <a:pPr>
              <a:lnSpc>
                <a:spcPct val="100000"/>
              </a:lnSpc>
            </a:pPr>
            <a:r>
              <a:rPr lang="en-US" sz="1600" dirty="0">
                <a:solidFill>
                  <a:srgbClr val="FFFF00"/>
                </a:solidFill>
              </a:rPr>
              <a:t>Pros:</a:t>
            </a:r>
          </a:p>
          <a:p>
            <a:pPr>
              <a:lnSpc>
                <a:spcPct val="100000"/>
              </a:lnSpc>
            </a:pPr>
            <a:r>
              <a:rPr lang="en-US" sz="1600" dirty="0">
                <a:solidFill>
                  <a:schemeClr val="tx1"/>
                </a:solidFill>
              </a:rPr>
              <a:t>Long lasting</a:t>
            </a:r>
          </a:p>
          <a:p>
            <a:pPr>
              <a:lnSpc>
                <a:spcPct val="100000"/>
              </a:lnSpc>
            </a:pPr>
            <a:r>
              <a:rPr lang="en-US" sz="1600" dirty="0">
                <a:solidFill>
                  <a:schemeClr val="tx1"/>
                </a:solidFill>
              </a:rPr>
              <a:t>Decades of evidence</a:t>
            </a:r>
          </a:p>
          <a:p>
            <a:pPr>
              <a:lnSpc>
                <a:spcPct val="100000"/>
              </a:lnSpc>
            </a:pPr>
            <a:r>
              <a:rPr lang="en-US" sz="1600" dirty="0">
                <a:solidFill>
                  <a:schemeClr val="tx1"/>
                </a:solidFill>
              </a:rPr>
              <a:t>Helps with pain</a:t>
            </a:r>
          </a:p>
          <a:p>
            <a:pPr>
              <a:lnSpc>
                <a:spcPct val="100000"/>
              </a:lnSpc>
            </a:pPr>
            <a:r>
              <a:rPr lang="en-US" sz="1600" dirty="0">
                <a:solidFill>
                  <a:srgbClr val="FFFF00"/>
                </a:solidFill>
              </a:rPr>
              <a:t>Cons:</a:t>
            </a:r>
          </a:p>
          <a:p>
            <a:pPr>
              <a:lnSpc>
                <a:spcPct val="100000"/>
              </a:lnSpc>
            </a:pPr>
            <a:r>
              <a:rPr lang="en-US" sz="1600" dirty="0">
                <a:solidFill>
                  <a:schemeClr val="tx1"/>
                </a:solidFill>
              </a:rPr>
              <a:t>Inconvenient</a:t>
            </a:r>
          </a:p>
          <a:p>
            <a:pPr>
              <a:lnSpc>
                <a:spcPct val="100000"/>
              </a:lnSpc>
            </a:pPr>
            <a:r>
              <a:rPr lang="en-US" sz="1600" dirty="0">
                <a:solidFill>
                  <a:schemeClr val="tx1"/>
                </a:solidFill>
              </a:rPr>
              <a:t>Possible diversion</a:t>
            </a:r>
          </a:p>
          <a:p>
            <a:pPr>
              <a:lnSpc>
                <a:spcPct val="100000"/>
              </a:lnSpc>
            </a:pPr>
            <a:r>
              <a:rPr lang="en-US" sz="1600" dirty="0">
                <a:solidFill>
                  <a:schemeClr val="tx1"/>
                </a:solidFill>
              </a:rPr>
              <a:t>Lethal in overdose</a:t>
            </a:r>
          </a:p>
          <a:p>
            <a:pPr>
              <a:lnSpc>
                <a:spcPct val="100000"/>
              </a:lnSpc>
            </a:pPr>
            <a:r>
              <a:rPr lang="en-US" sz="1600" dirty="0">
                <a:solidFill>
                  <a:schemeClr val="tx1"/>
                </a:solidFill>
              </a:rPr>
              <a:t>Withdrawal</a:t>
            </a:r>
          </a:p>
          <a:p>
            <a:pPr>
              <a:lnSpc>
                <a:spcPct val="100000"/>
              </a:lnSpc>
            </a:pPr>
            <a:r>
              <a:rPr lang="en-US" sz="1600" dirty="0"/>
              <a:t>Long half life</a:t>
            </a:r>
            <a:endParaRPr lang="en-US" sz="1600" dirty="0">
              <a:solidFill>
                <a:schemeClr val="tx1"/>
              </a:solidFill>
            </a:endParaRPr>
          </a:p>
          <a:p>
            <a:pPr>
              <a:lnSpc>
                <a:spcPct val="100000"/>
              </a:lnSpc>
            </a:pPr>
            <a:r>
              <a:rPr lang="en-US" sz="1600" dirty="0">
                <a:solidFill>
                  <a:schemeClr val="tx1"/>
                </a:solidFill>
              </a:rPr>
              <a:t>Stigma</a:t>
            </a:r>
          </a:p>
        </p:txBody>
      </p:sp>
      <p:sp>
        <p:nvSpPr>
          <p:cNvPr id="6" name="Text Placeholder 5"/>
          <p:cNvSpPr>
            <a:spLocks noGrp="1"/>
          </p:cNvSpPr>
          <p:nvPr>
            <p:ph type="body" sz="quarter" idx="3"/>
          </p:nvPr>
        </p:nvSpPr>
        <p:spPr>
          <a:xfrm>
            <a:off x="4371414" y="1255327"/>
            <a:ext cx="3298558" cy="823304"/>
          </a:xfrm>
        </p:spPr>
        <p:txBody>
          <a:bodyPr/>
          <a:lstStyle/>
          <a:p>
            <a:r>
              <a:rPr lang="en-US" sz="2800" b="1" dirty="0">
                <a:solidFill>
                  <a:schemeClr val="tx1"/>
                </a:solidFill>
              </a:rPr>
              <a:t>Buprenorphine</a:t>
            </a:r>
          </a:p>
          <a:p>
            <a:r>
              <a:rPr lang="en-US" sz="1800" dirty="0">
                <a:solidFill>
                  <a:schemeClr val="tx1"/>
                </a:solidFill>
              </a:rPr>
              <a:t>(Partial Agonist)</a:t>
            </a:r>
            <a:r>
              <a:rPr lang="en-US" dirty="0"/>
              <a:t>	</a:t>
            </a:r>
          </a:p>
        </p:txBody>
      </p:sp>
      <p:sp>
        <p:nvSpPr>
          <p:cNvPr id="9" name="Text Placeholder 8"/>
          <p:cNvSpPr>
            <a:spLocks noGrp="1"/>
          </p:cNvSpPr>
          <p:nvPr>
            <p:ph type="body" sz="half" idx="16"/>
          </p:nvPr>
        </p:nvSpPr>
        <p:spPr>
          <a:xfrm>
            <a:off x="4547296" y="2078630"/>
            <a:ext cx="2946794" cy="4486360"/>
          </a:xfrm>
        </p:spPr>
        <p:txBody>
          <a:bodyPr>
            <a:normAutofit/>
          </a:bodyPr>
          <a:lstStyle/>
          <a:p>
            <a:pPr>
              <a:lnSpc>
                <a:spcPct val="100000"/>
              </a:lnSpc>
            </a:pPr>
            <a:r>
              <a:rPr lang="en-US" sz="1600" dirty="0">
                <a:solidFill>
                  <a:srgbClr val="FFFF00"/>
                </a:solidFill>
              </a:rPr>
              <a:t>Pros:</a:t>
            </a:r>
          </a:p>
          <a:p>
            <a:pPr>
              <a:lnSpc>
                <a:spcPct val="100000"/>
              </a:lnSpc>
            </a:pPr>
            <a:r>
              <a:rPr lang="en-US" sz="1600" dirty="0">
                <a:solidFill>
                  <a:schemeClr val="tx1"/>
                </a:solidFill>
              </a:rPr>
              <a:t>Doctor’s office</a:t>
            </a:r>
          </a:p>
          <a:p>
            <a:pPr>
              <a:lnSpc>
                <a:spcPct val="100000"/>
              </a:lnSpc>
            </a:pPr>
            <a:r>
              <a:rPr lang="en-US" sz="1600" dirty="0">
                <a:solidFill>
                  <a:schemeClr val="tx1"/>
                </a:solidFill>
              </a:rPr>
              <a:t>Minimal risk of overdose</a:t>
            </a:r>
          </a:p>
          <a:p>
            <a:pPr>
              <a:lnSpc>
                <a:spcPct val="100000"/>
              </a:lnSpc>
            </a:pPr>
            <a:r>
              <a:rPr lang="en-US" sz="1600" dirty="0">
                <a:solidFill>
                  <a:schemeClr val="tx1"/>
                </a:solidFill>
              </a:rPr>
              <a:t>Less risk of IV use</a:t>
            </a:r>
          </a:p>
          <a:p>
            <a:pPr>
              <a:lnSpc>
                <a:spcPct val="100000"/>
              </a:lnSpc>
            </a:pPr>
            <a:r>
              <a:rPr lang="en-US" sz="1600" dirty="0">
                <a:solidFill>
                  <a:schemeClr val="tx1"/>
                </a:solidFill>
              </a:rPr>
              <a:t>Helps with pain</a:t>
            </a:r>
          </a:p>
          <a:p>
            <a:pPr>
              <a:lnSpc>
                <a:spcPct val="100000"/>
              </a:lnSpc>
            </a:pPr>
            <a:r>
              <a:rPr lang="en-US" sz="1600" dirty="0"/>
              <a:t>Simple initiation</a:t>
            </a:r>
            <a:endParaRPr lang="en-US" sz="1600" dirty="0">
              <a:solidFill>
                <a:schemeClr val="tx1"/>
              </a:solidFill>
            </a:endParaRPr>
          </a:p>
          <a:p>
            <a:pPr>
              <a:lnSpc>
                <a:spcPct val="100000"/>
              </a:lnSpc>
            </a:pPr>
            <a:r>
              <a:rPr lang="en-US" sz="1600" dirty="0">
                <a:solidFill>
                  <a:srgbClr val="FFFF00"/>
                </a:solidFill>
              </a:rPr>
              <a:t>Cons:</a:t>
            </a:r>
          </a:p>
          <a:p>
            <a:pPr>
              <a:lnSpc>
                <a:spcPct val="100000"/>
              </a:lnSpc>
            </a:pPr>
            <a:r>
              <a:rPr lang="en-US" sz="1600" dirty="0">
                <a:solidFill>
                  <a:schemeClr val="tx1"/>
                </a:solidFill>
              </a:rPr>
              <a:t>Limited doctors who Rx</a:t>
            </a:r>
          </a:p>
          <a:p>
            <a:pPr>
              <a:lnSpc>
                <a:spcPct val="100000"/>
              </a:lnSpc>
            </a:pPr>
            <a:r>
              <a:rPr lang="en-US" sz="1600" dirty="0">
                <a:solidFill>
                  <a:schemeClr val="tx1"/>
                </a:solidFill>
              </a:rPr>
              <a:t>Possible diversion</a:t>
            </a:r>
          </a:p>
          <a:p>
            <a:pPr>
              <a:lnSpc>
                <a:spcPct val="100000"/>
              </a:lnSpc>
            </a:pPr>
            <a:r>
              <a:rPr lang="en-US" sz="1600" dirty="0">
                <a:solidFill>
                  <a:schemeClr val="tx1"/>
                </a:solidFill>
              </a:rPr>
              <a:t>Withdrawal</a:t>
            </a:r>
          </a:p>
          <a:p>
            <a:pPr>
              <a:lnSpc>
                <a:spcPct val="100000"/>
              </a:lnSpc>
            </a:pPr>
            <a:r>
              <a:rPr lang="en-US" sz="1600" dirty="0">
                <a:solidFill>
                  <a:schemeClr val="tx1"/>
                </a:solidFill>
              </a:rPr>
              <a:t>Stigma</a:t>
            </a:r>
          </a:p>
          <a:p>
            <a:endParaRPr lang="en-US" dirty="0"/>
          </a:p>
        </p:txBody>
      </p:sp>
      <p:sp>
        <p:nvSpPr>
          <p:cNvPr id="7" name="Text Placeholder 6"/>
          <p:cNvSpPr>
            <a:spLocks noGrp="1"/>
          </p:cNvSpPr>
          <p:nvPr>
            <p:ph type="body" sz="quarter" idx="13"/>
          </p:nvPr>
        </p:nvSpPr>
        <p:spPr>
          <a:xfrm>
            <a:off x="7976342" y="1253351"/>
            <a:ext cx="3291211" cy="823304"/>
          </a:xfrm>
        </p:spPr>
        <p:txBody>
          <a:bodyPr/>
          <a:lstStyle/>
          <a:p>
            <a:r>
              <a:rPr lang="en-US" sz="2800" b="1" dirty="0">
                <a:solidFill>
                  <a:schemeClr val="tx1"/>
                </a:solidFill>
              </a:rPr>
              <a:t>Naltrexone</a:t>
            </a:r>
          </a:p>
          <a:p>
            <a:r>
              <a:rPr lang="en-US" sz="1800" dirty="0">
                <a:solidFill>
                  <a:schemeClr val="tx1"/>
                </a:solidFill>
              </a:rPr>
              <a:t>(Antagonist)</a:t>
            </a:r>
          </a:p>
        </p:txBody>
      </p:sp>
      <p:sp>
        <p:nvSpPr>
          <p:cNvPr id="10" name="Text Placeholder 9"/>
          <p:cNvSpPr>
            <a:spLocks noGrp="1"/>
          </p:cNvSpPr>
          <p:nvPr>
            <p:ph type="body" sz="half" idx="17"/>
          </p:nvPr>
        </p:nvSpPr>
        <p:spPr>
          <a:xfrm>
            <a:off x="7976343" y="2078630"/>
            <a:ext cx="3291211" cy="4486361"/>
          </a:xfrm>
        </p:spPr>
        <p:txBody>
          <a:bodyPr>
            <a:noAutofit/>
          </a:bodyPr>
          <a:lstStyle/>
          <a:p>
            <a:pPr>
              <a:lnSpc>
                <a:spcPct val="100000"/>
              </a:lnSpc>
            </a:pPr>
            <a:r>
              <a:rPr lang="en-US" sz="1600" dirty="0">
                <a:solidFill>
                  <a:srgbClr val="FFFF00"/>
                </a:solidFill>
              </a:rPr>
              <a:t>Pros</a:t>
            </a:r>
          </a:p>
          <a:p>
            <a:pPr>
              <a:lnSpc>
                <a:spcPct val="100000"/>
              </a:lnSpc>
            </a:pPr>
            <a:r>
              <a:rPr lang="en-US" sz="1600" dirty="0">
                <a:solidFill>
                  <a:schemeClr val="tx1"/>
                </a:solidFill>
              </a:rPr>
              <a:t>Not diverted</a:t>
            </a:r>
          </a:p>
          <a:p>
            <a:pPr>
              <a:lnSpc>
                <a:spcPct val="100000"/>
              </a:lnSpc>
            </a:pPr>
            <a:r>
              <a:rPr lang="en-US" sz="1600" dirty="0">
                <a:solidFill>
                  <a:schemeClr val="tx1"/>
                </a:solidFill>
              </a:rPr>
              <a:t>No risk of overdose</a:t>
            </a:r>
          </a:p>
          <a:p>
            <a:pPr>
              <a:lnSpc>
                <a:spcPct val="100000"/>
              </a:lnSpc>
            </a:pPr>
            <a:r>
              <a:rPr lang="en-US" sz="1600" dirty="0">
                <a:solidFill>
                  <a:schemeClr val="tx1"/>
                </a:solidFill>
              </a:rPr>
              <a:t>No Dependency</a:t>
            </a:r>
          </a:p>
          <a:p>
            <a:pPr>
              <a:lnSpc>
                <a:spcPct val="100000"/>
              </a:lnSpc>
            </a:pPr>
            <a:r>
              <a:rPr lang="en-US" sz="1600" dirty="0"/>
              <a:t>Minimal stigma</a:t>
            </a:r>
            <a:endParaRPr lang="en-US" sz="1600" dirty="0">
              <a:solidFill>
                <a:schemeClr val="tx1"/>
              </a:solidFill>
            </a:endParaRPr>
          </a:p>
          <a:p>
            <a:pPr>
              <a:lnSpc>
                <a:spcPct val="100000"/>
              </a:lnSpc>
            </a:pPr>
            <a:r>
              <a:rPr lang="en-US" sz="1600" dirty="0">
                <a:solidFill>
                  <a:srgbClr val="FFFF00"/>
                </a:solidFill>
              </a:rPr>
              <a:t>Cons:</a:t>
            </a:r>
          </a:p>
          <a:p>
            <a:pPr>
              <a:lnSpc>
                <a:spcPct val="100000"/>
              </a:lnSpc>
            </a:pPr>
            <a:r>
              <a:rPr lang="en-US" sz="1600" dirty="0">
                <a:solidFill>
                  <a:schemeClr val="tx1"/>
                </a:solidFill>
              </a:rPr>
              <a:t>Compliance</a:t>
            </a:r>
          </a:p>
          <a:p>
            <a:pPr>
              <a:lnSpc>
                <a:spcPct val="100000"/>
              </a:lnSpc>
            </a:pPr>
            <a:r>
              <a:rPr lang="en-US" sz="1600" dirty="0"/>
              <a:t>No help with pain</a:t>
            </a:r>
          </a:p>
          <a:p>
            <a:pPr>
              <a:lnSpc>
                <a:spcPct val="100000"/>
              </a:lnSpc>
            </a:pPr>
            <a:r>
              <a:rPr lang="en-US" sz="1600" dirty="0">
                <a:solidFill>
                  <a:schemeClr val="tx1"/>
                </a:solidFill>
              </a:rPr>
              <a:t>Cost $$$</a:t>
            </a:r>
          </a:p>
          <a:p>
            <a:pPr>
              <a:lnSpc>
                <a:spcPct val="100000"/>
              </a:lnSpc>
            </a:pPr>
            <a:r>
              <a:rPr lang="en-US" sz="1600" dirty="0">
                <a:solidFill>
                  <a:schemeClr val="tx1"/>
                </a:solidFill>
              </a:rPr>
              <a:t>Cravings ?</a:t>
            </a:r>
          </a:p>
          <a:p>
            <a:pPr>
              <a:lnSpc>
                <a:spcPct val="100000"/>
              </a:lnSpc>
            </a:pPr>
            <a:r>
              <a:rPr lang="en-US" sz="1600" dirty="0"/>
              <a:t>Difficult Initiation</a:t>
            </a:r>
            <a:endParaRPr lang="en-US" sz="1600" dirty="0">
              <a:solidFill>
                <a:schemeClr val="tx1"/>
              </a:solidFill>
            </a:endParaRPr>
          </a:p>
        </p:txBody>
      </p:sp>
    </p:spTree>
    <p:extLst>
      <p:ext uri="{BB962C8B-B14F-4D97-AF65-F5344CB8AC3E}">
        <p14:creationId xmlns:p14="http://schemas.microsoft.com/office/powerpoint/2010/main" val="27576619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
                                            <p:txEl>
                                              <p:pRg st="8" end="8"/>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8">
                                            <p:txEl>
                                              <p:pRg st="9" end="9"/>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9">
                                            <p:txEl>
                                              <p:pRg st="6" end="6"/>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
                                            <p:txEl>
                                              <p:pRg st="7" end="7"/>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
                                            <p:txEl>
                                              <p:pRg st="8" end="8"/>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9">
                                            <p:txEl>
                                              <p:pRg st="9" end="9"/>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0">
                                            <p:txEl>
                                              <p:pRg st="5" end="5"/>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
                                            <p:txEl>
                                              <p:pRg st="6" end="6"/>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0">
                                            <p:txEl>
                                              <p:pRg st="8" end="8"/>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0">
                                            <p:txEl>
                                              <p:pRg st="7" end="7"/>
                                            </p:txEl>
                                          </p:spTgt>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
                                            <p:txEl>
                                              <p:pRg st="9" end="9"/>
                                            </p:txEl>
                                          </p:spTgt>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67407" y="532108"/>
            <a:ext cx="4246536" cy="5854558"/>
          </a:xfrm>
        </p:spPr>
      </p:pic>
    </p:spTree>
    <p:extLst>
      <p:ext uri="{BB962C8B-B14F-4D97-AF65-F5344CB8AC3E}">
        <p14:creationId xmlns:p14="http://schemas.microsoft.com/office/powerpoint/2010/main" val="222385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if AN Overdose </a:t>
            </a:r>
            <a:r>
              <a:rPr lang="en-US" dirty="0" err="1"/>
              <a:t>ViCTIm</a:t>
            </a:r>
            <a:r>
              <a:rPr lang="en-US" dirty="0"/>
              <a:t> receives treatment with MAT?</a:t>
            </a:r>
          </a:p>
        </p:txBody>
      </p:sp>
      <p:sp>
        <p:nvSpPr>
          <p:cNvPr id="3" name="Content Placeholder 2"/>
          <p:cNvSpPr>
            <a:spLocks noGrp="1"/>
          </p:cNvSpPr>
          <p:nvPr>
            <p:ph idx="1"/>
          </p:nvPr>
        </p:nvSpPr>
        <p:spPr/>
        <p:txBody>
          <a:bodyPr>
            <a:normAutofit/>
          </a:bodyPr>
          <a:lstStyle/>
          <a:p>
            <a:r>
              <a:rPr lang="en-US" dirty="0"/>
              <a:t>Study of 17,568 survivors of a non-fatal opioid overdose from 2012-2014</a:t>
            </a:r>
            <a:r>
              <a:rPr lang="en-US" baseline="30000" dirty="0">
                <a:solidFill>
                  <a:srgbClr val="FFFF00"/>
                </a:solidFill>
              </a:rPr>
              <a:t>1</a:t>
            </a:r>
            <a:endParaRPr lang="en-US" dirty="0">
              <a:solidFill>
                <a:srgbClr val="FFFF00"/>
              </a:solidFill>
            </a:endParaRPr>
          </a:p>
          <a:p>
            <a:r>
              <a:rPr lang="en-US" dirty="0"/>
              <a:t>Of those, only about 3 out of 10 received any kind of MAT</a:t>
            </a:r>
          </a:p>
          <a:p>
            <a:pPr lvl="1"/>
            <a:r>
              <a:rPr lang="en-US" dirty="0"/>
              <a:t>Methadone: 2040 persons (11%) received for a median of 5 months </a:t>
            </a:r>
          </a:p>
          <a:p>
            <a:pPr lvl="1"/>
            <a:r>
              <a:rPr lang="en-US" dirty="0"/>
              <a:t>Buprenorphine: 3022 persons (17%) received for a median of 4 months </a:t>
            </a:r>
          </a:p>
          <a:p>
            <a:pPr lvl="1"/>
            <a:r>
              <a:rPr lang="en-US" dirty="0"/>
              <a:t>Naltrexone: 1099 persons (6%) received for a median of 1 month</a:t>
            </a:r>
          </a:p>
          <a:p>
            <a:r>
              <a:rPr lang="en-US" dirty="0"/>
              <a:t>All-cause mortality at 12 months of 4.7 deaths per 100 person years</a:t>
            </a:r>
          </a:p>
          <a:p>
            <a:r>
              <a:rPr lang="en-US" dirty="0"/>
              <a:t>Treatment with MAT was associated with  mortality reduction of 53% with Methadone, 37% with Buprenorphine, and negligible for Naltrexone </a:t>
            </a:r>
          </a:p>
        </p:txBody>
      </p:sp>
      <p:sp>
        <p:nvSpPr>
          <p:cNvPr id="4" name="Slide Number Placeholder 3"/>
          <p:cNvSpPr>
            <a:spLocks noGrp="1"/>
          </p:cNvSpPr>
          <p:nvPr>
            <p:ph type="sldNum" sz="quarter" idx="12"/>
          </p:nvPr>
        </p:nvSpPr>
        <p:spPr/>
        <p:txBody>
          <a:bodyPr/>
          <a:lstStyle/>
          <a:p>
            <a:fld id="{6D22F896-40B5-4ADD-8801-0D06FADFA095}" type="slidenum">
              <a:rPr lang="en-US" smtClean="0"/>
              <a:t>30</a:t>
            </a:fld>
            <a:endParaRPr lang="en-US" dirty="0"/>
          </a:p>
        </p:txBody>
      </p:sp>
      <p:sp>
        <p:nvSpPr>
          <p:cNvPr id="5" name="Rectangle 4"/>
          <p:cNvSpPr/>
          <p:nvPr/>
        </p:nvSpPr>
        <p:spPr>
          <a:xfrm>
            <a:off x="1495425" y="5881687"/>
            <a:ext cx="8791575" cy="461665"/>
          </a:xfrm>
          <a:prstGeom prst="rect">
            <a:avLst/>
          </a:prstGeom>
        </p:spPr>
        <p:txBody>
          <a:bodyPr wrap="square">
            <a:spAutoFit/>
          </a:bodyPr>
          <a:lstStyle/>
          <a:p>
            <a:r>
              <a:rPr lang="en-US" sz="1200" baseline="30000" dirty="0">
                <a:solidFill>
                  <a:srgbClr val="FFFF00"/>
                </a:solidFill>
              </a:rPr>
              <a:t>1</a:t>
            </a:r>
            <a:r>
              <a:rPr lang="en-US" sz="1200" dirty="0">
                <a:solidFill>
                  <a:srgbClr val="FFFF00"/>
                </a:solidFill>
              </a:rPr>
              <a:t>Larochelle MR, </a:t>
            </a:r>
            <a:r>
              <a:rPr lang="en-US" sz="1200" dirty="0" err="1">
                <a:solidFill>
                  <a:srgbClr val="FFFF00"/>
                </a:solidFill>
              </a:rPr>
              <a:t>Bernson</a:t>
            </a:r>
            <a:r>
              <a:rPr lang="en-US" sz="1200" dirty="0">
                <a:solidFill>
                  <a:srgbClr val="FFFF00"/>
                </a:solidFill>
              </a:rPr>
              <a:t> D, Land T, et al. Medication for Opioid Use Disorder After Nonfatal Opioid Overdose and Association With Mortality: A Cohort Study. Ann Intern Med. 2018;169:137–145.. </a:t>
            </a:r>
            <a:r>
              <a:rPr lang="en-US" sz="1200" dirty="0" err="1">
                <a:solidFill>
                  <a:srgbClr val="FFFF00"/>
                </a:solidFill>
              </a:rPr>
              <a:t>doi</a:t>
            </a:r>
            <a:r>
              <a:rPr lang="en-US" sz="1200" dirty="0">
                <a:solidFill>
                  <a:srgbClr val="FFFF00"/>
                </a:solidFill>
              </a:rPr>
              <a:t>: 10.7326/M17-3107</a:t>
            </a:r>
          </a:p>
        </p:txBody>
      </p:sp>
    </p:spTree>
    <p:extLst>
      <p:ext uri="{BB962C8B-B14F-4D97-AF65-F5344CB8AC3E}">
        <p14:creationId xmlns:p14="http://schemas.microsoft.com/office/powerpoint/2010/main" val="132554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Starting Buprenorphine in the Emergency Department</a:t>
            </a:r>
          </a:p>
        </p:txBody>
      </p:sp>
      <p:sp>
        <p:nvSpPr>
          <p:cNvPr id="3" name="Content Placeholder 2"/>
          <p:cNvSpPr>
            <a:spLocks noGrp="1"/>
          </p:cNvSpPr>
          <p:nvPr>
            <p:ph idx="1"/>
          </p:nvPr>
        </p:nvSpPr>
        <p:spPr>
          <a:xfrm>
            <a:off x="913795" y="2096063"/>
            <a:ext cx="10353762" cy="3914211"/>
          </a:xfrm>
        </p:spPr>
        <p:txBody>
          <a:bodyPr>
            <a:normAutofit/>
          </a:bodyPr>
          <a:lstStyle/>
          <a:p>
            <a:r>
              <a:rPr lang="en-US" dirty="0"/>
              <a:t>INCREASED treatment follow up</a:t>
            </a:r>
            <a:r>
              <a:rPr lang="en-US" baseline="30000" dirty="0"/>
              <a:t>1</a:t>
            </a:r>
            <a:endParaRPr lang="en-US" dirty="0"/>
          </a:p>
          <a:p>
            <a:r>
              <a:rPr lang="en-US" dirty="0"/>
              <a:t>INCREASED treatment retention</a:t>
            </a:r>
          </a:p>
          <a:p>
            <a:r>
              <a:rPr lang="en-US" dirty="0"/>
              <a:t>DECREASED days of illicit opioid use </a:t>
            </a:r>
          </a:p>
          <a:p>
            <a:r>
              <a:rPr lang="en-US" dirty="0"/>
              <a:t>DECREASED psychiatric admissions</a:t>
            </a:r>
          </a:p>
          <a:p>
            <a:endParaRPr lang="en-US" dirty="0"/>
          </a:p>
          <a:p>
            <a:r>
              <a:rPr lang="en-US" dirty="0"/>
              <a:t>Ultimate goals: </a:t>
            </a:r>
          </a:p>
          <a:p>
            <a:pPr lvl="1"/>
            <a:r>
              <a:rPr lang="en-US" dirty="0"/>
              <a:t>Reduce Mortality &amp; Morbidity!</a:t>
            </a:r>
          </a:p>
          <a:p>
            <a:pPr lvl="1"/>
            <a:r>
              <a:rPr lang="en-US" dirty="0"/>
              <a:t>Increase their quality of life!</a:t>
            </a:r>
          </a:p>
        </p:txBody>
      </p:sp>
      <p:sp>
        <p:nvSpPr>
          <p:cNvPr id="4" name="Slide Number Placeholder 3"/>
          <p:cNvSpPr>
            <a:spLocks noGrp="1"/>
          </p:cNvSpPr>
          <p:nvPr>
            <p:ph type="sldNum" sz="quarter" idx="12"/>
          </p:nvPr>
        </p:nvSpPr>
        <p:spPr/>
        <p:txBody>
          <a:bodyPr/>
          <a:lstStyle/>
          <a:p>
            <a:fld id="{6D22F896-40B5-4ADD-8801-0D06FADFA095}" type="slidenum">
              <a:rPr lang="en-US" smtClean="0"/>
              <a:t>31</a:t>
            </a:fld>
            <a:endParaRPr lang="en-US" dirty="0"/>
          </a:p>
        </p:txBody>
      </p:sp>
      <p:sp>
        <p:nvSpPr>
          <p:cNvPr id="5" name="Rectangle 4"/>
          <p:cNvSpPr/>
          <p:nvPr/>
        </p:nvSpPr>
        <p:spPr>
          <a:xfrm>
            <a:off x="5721096" y="5804227"/>
            <a:ext cx="4792915" cy="523220"/>
          </a:xfrm>
          <a:prstGeom prst="rect">
            <a:avLst/>
          </a:prstGeom>
        </p:spPr>
        <p:txBody>
          <a:bodyPr wrap="none">
            <a:spAutoFit/>
          </a:bodyPr>
          <a:lstStyle/>
          <a:p>
            <a:r>
              <a:rPr lang="en-US" sz="1400" baseline="30000" dirty="0"/>
              <a:t>1</a:t>
            </a:r>
            <a:r>
              <a:rPr lang="en-US" sz="1400" dirty="0"/>
              <a:t>Dr. Gail </a:t>
            </a:r>
            <a:r>
              <a:rPr lang="en-US" sz="1400" dirty="0" err="1"/>
              <a:t>D’Onofrino</a:t>
            </a:r>
            <a:r>
              <a:rPr lang="en-US" sz="1400" dirty="0"/>
              <a:t> (</a:t>
            </a:r>
            <a:r>
              <a:rPr lang="en-US" sz="1400" dirty="0">
                <a:hlinkClick r:id="rId3"/>
              </a:rPr>
              <a:t>https://medicine.yale.edu/edbup</a:t>
            </a:r>
            <a:r>
              <a:rPr lang="en-US" sz="1400" dirty="0"/>
              <a:t>)</a:t>
            </a:r>
          </a:p>
          <a:p>
            <a:endParaRPr lang="en-US" sz="1400" dirty="0"/>
          </a:p>
        </p:txBody>
      </p:sp>
    </p:spTree>
    <p:extLst>
      <p:ext uri="{BB962C8B-B14F-4D97-AF65-F5344CB8AC3E}">
        <p14:creationId xmlns:p14="http://schemas.microsoft.com/office/powerpoint/2010/main" val="320036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ill Sans MT" panose="020B0502020104020203" pitchFamily="34" charset="0"/>
              </a:rPr>
              <a:t>PHILOSOPHY OF USING MAT</a:t>
            </a:r>
          </a:p>
        </p:txBody>
      </p:sp>
      <p:sp>
        <p:nvSpPr>
          <p:cNvPr id="3" name="Content Placeholder 2"/>
          <p:cNvSpPr>
            <a:spLocks noGrp="1"/>
          </p:cNvSpPr>
          <p:nvPr>
            <p:ph sz="half" idx="1"/>
          </p:nvPr>
        </p:nvSpPr>
        <p:spPr/>
        <p:txBody>
          <a:bodyPr>
            <a:noAutofit/>
          </a:bodyPr>
          <a:lstStyle/>
          <a:p>
            <a:r>
              <a:rPr lang="en-US" dirty="0"/>
              <a:t>Containment of the addiction, not cure</a:t>
            </a:r>
          </a:p>
          <a:p>
            <a:pPr lvl="1"/>
            <a:r>
              <a:rPr lang="en-US" sz="2000" dirty="0"/>
              <a:t>What is “Cure” in any disease?</a:t>
            </a:r>
          </a:p>
          <a:p>
            <a:r>
              <a:rPr lang="en-US" dirty="0"/>
              <a:t>Using evidence base to guide treatment </a:t>
            </a:r>
          </a:p>
          <a:p>
            <a:r>
              <a:rPr lang="en-US" dirty="0"/>
              <a:t>Intervene early, stay connected </a:t>
            </a:r>
          </a:p>
          <a:p>
            <a:r>
              <a:rPr lang="en-US" dirty="0"/>
              <a:t>Protect society by treating the effected </a:t>
            </a:r>
          </a:p>
          <a:p>
            <a:r>
              <a:rPr lang="en-US" dirty="0"/>
              <a:t>Collaborate with the patient, help them guide treatment outcomes </a:t>
            </a:r>
          </a:p>
          <a:p>
            <a:r>
              <a:rPr lang="en-US" dirty="0"/>
              <a:t>NO Medication Miracles!</a:t>
            </a:r>
          </a:p>
        </p:txBody>
      </p:sp>
      <p:sp>
        <p:nvSpPr>
          <p:cNvPr id="5" name="Content Placeholder 4"/>
          <p:cNvSpPr>
            <a:spLocks noGrp="1"/>
          </p:cNvSpPr>
          <p:nvPr>
            <p:ph sz="half" idx="2"/>
          </p:nvPr>
        </p:nvSpPr>
        <p:spPr>
          <a:xfrm>
            <a:off x="6173403" y="2088319"/>
            <a:ext cx="5094154" cy="3951996"/>
          </a:xfrm>
        </p:spPr>
        <p:txBody>
          <a:bodyPr>
            <a:normAutofit fontScale="40000" lnSpcReduction="20000"/>
          </a:bodyPr>
          <a:lstStyle/>
          <a:p>
            <a:r>
              <a:rPr lang="en-US" sz="4500" b="1" dirty="0"/>
              <a:t>Multi-</a:t>
            </a:r>
            <a:r>
              <a:rPr lang="en-US" sz="4500" b="1" i="1" dirty="0"/>
              <a:t>phasic</a:t>
            </a:r>
          </a:p>
          <a:p>
            <a:pPr lvl="1"/>
            <a:r>
              <a:rPr lang="en-US" sz="4500" dirty="0"/>
              <a:t>Detox</a:t>
            </a:r>
          </a:p>
          <a:p>
            <a:pPr lvl="1"/>
            <a:r>
              <a:rPr lang="en-US" sz="4500" dirty="0"/>
              <a:t>Recovery</a:t>
            </a:r>
          </a:p>
          <a:p>
            <a:r>
              <a:rPr lang="en-US" sz="4500" b="1" dirty="0"/>
              <a:t>Multi-</a:t>
            </a:r>
            <a:r>
              <a:rPr lang="en-US" sz="4500" b="1" i="1" dirty="0"/>
              <a:t>dimensional</a:t>
            </a:r>
          </a:p>
          <a:p>
            <a:pPr lvl="1"/>
            <a:r>
              <a:rPr lang="en-US" sz="4500" dirty="0"/>
              <a:t>Bio-psycho-social-spiritual illness</a:t>
            </a:r>
          </a:p>
          <a:p>
            <a:r>
              <a:rPr lang="en-US" sz="4500" b="1" dirty="0"/>
              <a:t>Multi-</a:t>
            </a:r>
            <a:r>
              <a:rPr lang="en-US" sz="4500" b="1" i="1" dirty="0"/>
              <a:t>disciplinary</a:t>
            </a:r>
          </a:p>
          <a:p>
            <a:pPr lvl="1"/>
            <a:r>
              <a:rPr lang="en-US" sz="4500" dirty="0"/>
              <a:t>Psychiatrist, PCP, etc.</a:t>
            </a:r>
          </a:p>
          <a:p>
            <a:pPr lvl="1"/>
            <a:r>
              <a:rPr lang="en-US" sz="4500" dirty="0"/>
              <a:t>Therapist, clergy, etc.</a:t>
            </a:r>
          </a:p>
          <a:p>
            <a:pPr lvl="1"/>
            <a:r>
              <a:rPr lang="en-US" sz="4500" dirty="0"/>
              <a:t>Physical therapy, dietician, trainer, etc.</a:t>
            </a:r>
          </a:p>
          <a:p>
            <a:pPr lvl="1"/>
            <a:r>
              <a:rPr lang="en-US" sz="4500" dirty="0"/>
              <a:t>Law enforcement, Parole officers, Drug courts</a:t>
            </a:r>
          </a:p>
          <a:p>
            <a:endParaRPr lang="en-US" dirty="0"/>
          </a:p>
        </p:txBody>
      </p:sp>
    </p:spTree>
    <p:extLst>
      <p:ext uri="{BB962C8B-B14F-4D97-AF65-F5344CB8AC3E}">
        <p14:creationId xmlns:p14="http://schemas.microsoft.com/office/powerpoint/2010/main" val="190887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
                                            <p:txEl>
                                              <p:pRg st="7" end="7"/>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581025"/>
            <a:ext cx="10353761" cy="1326321"/>
          </a:xfrm>
        </p:spPr>
        <p:txBody>
          <a:bodyPr/>
          <a:lstStyle/>
          <a:p>
            <a:r>
              <a:rPr lang="en-US" dirty="0"/>
              <a:t>Principles of Effective       Medication Assisted Treatment</a:t>
            </a:r>
          </a:p>
        </p:txBody>
      </p:sp>
      <p:sp>
        <p:nvSpPr>
          <p:cNvPr id="3" name="Content Placeholder 2"/>
          <p:cNvSpPr>
            <a:spLocks noGrp="1"/>
          </p:cNvSpPr>
          <p:nvPr>
            <p:ph idx="1"/>
          </p:nvPr>
        </p:nvSpPr>
        <p:spPr>
          <a:xfrm>
            <a:off x="913795" y="2096064"/>
            <a:ext cx="10353762" cy="4190436"/>
          </a:xfrm>
        </p:spPr>
        <p:txBody>
          <a:bodyPr>
            <a:normAutofit/>
          </a:bodyPr>
          <a:lstStyle/>
          <a:p>
            <a:r>
              <a:rPr lang="en-US" dirty="0"/>
              <a:t>Using medications to treat opioid abuse is the </a:t>
            </a:r>
            <a:r>
              <a:rPr lang="en-US" b="1" dirty="0">
                <a:solidFill>
                  <a:srgbClr val="FFFF00"/>
                </a:solidFill>
              </a:rPr>
              <a:t>gold standard of treatment</a:t>
            </a:r>
          </a:p>
          <a:p>
            <a:r>
              <a:rPr lang="en-US" dirty="0"/>
              <a:t>Taking medication as prescribed for opioid abuse = </a:t>
            </a:r>
            <a:r>
              <a:rPr lang="en-US" b="1" dirty="0">
                <a:solidFill>
                  <a:srgbClr val="FFFF00"/>
                </a:solidFill>
              </a:rPr>
              <a:t>Sobriety</a:t>
            </a:r>
          </a:p>
          <a:p>
            <a:pPr lvl="1"/>
            <a:r>
              <a:rPr lang="en-US" dirty="0"/>
              <a:t>Avoid chastising patients about being on ANY medication </a:t>
            </a:r>
            <a:r>
              <a:rPr lang="en-US" dirty="0">
                <a:sym typeface="Wingdings" panose="05000000000000000000" pitchFamily="2" charset="2"/>
              </a:rPr>
              <a:t> reinforces stigma, decreases rapport, and may increase the likelihood that they will not be engaged in their treatment</a:t>
            </a:r>
            <a:endParaRPr lang="en-US" dirty="0"/>
          </a:p>
          <a:p>
            <a:r>
              <a:rPr lang="en-US" dirty="0">
                <a:sym typeface="Wingdings" panose="05000000000000000000" pitchFamily="2" charset="2"/>
              </a:rPr>
              <a:t>Maintaining on Buprenorphine or Methadone is </a:t>
            </a:r>
            <a:r>
              <a:rPr lang="en-US" b="1" dirty="0">
                <a:solidFill>
                  <a:srgbClr val="FFFF00"/>
                </a:solidFill>
                <a:sym typeface="Wingdings" panose="05000000000000000000" pitchFamily="2" charset="2"/>
              </a:rPr>
              <a:t>always recommended in pregnancy </a:t>
            </a:r>
            <a:r>
              <a:rPr lang="en-US" dirty="0">
                <a:sym typeface="Wingdings" panose="05000000000000000000" pitchFamily="2" charset="2"/>
              </a:rPr>
              <a:t>to protect both the mother and her fetus</a:t>
            </a:r>
            <a:endParaRPr lang="en-US" dirty="0"/>
          </a:p>
          <a:p>
            <a:r>
              <a:rPr lang="en-US" dirty="0"/>
              <a:t>Not treating opioid addiction in prison = </a:t>
            </a:r>
            <a:r>
              <a:rPr lang="en-US" b="1" dirty="0">
                <a:solidFill>
                  <a:srgbClr val="FFFF00"/>
                </a:solidFill>
              </a:rPr>
              <a:t>129 times more likely </a:t>
            </a:r>
            <a:r>
              <a:rPr lang="en-US" dirty="0"/>
              <a:t>to die of overdose in the two weeks following release</a:t>
            </a:r>
            <a:r>
              <a:rPr lang="en-US" baseline="30000" dirty="0"/>
              <a:t>1</a:t>
            </a:r>
            <a:r>
              <a:rPr lang="en-US" dirty="0">
                <a:sym typeface="Wingdings" panose="05000000000000000000" pitchFamily="2" charset="2"/>
              </a:rPr>
              <a:t></a:t>
            </a:r>
            <a:r>
              <a:rPr lang="en-US" dirty="0"/>
              <a:t> start treating during their incarceration </a:t>
            </a:r>
          </a:p>
        </p:txBody>
      </p:sp>
      <p:sp>
        <p:nvSpPr>
          <p:cNvPr id="4" name="Rectangle 3"/>
          <p:cNvSpPr/>
          <p:nvPr/>
        </p:nvSpPr>
        <p:spPr>
          <a:xfrm>
            <a:off x="6216162" y="5709419"/>
            <a:ext cx="5051394" cy="577081"/>
          </a:xfrm>
          <a:prstGeom prst="rect">
            <a:avLst/>
          </a:prstGeom>
        </p:spPr>
        <p:txBody>
          <a:bodyPr wrap="square">
            <a:spAutoFit/>
          </a:bodyPr>
          <a:lstStyle/>
          <a:p>
            <a:r>
              <a:rPr lang="en-US" sz="1050" baseline="30000" dirty="0"/>
              <a:t>1 </a:t>
            </a:r>
            <a:r>
              <a:rPr lang="en-US" sz="1050" dirty="0"/>
              <a:t>Binswanger IA, Stern MF, </a:t>
            </a:r>
            <a:r>
              <a:rPr lang="en-US" sz="1050" dirty="0" err="1"/>
              <a:t>Deyo</a:t>
            </a:r>
            <a:r>
              <a:rPr lang="en-US" sz="1050" dirty="0"/>
              <a:t> RA, </a:t>
            </a:r>
            <a:r>
              <a:rPr lang="en-US" sz="1050" dirty="0" err="1"/>
              <a:t>Heagerty</a:t>
            </a:r>
            <a:r>
              <a:rPr lang="en-US" sz="1050" dirty="0"/>
              <a:t> PJ, Cheadle A, Elmore JG, et al. Release from prison--a high risk of death for former inmates. N </a:t>
            </a:r>
            <a:r>
              <a:rPr lang="en-US" sz="1050" dirty="0" err="1"/>
              <a:t>Engl</a:t>
            </a:r>
            <a:r>
              <a:rPr lang="en-US" sz="1050" dirty="0"/>
              <a:t> J Med. 2007;356(2):157–165. </a:t>
            </a:r>
            <a:r>
              <a:rPr lang="en-US" sz="1050" dirty="0" err="1"/>
              <a:t>doi</a:t>
            </a:r>
            <a:r>
              <a:rPr lang="en-US" sz="1050" dirty="0"/>
              <a:t>: 10.1056/NEJMsa064115.</a:t>
            </a:r>
          </a:p>
        </p:txBody>
      </p:sp>
    </p:spTree>
    <p:extLst>
      <p:ext uri="{BB962C8B-B14F-4D97-AF65-F5344CB8AC3E}">
        <p14:creationId xmlns:p14="http://schemas.microsoft.com/office/powerpoint/2010/main" val="2608338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38036" y="2497015"/>
            <a:ext cx="9733512" cy="1540487"/>
          </a:xfrm>
        </p:spPr>
        <p:txBody>
          <a:bodyPr>
            <a:normAutofit/>
          </a:bodyPr>
          <a:lstStyle/>
          <a:p>
            <a:r>
              <a:rPr lang="en-US" sz="4400" dirty="0"/>
              <a:t>Common Myths &amp; Misconceptions</a:t>
            </a:r>
          </a:p>
        </p:txBody>
      </p:sp>
      <p:sp>
        <p:nvSpPr>
          <p:cNvPr id="4" name="Slide Number Placeholder 3"/>
          <p:cNvSpPr>
            <a:spLocks noGrp="1"/>
          </p:cNvSpPr>
          <p:nvPr>
            <p:ph type="sldNum" sz="quarter" idx="12"/>
          </p:nvPr>
        </p:nvSpPr>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32312978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Common Myths</a:t>
            </a:r>
          </a:p>
        </p:txBody>
      </p:sp>
      <p:sp>
        <p:nvSpPr>
          <p:cNvPr id="3" name="Content Placeholder 2"/>
          <p:cNvSpPr>
            <a:spLocks noGrp="1"/>
          </p:cNvSpPr>
          <p:nvPr>
            <p:ph idx="1"/>
          </p:nvPr>
        </p:nvSpPr>
        <p:spPr/>
        <p:txBody>
          <a:bodyPr/>
          <a:lstStyle/>
          <a:p>
            <a:r>
              <a:rPr lang="en-US" dirty="0"/>
              <a:t>28 days, 90 days, or 180 days of residential treatment is the gold standard to treat opioid addiction </a:t>
            </a:r>
          </a:p>
          <a:p>
            <a:r>
              <a:rPr lang="en-US" dirty="0"/>
              <a:t>People are “cured” of addiction after a few months of sobriety</a:t>
            </a:r>
          </a:p>
          <a:p>
            <a:r>
              <a:rPr lang="en-US" dirty="0"/>
              <a:t>Addiction is not a disease, it is only a choice</a:t>
            </a:r>
          </a:p>
          <a:p>
            <a:r>
              <a:rPr lang="en-US" dirty="0"/>
              <a:t>It is easy to contract an infectious disease or overdose if you are exposed to drugs and/or drug paraphernalia </a:t>
            </a:r>
          </a:p>
          <a:p>
            <a:r>
              <a:rPr lang="en-US" dirty="0"/>
              <a:t>You will overdose if you are exposed to Fentanyl in anyway </a:t>
            </a:r>
          </a:p>
        </p:txBody>
      </p:sp>
      <p:sp>
        <p:nvSpPr>
          <p:cNvPr id="4" name="Slide Number Placeholder 3"/>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62950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5912" y="203432"/>
            <a:ext cx="10585342" cy="857250"/>
          </a:xfrm>
        </p:spPr>
        <p:txBody>
          <a:bodyPr>
            <a:noAutofit/>
          </a:bodyPr>
          <a:lstStyle/>
          <a:p>
            <a:pPr algn="ctr"/>
            <a:r>
              <a:rPr lang="en-US" sz="3200" dirty="0"/>
              <a:t>There are Similar Risk Factors </a:t>
            </a:r>
            <a:br>
              <a:rPr lang="en-US" sz="3200" dirty="0"/>
            </a:br>
            <a:r>
              <a:rPr lang="en-US" sz="3200" dirty="0"/>
              <a:t>for HIV, Hepatitis B &amp; C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9835669"/>
              </p:ext>
            </p:extLst>
          </p:nvPr>
        </p:nvGraphicFramePr>
        <p:xfrm>
          <a:off x="995082" y="1236259"/>
          <a:ext cx="10213327" cy="4645575"/>
        </p:xfrm>
        <a:graphic>
          <a:graphicData uri="http://schemas.openxmlformats.org/drawingml/2006/table">
            <a:tbl>
              <a:tblPr firstRow="1" bandRow="1">
                <a:tableStyleId>{5C22544A-7EE6-4342-B048-85BDC9FD1C3A}</a:tableStyleId>
              </a:tblPr>
              <a:tblGrid>
                <a:gridCol w="4443451">
                  <a:extLst>
                    <a:ext uri="{9D8B030D-6E8A-4147-A177-3AD203B41FA5}">
                      <a16:colId xmlns:a16="http://schemas.microsoft.com/office/drawing/2014/main" val="20000"/>
                    </a:ext>
                  </a:extLst>
                </a:gridCol>
                <a:gridCol w="1751819">
                  <a:extLst>
                    <a:ext uri="{9D8B030D-6E8A-4147-A177-3AD203B41FA5}">
                      <a16:colId xmlns:a16="http://schemas.microsoft.com/office/drawing/2014/main" val="20001"/>
                    </a:ext>
                  </a:extLst>
                </a:gridCol>
                <a:gridCol w="2193581">
                  <a:extLst>
                    <a:ext uri="{9D8B030D-6E8A-4147-A177-3AD203B41FA5}">
                      <a16:colId xmlns:a16="http://schemas.microsoft.com/office/drawing/2014/main" val="20002"/>
                    </a:ext>
                  </a:extLst>
                </a:gridCol>
                <a:gridCol w="1824476">
                  <a:extLst>
                    <a:ext uri="{9D8B030D-6E8A-4147-A177-3AD203B41FA5}">
                      <a16:colId xmlns:a16="http://schemas.microsoft.com/office/drawing/2014/main" val="20003"/>
                    </a:ext>
                  </a:extLst>
                </a:gridCol>
              </a:tblGrid>
              <a:tr h="484423">
                <a:tc>
                  <a:txBody>
                    <a:bodyPr/>
                    <a:lstStyle/>
                    <a:p>
                      <a:pPr algn="ctr"/>
                      <a:r>
                        <a:rPr lang="en-US" sz="2400" dirty="0"/>
                        <a:t>Risk factor</a:t>
                      </a:r>
                    </a:p>
                  </a:txBody>
                  <a:tcPr marL="108684" marR="108684" marT="54344" marB="54344"/>
                </a:tc>
                <a:tc>
                  <a:txBody>
                    <a:bodyPr/>
                    <a:lstStyle/>
                    <a:p>
                      <a:pPr algn="ctr"/>
                      <a:r>
                        <a:rPr lang="en-US" sz="2400" dirty="0"/>
                        <a:t>HIV</a:t>
                      </a:r>
                    </a:p>
                  </a:txBody>
                  <a:tcPr marL="108684" marR="108684" marT="54344" marB="54344"/>
                </a:tc>
                <a:tc>
                  <a:txBody>
                    <a:bodyPr/>
                    <a:lstStyle/>
                    <a:p>
                      <a:pPr algn="ctr"/>
                      <a:r>
                        <a:rPr lang="en-US" sz="2400" dirty="0"/>
                        <a:t>HBV</a:t>
                      </a:r>
                    </a:p>
                  </a:txBody>
                  <a:tcPr marL="108684" marR="108684" marT="54344" marB="54344"/>
                </a:tc>
                <a:tc>
                  <a:txBody>
                    <a:bodyPr/>
                    <a:lstStyle/>
                    <a:p>
                      <a:pPr algn="ctr"/>
                      <a:r>
                        <a:rPr lang="en-US" sz="2400" dirty="0"/>
                        <a:t>HCV</a:t>
                      </a:r>
                    </a:p>
                  </a:txBody>
                  <a:tcPr marL="108684" marR="108684" marT="54344" marB="54344"/>
                </a:tc>
                <a:extLst>
                  <a:ext uri="{0D108BD9-81ED-4DB2-BD59-A6C34878D82A}">
                    <a16:rowId xmlns:a16="http://schemas.microsoft.com/office/drawing/2014/main" val="10000"/>
                  </a:ext>
                </a:extLst>
              </a:tr>
              <a:tr h="484423">
                <a:tc>
                  <a:txBody>
                    <a:bodyPr/>
                    <a:lstStyle/>
                    <a:p>
                      <a:pPr algn="ctr"/>
                      <a:r>
                        <a:rPr lang="en-US" sz="1800" b="1" dirty="0"/>
                        <a:t>Unprotected Sex</a:t>
                      </a:r>
                    </a:p>
                  </a:txBody>
                  <a:tcPr marL="108684" marR="108684" marT="54344" marB="54344"/>
                </a:tc>
                <a:tc>
                  <a:txBody>
                    <a:bodyPr/>
                    <a:lstStyle/>
                    <a:p>
                      <a:pPr algn="ctr"/>
                      <a:r>
                        <a:rPr lang="en-US" sz="1800" b="1" dirty="0"/>
                        <a:t>+</a:t>
                      </a:r>
                    </a:p>
                  </a:txBody>
                  <a:tcPr marL="108684" marR="108684" marT="54344" marB="54344"/>
                </a:tc>
                <a:tc>
                  <a:txBody>
                    <a:bodyPr/>
                    <a:lstStyle/>
                    <a:p>
                      <a:pPr algn="ctr"/>
                      <a:r>
                        <a:rPr lang="en-US" sz="1800" b="1" dirty="0"/>
                        <a:t>+</a:t>
                      </a:r>
                    </a:p>
                  </a:txBody>
                  <a:tcPr marL="108684" marR="108684" marT="54344" marB="54344"/>
                </a:tc>
                <a:tc>
                  <a:txBody>
                    <a:bodyPr/>
                    <a:lstStyle/>
                    <a:p>
                      <a:pPr algn="ctr"/>
                      <a:r>
                        <a:rPr lang="en-US" sz="1800" b="1" dirty="0"/>
                        <a:t> +*</a:t>
                      </a:r>
                    </a:p>
                  </a:txBody>
                  <a:tcPr marL="108684" marR="108684" marT="54344" marB="54344"/>
                </a:tc>
                <a:extLst>
                  <a:ext uri="{0D108BD9-81ED-4DB2-BD59-A6C34878D82A}">
                    <a16:rowId xmlns:a16="http://schemas.microsoft.com/office/drawing/2014/main" val="10001"/>
                  </a:ext>
                </a:extLst>
              </a:tr>
              <a:tr h="599866">
                <a:tc>
                  <a:txBody>
                    <a:bodyPr/>
                    <a:lstStyle/>
                    <a:p>
                      <a:pPr algn="ctr"/>
                      <a:r>
                        <a:rPr lang="en-US" sz="3200" b="1" dirty="0"/>
                        <a:t>Injection Drug Use</a:t>
                      </a:r>
                    </a:p>
                  </a:txBody>
                  <a:tcPr marL="108684" marR="108684" marT="54344" marB="54344"/>
                </a:tc>
                <a:tc>
                  <a:txBody>
                    <a:bodyPr/>
                    <a:lstStyle/>
                    <a:p>
                      <a:pPr algn="ctr"/>
                      <a:r>
                        <a:rPr lang="en-US" sz="3700" b="1" dirty="0"/>
                        <a:t>+</a:t>
                      </a:r>
                    </a:p>
                  </a:txBody>
                  <a:tcPr marL="108684" marR="108684" marT="54344" marB="54344"/>
                </a:tc>
                <a:tc>
                  <a:txBody>
                    <a:bodyPr/>
                    <a:lstStyle/>
                    <a:p>
                      <a:pPr algn="ctr"/>
                      <a:r>
                        <a:rPr lang="en-US" sz="3700" b="1" dirty="0"/>
                        <a:t>+</a:t>
                      </a:r>
                    </a:p>
                  </a:txBody>
                  <a:tcPr marL="108684" marR="108684" marT="54344" marB="54344"/>
                </a:tc>
                <a:tc>
                  <a:txBody>
                    <a:bodyPr/>
                    <a:lstStyle/>
                    <a:p>
                      <a:pPr algn="ctr"/>
                      <a:r>
                        <a:rPr lang="en-US" sz="3700" b="1" dirty="0"/>
                        <a:t>+</a:t>
                      </a:r>
                    </a:p>
                  </a:txBody>
                  <a:tcPr marL="108684" marR="108684" marT="54344" marB="54344"/>
                </a:tc>
                <a:extLst>
                  <a:ext uri="{0D108BD9-81ED-4DB2-BD59-A6C34878D82A}">
                    <a16:rowId xmlns:a16="http://schemas.microsoft.com/office/drawing/2014/main" val="10002"/>
                  </a:ext>
                </a:extLst>
              </a:tr>
              <a:tr h="577161">
                <a:tc>
                  <a:txBody>
                    <a:bodyPr/>
                    <a:lstStyle/>
                    <a:p>
                      <a:pPr algn="ctr"/>
                      <a:r>
                        <a:rPr lang="en-US" sz="1800" b="1" dirty="0"/>
                        <a:t>Tattoos, Piercings,</a:t>
                      </a:r>
                      <a:r>
                        <a:rPr lang="en-US" sz="1800" b="1" baseline="0" dirty="0"/>
                        <a:t> </a:t>
                      </a:r>
                      <a:r>
                        <a:rPr lang="en-US" sz="1800" b="1" dirty="0" err="1"/>
                        <a:t>Needlesticks</a:t>
                      </a:r>
                      <a:endParaRPr lang="en-US" sz="1800" b="1" dirty="0"/>
                    </a:p>
                  </a:txBody>
                  <a:tcPr marL="108684" marR="108684" marT="54344" marB="54344"/>
                </a:tc>
                <a:tc>
                  <a:txBody>
                    <a:bodyPr/>
                    <a:lstStyle/>
                    <a:p>
                      <a:pPr algn="ctr"/>
                      <a:r>
                        <a:rPr lang="en-US" sz="1800" b="1" dirty="0"/>
                        <a:t>+</a:t>
                      </a:r>
                    </a:p>
                  </a:txBody>
                  <a:tcPr marL="108684" marR="108684" marT="54344" marB="54344"/>
                </a:tc>
                <a:tc>
                  <a:txBody>
                    <a:bodyPr/>
                    <a:lstStyle/>
                    <a:p>
                      <a:pPr algn="ctr"/>
                      <a:r>
                        <a:rPr lang="en-US" sz="1800" b="1" dirty="0"/>
                        <a:t>+</a:t>
                      </a:r>
                    </a:p>
                  </a:txBody>
                  <a:tcPr marL="108684" marR="108684" marT="54344" marB="54344"/>
                </a:tc>
                <a:tc>
                  <a:txBody>
                    <a:bodyPr/>
                    <a:lstStyle/>
                    <a:p>
                      <a:pPr algn="ctr"/>
                      <a:r>
                        <a:rPr lang="en-US" sz="1800" b="1" dirty="0"/>
                        <a:t>+</a:t>
                      </a:r>
                    </a:p>
                  </a:txBody>
                  <a:tcPr marL="108684" marR="108684" marT="54344" marB="54344"/>
                </a:tc>
                <a:extLst>
                  <a:ext uri="{0D108BD9-81ED-4DB2-BD59-A6C34878D82A}">
                    <a16:rowId xmlns:a16="http://schemas.microsoft.com/office/drawing/2014/main" val="10003"/>
                  </a:ext>
                </a:extLst>
              </a:tr>
              <a:tr h="484423">
                <a:tc>
                  <a:txBody>
                    <a:bodyPr/>
                    <a:lstStyle/>
                    <a:p>
                      <a:pPr algn="ctr"/>
                      <a:r>
                        <a:rPr lang="en-US" sz="1800" b="1" dirty="0"/>
                        <a:t>Hemodialysis</a:t>
                      </a:r>
                    </a:p>
                  </a:txBody>
                  <a:tcPr marL="108684" marR="108684" marT="54344" marB="54344"/>
                </a:tc>
                <a:tc>
                  <a:txBody>
                    <a:bodyPr/>
                    <a:lstStyle/>
                    <a:p>
                      <a:pPr algn="ctr"/>
                      <a:r>
                        <a:rPr lang="en-US" sz="1800" b="1" dirty="0"/>
                        <a:t>+</a:t>
                      </a:r>
                    </a:p>
                  </a:txBody>
                  <a:tcPr marL="108684" marR="108684" marT="54344" marB="54344"/>
                </a:tc>
                <a:tc>
                  <a:txBody>
                    <a:bodyPr/>
                    <a:lstStyle/>
                    <a:p>
                      <a:pPr algn="ctr"/>
                      <a:r>
                        <a:rPr lang="en-US" sz="1800" b="1" dirty="0"/>
                        <a:t>+</a:t>
                      </a:r>
                    </a:p>
                  </a:txBody>
                  <a:tcPr marL="108684" marR="108684" marT="54344" marB="54344"/>
                </a:tc>
                <a:tc>
                  <a:txBody>
                    <a:bodyPr/>
                    <a:lstStyle/>
                    <a:p>
                      <a:pPr algn="ctr"/>
                      <a:r>
                        <a:rPr lang="en-US" sz="1800" b="1" dirty="0"/>
                        <a:t>+</a:t>
                      </a:r>
                    </a:p>
                  </a:txBody>
                  <a:tcPr marL="108684" marR="108684" marT="54344" marB="54344"/>
                </a:tc>
                <a:extLst>
                  <a:ext uri="{0D108BD9-81ED-4DB2-BD59-A6C34878D82A}">
                    <a16:rowId xmlns:a16="http://schemas.microsoft.com/office/drawing/2014/main" val="10004"/>
                  </a:ext>
                </a:extLst>
              </a:tr>
              <a:tr h="489308">
                <a:tc>
                  <a:txBody>
                    <a:bodyPr/>
                    <a:lstStyle/>
                    <a:p>
                      <a:pPr algn="ctr"/>
                      <a:r>
                        <a:rPr lang="en-US" sz="1800" b="1" dirty="0"/>
                        <a:t>Transfusion/ Organ Transplant</a:t>
                      </a:r>
                    </a:p>
                  </a:txBody>
                  <a:tcPr marL="108684" marR="108684" marT="54344" marB="54344"/>
                </a:tc>
                <a:tc>
                  <a:txBody>
                    <a:bodyPr/>
                    <a:lstStyle/>
                    <a:p>
                      <a:pPr algn="ctr"/>
                      <a:r>
                        <a:rPr lang="en-US" sz="1800" b="1" dirty="0"/>
                        <a:t>+</a:t>
                      </a:r>
                    </a:p>
                  </a:txBody>
                  <a:tcPr marL="108684" marR="108684" marT="54344" marB="54344"/>
                </a:tc>
                <a:tc>
                  <a:txBody>
                    <a:bodyPr/>
                    <a:lstStyle/>
                    <a:p>
                      <a:pPr algn="ctr"/>
                      <a:r>
                        <a:rPr lang="en-US" sz="1800" b="1" dirty="0"/>
                        <a:t>+</a:t>
                      </a:r>
                    </a:p>
                  </a:txBody>
                  <a:tcPr marL="108684" marR="108684" marT="54344" marB="54344"/>
                </a:tc>
                <a:tc>
                  <a:txBody>
                    <a:bodyPr/>
                    <a:lstStyle/>
                    <a:p>
                      <a:pPr algn="ctr"/>
                      <a:r>
                        <a:rPr lang="en-US" sz="1800" b="1" dirty="0"/>
                        <a:t>+</a:t>
                      </a:r>
                    </a:p>
                  </a:txBody>
                  <a:tcPr marL="108684" marR="108684" marT="54344" marB="54344"/>
                </a:tc>
                <a:extLst>
                  <a:ext uri="{0D108BD9-81ED-4DB2-BD59-A6C34878D82A}">
                    <a16:rowId xmlns:a16="http://schemas.microsoft.com/office/drawing/2014/main" val="10005"/>
                  </a:ext>
                </a:extLst>
              </a:tr>
              <a:tr h="484423">
                <a:tc>
                  <a:txBody>
                    <a:bodyPr/>
                    <a:lstStyle/>
                    <a:p>
                      <a:pPr algn="ctr"/>
                      <a:r>
                        <a:rPr lang="en-US" sz="1800" b="1" dirty="0"/>
                        <a:t>Foodborne</a:t>
                      </a:r>
                    </a:p>
                  </a:txBody>
                  <a:tcPr marL="108684" marR="108684" marT="54344" marB="54344"/>
                </a:tc>
                <a:tc>
                  <a:txBody>
                    <a:bodyPr/>
                    <a:lstStyle/>
                    <a:p>
                      <a:pPr algn="ctr"/>
                      <a:endParaRPr lang="en-US" sz="1800" b="1" dirty="0"/>
                    </a:p>
                  </a:txBody>
                  <a:tcPr marL="108684" marR="108684" marT="54344" marB="54344"/>
                </a:tc>
                <a:tc>
                  <a:txBody>
                    <a:bodyPr/>
                    <a:lstStyle/>
                    <a:p>
                      <a:pPr algn="ctr"/>
                      <a:r>
                        <a:rPr lang="en-US" sz="1800" b="1" dirty="0"/>
                        <a:t>+</a:t>
                      </a:r>
                    </a:p>
                  </a:txBody>
                  <a:tcPr marL="108684" marR="108684" marT="54344" marB="54344"/>
                </a:tc>
                <a:tc>
                  <a:txBody>
                    <a:bodyPr/>
                    <a:lstStyle/>
                    <a:p>
                      <a:pPr algn="ctr"/>
                      <a:endParaRPr lang="en-US" sz="1800" b="1" dirty="0"/>
                    </a:p>
                  </a:txBody>
                  <a:tcPr marL="108684" marR="108684" marT="54344" marB="54344"/>
                </a:tc>
                <a:extLst>
                  <a:ext uri="{0D108BD9-81ED-4DB2-BD59-A6C34878D82A}">
                    <a16:rowId xmlns:a16="http://schemas.microsoft.com/office/drawing/2014/main" val="10006"/>
                  </a:ext>
                </a:extLst>
              </a:tr>
              <a:tr h="484423">
                <a:tc>
                  <a:txBody>
                    <a:bodyPr/>
                    <a:lstStyle/>
                    <a:p>
                      <a:pPr algn="ctr"/>
                      <a:r>
                        <a:rPr lang="en-US" sz="1800" b="1" dirty="0"/>
                        <a:t>Household</a:t>
                      </a:r>
                      <a:r>
                        <a:rPr lang="en-US" sz="1800" b="1" baseline="0" dirty="0"/>
                        <a:t> contact</a:t>
                      </a:r>
                      <a:endParaRPr lang="en-US" sz="1800" b="1" dirty="0"/>
                    </a:p>
                  </a:txBody>
                  <a:tcPr marL="108684" marR="108684" marT="54344" marB="54344"/>
                </a:tc>
                <a:tc>
                  <a:txBody>
                    <a:bodyPr/>
                    <a:lstStyle/>
                    <a:p>
                      <a:pPr algn="ctr"/>
                      <a:endParaRPr lang="en-US" sz="1800" b="1" dirty="0"/>
                    </a:p>
                  </a:txBody>
                  <a:tcPr marL="108684" marR="108684" marT="54344" marB="54344"/>
                </a:tc>
                <a:tc>
                  <a:txBody>
                    <a:bodyPr/>
                    <a:lstStyle/>
                    <a:p>
                      <a:pPr algn="ctr"/>
                      <a:r>
                        <a:rPr lang="en-US" sz="1800" b="1" dirty="0"/>
                        <a:t>+</a:t>
                      </a:r>
                    </a:p>
                  </a:txBody>
                  <a:tcPr marL="108684" marR="108684" marT="54344" marB="54344"/>
                </a:tc>
                <a:tc>
                  <a:txBody>
                    <a:bodyPr/>
                    <a:lstStyle/>
                    <a:p>
                      <a:pPr algn="ctr"/>
                      <a:endParaRPr lang="en-US" sz="1800" b="1" dirty="0"/>
                    </a:p>
                  </a:txBody>
                  <a:tcPr marL="108684" marR="108684" marT="54344" marB="54344"/>
                </a:tc>
                <a:extLst>
                  <a:ext uri="{0D108BD9-81ED-4DB2-BD59-A6C34878D82A}">
                    <a16:rowId xmlns:a16="http://schemas.microsoft.com/office/drawing/2014/main" val="10007"/>
                  </a:ext>
                </a:extLst>
              </a:tr>
              <a:tr h="484423">
                <a:tc>
                  <a:txBody>
                    <a:bodyPr/>
                    <a:lstStyle/>
                    <a:p>
                      <a:pPr algn="ctr"/>
                      <a:r>
                        <a:rPr lang="en-US" sz="1800" b="1" dirty="0"/>
                        <a:t>Institutionalized</a:t>
                      </a:r>
                    </a:p>
                  </a:txBody>
                  <a:tcPr marL="108684" marR="108684" marT="54344" marB="54344"/>
                </a:tc>
                <a:tc>
                  <a:txBody>
                    <a:bodyPr/>
                    <a:lstStyle/>
                    <a:p>
                      <a:pPr algn="ctr"/>
                      <a:endParaRPr lang="en-US" sz="1800" b="1" dirty="0"/>
                    </a:p>
                  </a:txBody>
                  <a:tcPr marL="108684" marR="108684" marT="54344" marB="54344"/>
                </a:tc>
                <a:tc>
                  <a:txBody>
                    <a:bodyPr/>
                    <a:lstStyle/>
                    <a:p>
                      <a:pPr algn="ctr"/>
                      <a:r>
                        <a:rPr lang="en-US" sz="1800" b="1" dirty="0"/>
                        <a:t>+</a:t>
                      </a:r>
                    </a:p>
                  </a:txBody>
                  <a:tcPr marL="108684" marR="108684" marT="54344" marB="54344"/>
                </a:tc>
                <a:tc>
                  <a:txBody>
                    <a:bodyPr/>
                    <a:lstStyle/>
                    <a:p>
                      <a:pPr algn="ctr"/>
                      <a:endParaRPr lang="en-US" sz="1800" b="1" dirty="0"/>
                    </a:p>
                  </a:txBody>
                  <a:tcPr marL="108684" marR="108684" marT="54344" marB="54344"/>
                </a:tc>
                <a:extLst>
                  <a:ext uri="{0D108BD9-81ED-4DB2-BD59-A6C34878D82A}">
                    <a16:rowId xmlns:a16="http://schemas.microsoft.com/office/drawing/2014/main" val="10008"/>
                  </a:ext>
                </a:extLst>
              </a:tr>
            </a:tbl>
          </a:graphicData>
        </a:graphic>
      </p:graphicFrame>
      <p:sp>
        <p:nvSpPr>
          <p:cNvPr id="5" name="TextBox 4"/>
          <p:cNvSpPr txBox="1"/>
          <p:nvPr/>
        </p:nvSpPr>
        <p:spPr>
          <a:xfrm>
            <a:off x="6258941" y="6057411"/>
            <a:ext cx="4679551" cy="369332"/>
          </a:xfrm>
          <a:prstGeom prst="rect">
            <a:avLst/>
          </a:prstGeom>
          <a:noFill/>
        </p:spPr>
        <p:txBody>
          <a:bodyPr wrap="none" rtlCol="0">
            <a:spAutoFit/>
          </a:bodyPr>
          <a:lstStyle/>
          <a:p>
            <a:r>
              <a:rPr lang="en-US" dirty="0"/>
              <a:t>*primarily among men who have sex with men</a:t>
            </a:r>
          </a:p>
        </p:txBody>
      </p:sp>
      <p:sp>
        <p:nvSpPr>
          <p:cNvPr id="3" name="TextBox 2"/>
          <p:cNvSpPr txBox="1"/>
          <p:nvPr/>
        </p:nvSpPr>
        <p:spPr>
          <a:xfrm>
            <a:off x="932329" y="6057411"/>
            <a:ext cx="4737644" cy="369332"/>
          </a:xfrm>
          <a:prstGeom prst="rect">
            <a:avLst/>
          </a:prstGeom>
          <a:noFill/>
        </p:spPr>
        <p:txBody>
          <a:bodyPr wrap="none" rtlCol="0">
            <a:spAutoFit/>
          </a:bodyPr>
          <a:lstStyle/>
          <a:p>
            <a:r>
              <a:rPr lang="en-US" dirty="0"/>
              <a:t>Slide used with permission by Dr. Feinberg</a:t>
            </a:r>
          </a:p>
        </p:txBody>
      </p:sp>
    </p:spTree>
    <p:extLst>
      <p:ext uri="{BB962C8B-B14F-4D97-AF65-F5344CB8AC3E}">
        <p14:creationId xmlns:p14="http://schemas.microsoft.com/office/powerpoint/2010/main" val="6639623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of HIV BY Exposure</a:t>
            </a:r>
            <a:br>
              <a:rPr lang="en-US" dirty="0"/>
            </a:br>
            <a:r>
              <a:rPr lang="en-US" b="0" dirty="0"/>
              <a:t>(treatment but no Cure)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36774577"/>
              </p:ext>
            </p:extLst>
          </p:nvPr>
        </p:nvGraphicFramePr>
        <p:xfrm>
          <a:off x="1099038" y="2652395"/>
          <a:ext cx="9668652" cy="3230880"/>
        </p:xfrm>
        <a:graphic>
          <a:graphicData uri="http://schemas.openxmlformats.org/drawingml/2006/table">
            <a:tbl>
              <a:tblPr firstRow="1" bandRow="1">
                <a:tableStyleId>{5C22544A-7EE6-4342-B048-85BDC9FD1C3A}</a:tableStyleId>
              </a:tblPr>
              <a:tblGrid>
                <a:gridCol w="3222884">
                  <a:extLst>
                    <a:ext uri="{9D8B030D-6E8A-4147-A177-3AD203B41FA5}">
                      <a16:colId xmlns:a16="http://schemas.microsoft.com/office/drawing/2014/main" val="3514113834"/>
                    </a:ext>
                  </a:extLst>
                </a:gridCol>
                <a:gridCol w="3222884">
                  <a:extLst>
                    <a:ext uri="{9D8B030D-6E8A-4147-A177-3AD203B41FA5}">
                      <a16:colId xmlns:a16="http://schemas.microsoft.com/office/drawing/2014/main" val="1658616340"/>
                    </a:ext>
                  </a:extLst>
                </a:gridCol>
                <a:gridCol w="3222884">
                  <a:extLst>
                    <a:ext uri="{9D8B030D-6E8A-4147-A177-3AD203B41FA5}">
                      <a16:colId xmlns:a16="http://schemas.microsoft.com/office/drawing/2014/main" val="369968491"/>
                    </a:ext>
                  </a:extLst>
                </a:gridCol>
              </a:tblGrid>
              <a:tr h="327068">
                <a:tc>
                  <a:txBody>
                    <a:bodyPr/>
                    <a:lstStyle/>
                    <a:p>
                      <a:pPr algn="ctr"/>
                      <a:r>
                        <a:rPr lang="en-US" sz="1600" dirty="0"/>
                        <a:t>Type of Exposure</a:t>
                      </a:r>
                    </a:p>
                  </a:txBody>
                  <a:tcPr/>
                </a:tc>
                <a:tc>
                  <a:txBody>
                    <a:bodyPr/>
                    <a:lstStyle/>
                    <a:p>
                      <a:pPr algn="ctr"/>
                      <a:r>
                        <a:rPr lang="en-US" sz="1600" dirty="0"/>
                        <a:t>Risk</a:t>
                      </a:r>
                      <a:r>
                        <a:rPr lang="en-US" sz="1600" baseline="0" dirty="0"/>
                        <a:t> Per 10,000 Exposures</a:t>
                      </a:r>
                      <a:endParaRPr lang="en-US" sz="1600" dirty="0"/>
                    </a:p>
                  </a:txBody>
                  <a:tcPr/>
                </a:tc>
                <a:tc>
                  <a:txBody>
                    <a:bodyPr/>
                    <a:lstStyle/>
                    <a:p>
                      <a:pPr algn="ctr"/>
                      <a:r>
                        <a:rPr lang="en-US" sz="1600" dirty="0"/>
                        <a:t>Percentage Risk</a:t>
                      </a:r>
                    </a:p>
                  </a:txBody>
                  <a:tcPr/>
                </a:tc>
                <a:extLst>
                  <a:ext uri="{0D108BD9-81ED-4DB2-BD59-A6C34878D82A}">
                    <a16:rowId xmlns:a16="http://schemas.microsoft.com/office/drawing/2014/main" val="105954274"/>
                  </a:ext>
                </a:extLst>
              </a:tr>
              <a:tr h="564936">
                <a:tc>
                  <a:txBody>
                    <a:bodyPr/>
                    <a:lstStyle/>
                    <a:p>
                      <a:pPr algn="ctr"/>
                      <a:r>
                        <a:rPr lang="en-US" sz="1600" dirty="0"/>
                        <a:t>Blood</a:t>
                      </a:r>
                      <a:r>
                        <a:rPr lang="en-US" sz="1600" baseline="0" dirty="0"/>
                        <a:t> transfusion</a:t>
                      </a:r>
                    </a:p>
                    <a:p>
                      <a:pPr algn="ctr"/>
                      <a:endParaRPr lang="en-US" sz="1600" dirty="0"/>
                    </a:p>
                  </a:txBody>
                  <a:tcPr/>
                </a:tc>
                <a:tc>
                  <a:txBody>
                    <a:bodyPr/>
                    <a:lstStyle/>
                    <a:p>
                      <a:pPr algn="ctr"/>
                      <a:r>
                        <a:rPr lang="en-US" sz="1800" b="1" dirty="0"/>
                        <a:t>9,250</a:t>
                      </a:r>
                    </a:p>
                  </a:txBody>
                  <a:tcPr/>
                </a:tc>
                <a:tc>
                  <a:txBody>
                    <a:bodyPr/>
                    <a:lstStyle/>
                    <a:p>
                      <a:pPr algn="ctr"/>
                      <a:r>
                        <a:rPr lang="en-US" sz="1800" b="1" dirty="0"/>
                        <a:t>92.5 %</a:t>
                      </a:r>
                    </a:p>
                  </a:txBody>
                  <a:tcPr/>
                </a:tc>
                <a:extLst>
                  <a:ext uri="{0D108BD9-81ED-4DB2-BD59-A6C34878D82A}">
                    <a16:rowId xmlns:a16="http://schemas.microsoft.com/office/drawing/2014/main" val="1884195804"/>
                  </a:ext>
                </a:extLst>
              </a:tr>
              <a:tr h="564936">
                <a:tc>
                  <a:txBody>
                    <a:bodyPr/>
                    <a:lstStyle/>
                    <a:p>
                      <a:pPr algn="ctr"/>
                      <a:r>
                        <a:rPr lang="en-US" sz="1600" b="0" i="0" u="none" strike="noStrike" kern="1200" dirty="0">
                          <a:solidFill>
                            <a:schemeClr val="dk1"/>
                          </a:solidFill>
                          <a:effectLst/>
                          <a:latin typeface="+mn-lt"/>
                          <a:ea typeface="+mn-ea"/>
                          <a:cs typeface="+mn-cs"/>
                        </a:rPr>
                        <a:t>Needle-Sharing During Injection Drug Use</a:t>
                      </a:r>
                      <a:endParaRPr lang="en-US" sz="1600" dirty="0"/>
                    </a:p>
                  </a:txBody>
                  <a:tcPr/>
                </a:tc>
                <a:tc>
                  <a:txBody>
                    <a:bodyPr/>
                    <a:lstStyle/>
                    <a:p>
                      <a:pPr algn="ctr"/>
                      <a:r>
                        <a:rPr lang="en-US" sz="1800" b="1" dirty="0"/>
                        <a:t>63</a:t>
                      </a:r>
                    </a:p>
                  </a:txBody>
                  <a:tcPr/>
                </a:tc>
                <a:tc>
                  <a:txBody>
                    <a:bodyPr/>
                    <a:lstStyle/>
                    <a:p>
                      <a:pPr algn="ctr"/>
                      <a:r>
                        <a:rPr lang="en-US" sz="1800" b="1" dirty="0"/>
                        <a:t>0.63 %</a:t>
                      </a:r>
                    </a:p>
                  </a:txBody>
                  <a:tcPr/>
                </a:tc>
                <a:extLst>
                  <a:ext uri="{0D108BD9-81ED-4DB2-BD59-A6C34878D82A}">
                    <a16:rowId xmlns:a16="http://schemas.microsoft.com/office/drawing/2014/main" val="3370114837"/>
                  </a:ext>
                </a:extLst>
              </a:tr>
              <a:tr h="564936">
                <a:tc>
                  <a:txBody>
                    <a:bodyPr/>
                    <a:lstStyle/>
                    <a:p>
                      <a:pPr algn="ctr"/>
                      <a:r>
                        <a:rPr lang="en-US" sz="1600" dirty="0"/>
                        <a:t>Accidental</a:t>
                      </a:r>
                      <a:r>
                        <a:rPr lang="en-US" sz="1600" baseline="0" dirty="0"/>
                        <a:t> Needle-Stick </a:t>
                      </a:r>
                    </a:p>
                    <a:p>
                      <a:pPr algn="ctr"/>
                      <a:endParaRPr lang="en-US" sz="1600" dirty="0"/>
                    </a:p>
                  </a:txBody>
                  <a:tcPr/>
                </a:tc>
                <a:tc>
                  <a:txBody>
                    <a:bodyPr/>
                    <a:lstStyle/>
                    <a:p>
                      <a:pPr algn="ctr"/>
                      <a:r>
                        <a:rPr lang="en-US" sz="1800" b="1" dirty="0"/>
                        <a:t>23</a:t>
                      </a:r>
                    </a:p>
                  </a:txBody>
                  <a:tcPr/>
                </a:tc>
                <a:tc>
                  <a:txBody>
                    <a:bodyPr/>
                    <a:lstStyle/>
                    <a:p>
                      <a:pPr algn="ctr"/>
                      <a:r>
                        <a:rPr lang="en-US" sz="1800" b="1" dirty="0"/>
                        <a:t>0.23 %</a:t>
                      </a:r>
                    </a:p>
                  </a:txBody>
                  <a:tcPr/>
                </a:tc>
                <a:extLst>
                  <a:ext uri="{0D108BD9-81ED-4DB2-BD59-A6C34878D82A}">
                    <a16:rowId xmlns:a16="http://schemas.microsoft.com/office/drawing/2014/main" val="1603407123"/>
                  </a:ext>
                </a:extLst>
              </a:tr>
              <a:tr h="564936">
                <a:tc>
                  <a:txBody>
                    <a:bodyPr/>
                    <a:lstStyle/>
                    <a:p>
                      <a:pPr algn="ctr"/>
                      <a:r>
                        <a:rPr lang="en-US" sz="1600" dirty="0"/>
                        <a:t>Sex (varies)</a:t>
                      </a:r>
                    </a:p>
                    <a:p>
                      <a:pPr algn="ctr"/>
                      <a:endParaRPr lang="en-US" sz="1600" dirty="0"/>
                    </a:p>
                  </a:txBody>
                  <a:tcPr/>
                </a:tc>
                <a:tc>
                  <a:txBody>
                    <a:bodyPr/>
                    <a:lstStyle/>
                    <a:p>
                      <a:pPr algn="ctr"/>
                      <a:r>
                        <a:rPr lang="en-US" sz="1800" b="1" dirty="0"/>
                        <a:t>4 - 138</a:t>
                      </a:r>
                    </a:p>
                  </a:txBody>
                  <a:tcPr/>
                </a:tc>
                <a:tc>
                  <a:txBody>
                    <a:bodyPr/>
                    <a:lstStyle/>
                    <a:p>
                      <a:pPr algn="ctr"/>
                      <a:r>
                        <a:rPr lang="en-US" sz="1800" b="1" dirty="0"/>
                        <a:t>0.04 - 1.38 %</a:t>
                      </a:r>
                    </a:p>
                  </a:txBody>
                  <a:tcPr/>
                </a:tc>
                <a:extLst>
                  <a:ext uri="{0D108BD9-81ED-4DB2-BD59-A6C34878D82A}">
                    <a16:rowId xmlns:a16="http://schemas.microsoft.com/office/drawing/2014/main" val="2457283420"/>
                  </a:ext>
                </a:extLst>
              </a:tr>
              <a:tr h="564936">
                <a:tc>
                  <a:txBody>
                    <a:bodyPr/>
                    <a:lstStyle/>
                    <a:p>
                      <a:pPr algn="ctr"/>
                      <a:r>
                        <a:rPr lang="en-US" sz="1600" dirty="0"/>
                        <a:t>Biting, Spitting, Throwing Bodily Fluids</a:t>
                      </a:r>
                    </a:p>
                  </a:txBody>
                  <a:tcPr/>
                </a:tc>
                <a:tc>
                  <a:txBody>
                    <a:bodyPr/>
                    <a:lstStyle/>
                    <a:p>
                      <a:pPr algn="ctr"/>
                      <a:r>
                        <a:rPr lang="en-US" sz="1800" dirty="0"/>
                        <a:t>Negligible</a:t>
                      </a:r>
                      <a:r>
                        <a:rPr lang="en-US" sz="1800" baseline="0" dirty="0"/>
                        <a:t> </a:t>
                      </a:r>
                      <a:endParaRPr lang="en-US" sz="1800" dirty="0"/>
                    </a:p>
                  </a:txBody>
                  <a:tcPr/>
                </a:tc>
                <a:tc>
                  <a:txBody>
                    <a:bodyPr/>
                    <a:lstStyle/>
                    <a:p>
                      <a:pPr algn="ctr"/>
                      <a:endParaRPr lang="en-US" sz="1800" dirty="0"/>
                    </a:p>
                  </a:txBody>
                  <a:tcPr/>
                </a:tc>
                <a:extLst>
                  <a:ext uri="{0D108BD9-81ED-4DB2-BD59-A6C34878D82A}">
                    <a16:rowId xmlns:a16="http://schemas.microsoft.com/office/drawing/2014/main" val="1757179956"/>
                  </a:ext>
                </a:extLst>
              </a:tr>
            </a:tbl>
          </a:graphicData>
        </a:graphic>
      </p:graphicFrame>
      <p:sp>
        <p:nvSpPr>
          <p:cNvPr id="4" name="Slide Number Placeholder 3"/>
          <p:cNvSpPr>
            <a:spLocks noGrp="1"/>
          </p:cNvSpPr>
          <p:nvPr>
            <p:ph type="sldNum" sz="quarter" idx="12"/>
          </p:nvPr>
        </p:nvSpPr>
        <p:spPr/>
        <p:txBody>
          <a:bodyPr/>
          <a:lstStyle/>
          <a:p>
            <a:fld id="{6D22F896-40B5-4ADD-8801-0D06FADFA095}" type="slidenum">
              <a:rPr lang="en-US" smtClean="0"/>
              <a:t>37</a:t>
            </a:fld>
            <a:endParaRPr lang="en-US" dirty="0"/>
          </a:p>
        </p:txBody>
      </p:sp>
      <p:sp>
        <p:nvSpPr>
          <p:cNvPr id="3" name="TextBox 2"/>
          <p:cNvSpPr txBox="1"/>
          <p:nvPr/>
        </p:nvSpPr>
        <p:spPr>
          <a:xfrm>
            <a:off x="6411746" y="5953418"/>
            <a:ext cx="4417491" cy="461665"/>
          </a:xfrm>
          <a:prstGeom prst="rect">
            <a:avLst/>
          </a:prstGeom>
          <a:noFill/>
        </p:spPr>
        <p:txBody>
          <a:bodyPr wrap="none" rtlCol="0">
            <a:spAutoFit/>
          </a:bodyPr>
          <a:lstStyle/>
          <a:p>
            <a:r>
              <a:rPr lang="en-US" sz="1200" dirty="0"/>
              <a:t>CDC HIV Risk Behaviors</a:t>
            </a:r>
          </a:p>
          <a:p>
            <a:r>
              <a:rPr lang="en-US" sz="1200" dirty="0"/>
              <a:t>https://www.cdc.gov/hiv/risk/estimates/riskbehaviors.html</a:t>
            </a:r>
          </a:p>
        </p:txBody>
      </p:sp>
      <p:sp>
        <p:nvSpPr>
          <p:cNvPr id="5" name="TextBox 4"/>
          <p:cNvSpPr txBox="1"/>
          <p:nvPr/>
        </p:nvSpPr>
        <p:spPr>
          <a:xfrm>
            <a:off x="1099038" y="1935921"/>
            <a:ext cx="9341788" cy="646331"/>
          </a:xfrm>
          <a:prstGeom prst="rect">
            <a:avLst/>
          </a:prstGeom>
          <a:noFill/>
        </p:spPr>
        <p:txBody>
          <a:bodyPr wrap="none" rtlCol="0">
            <a:spAutoFit/>
          </a:bodyPr>
          <a:lstStyle/>
          <a:p>
            <a:pPr marL="285750" indent="-285750">
              <a:buFont typeface="Arial" panose="020B0604020202020204" pitchFamily="34" charset="0"/>
              <a:buChar char="•"/>
            </a:pPr>
            <a:r>
              <a:rPr lang="en-US" dirty="0"/>
              <a:t>HIV is a viral infection which if left untreated can advance to AIDS</a:t>
            </a:r>
          </a:p>
          <a:p>
            <a:pPr marL="285750" indent="-285750">
              <a:buFont typeface="Arial" panose="020B0604020202020204" pitchFamily="34" charset="0"/>
              <a:buChar char="•"/>
            </a:pPr>
            <a:r>
              <a:rPr lang="en-US" dirty="0"/>
              <a:t>If exposed, there is Post Exposure Prophylaxis (PEP) available to prevent conversion</a:t>
            </a:r>
          </a:p>
        </p:txBody>
      </p:sp>
    </p:spTree>
    <p:extLst>
      <p:ext uri="{BB962C8B-B14F-4D97-AF65-F5344CB8AC3E}">
        <p14:creationId xmlns:p14="http://schemas.microsoft.com/office/powerpoint/2010/main" val="83815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 presetClass="entr" presetSubtype="0" fill="hold"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Hepatitis C</a:t>
            </a:r>
            <a:br>
              <a:rPr lang="en-US" sz="3600" dirty="0"/>
            </a:br>
            <a:r>
              <a:rPr lang="en-US" sz="3600" b="0" dirty="0"/>
              <a:t>(Treatment &amp; Cure)</a:t>
            </a:r>
          </a:p>
        </p:txBody>
      </p:sp>
      <p:sp>
        <p:nvSpPr>
          <p:cNvPr id="3" name="Content Placeholder 2"/>
          <p:cNvSpPr>
            <a:spLocks noGrp="1"/>
          </p:cNvSpPr>
          <p:nvPr>
            <p:ph idx="1"/>
          </p:nvPr>
        </p:nvSpPr>
        <p:spPr/>
        <p:txBody>
          <a:bodyPr/>
          <a:lstStyle/>
          <a:p>
            <a:r>
              <a:rPr lang="en-US" dirty="0"/>
              <a:t>Per CDC, for Persons Who Inject Drugs (PWID) in 2017 there </a:t>
            </a:r>
            <a:r>
              <a:rPr lang="en-US" dirty="0">
                <a:effectLst/>
              </a:rPr>
              <a:t>was prevalence estimate of </a:t>
            </a:r>
            <a:r>
              <a:rPr lang="en-US" b="1" dirty="0">
                <a:effectLst/>
              </a:rPr>
              <a:t>53.1%</a:t>
            </a:r>
            <a:r>
              <a:rPr lang="en-US" dirty="0">
                <a:effectLst/>
              </a:rPr>
              <a:t>, with a range of 38.1% to 68.0%. </a:t>
            </a:r>
          </a:p>
          <a:p>
            <a:r>
              <a:rPr lang="en-US" dirty="0">
                <a:effectLst/>
              </a:rPr>
              <a:t>Previous most common transmission was blood transfusions, now very rare with testing </a:t>
            </a:r>
            <a:r>
              <a:rPr lang="en-US" dirty="0">
                <a:sym typeface="Wingdings"/>
              </a:rPr>
              <a:t></a:t>
            </a:r>
            <a:r>
              <a:rPr lang="en-US" dirty="0">
                <a:effectLst/>
              </a:rPr>
              <a:t> IV use is the most common reason for transmission.</a:t>
            </a:r>
          </a:p>
          <a:p>
            <a:r>
              <a:rPr lang="en-US" dirty="0">
                <a:effectLst/>
              </a:rPr>
              <a:t>Needlestick transmission rates initially estimates at 1.8%, now believed to be 0.5% </a:t>
            </a:r>
          </a:p>
          <a:p>
            <a:r>
              <a:rPr lang="en-US" dirty="0"/>
              <a:t>15-25% of people clear it naturally, the other 75-85% become chronic carriers</a:t>
            </a:r>
          </a:p>
          <a:p>
            <a:r>
              <a:rPr lang="en-US" dirty="0"/>
              <a:t>Can lead to liver cirrhosis (10-20%) and hepatocellular carcinoma (1-5% annually) </a:t>
            </a:r>
          </a:p>
          <a:p>
            <a:r>
              <a:rPr lang="en-US" dirty="0"/>
              <a:t>No preventable vaccine but now there are effective curable treatments (8-12 weeks)</a:t>
            </a:r>
          </a:p>
        </p:txBody>
      </p:sp>
      <p:sp>
        <p:nvSpPr>
          <p:cNvPr id="4" name="Slide Number Placeholder 3"/>
          <p:cNvSpPr>
            <a:spLocks noGrp="1"/>
          </p:cNvSpPr>
          <p:nvPr>
            <p:ph type="sldNum" sz="quarter" idx="12"/>
          </p:nvPr>
        </p:nvSpPr>
        <p:spPr/>
        <p:txBody>
          <a:bodyPr/>
          <a:lstStyle/>
          <a:p>
            <a:fld id="{6D22F896-40B5-4ADD-8801-0D06FADFA095}" type="slidenum">
              <a:rPr lang="en-US" smtClean="0"/>
              <a:t>38</a:t>
            </a:fld>
            <a:endParaRPr lang="en-US" dirty="0"/>
          </a:p>
        </p:txBody>
      </p:sp>
      <p:sp>
        <p:nvSpPr>
          <p:cNvPr id="5" name="TextBox 4"/>
          <p:cNvSpPr txBox="1"/>
          <p:nvPr/>
        </p:nvSpPr>
        <p:spPr>
          <a:xfrm>
            <a:off x="6260124" y="5791200"/>
            <a:ext cx="4782720" cy="461665"/>
          </a:xfrm>
          <a:prstGeom prst="rect">
            <a:avLst/>
          </a:prstGeom>
          <a:noFill/>
        </p:spPr>
        <p:txBody>
          <a:bodyPr wrap="none" rtlCol="0">
            <a:spAutoFit/>
          </a:bodyPr>
          <a:lstStyle/>
          <a:p>
            <a:r>
              <a:rPr lang="en-US" sz="1200" dirty="0"/>
              <a:t>CDC: Hepatitis C Questions and Answers for Health Professionals</a:t>
            </a:r>
          </a:p>
          <a:p>
            <a:r>
              <a:rPr lang="en-US" sz="1200" dirty="0"/>
              <a:t>https://www.cdc.gov/hepatitis/hcv/hcvfaq.htm#section2</a:t>
            </a:r>
          </a:p>
        </p:txBody>
      </p:sp>
    </p:spTree>
    <p:extLst>
      <p:ext uri="{BB962C8B-B14F-4D97-AF65-F5344CB8AC3E}">
        <p14:creationId xmlns:p14="http://schemas.microsoft.com/office/powerpoint/2010/main" val="28983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Hepatitis B</a:t>
            </a:r>
            <a:br>
              <a:rPr lang="en-US" sz="3600" dirty="0"/>
            </a:br>
            <a:r>
              <a:rPr lang="en-US" sz="3600" b="0" dirty="0"/>
              <a:t>(Preventable)</a:t>
            </a:r>
          </a:p>
        </p:txBody>
      </p:sp>
      <p:sp>
        <p:nvSpPr>
          <p:cNvPr id="3" name="Content Placeholder 2"/>
          <p:cNvSpPr>
            <a:spLocks noGrp="1"/>
          </p:cNvSpPr>
          <p:nvPr>
            <p:ph idx="1"/>
          </p:nvPr>
        </p:nvSpPr>
        <p:spPr/>
        <p:txBody>
          <a:bodyPr>
            <a:normAutofit/>
          </a:bodyPr>
          <a:lstStyle/>
          <a:p>
            <a:r>
              <a:rPr lang="en-US" dirty="0"/>
              <a:t>Preventable vaccine given to all children (since 1992), booster available if exposed</a:t>
            </a:r>
          </a:p>
          <a:p>
            <a:r>
              <a:rPr lang="en-US" dirty="0">
                <a:effectLst/>
              </a:rPr>
              <a:t>Most likely viral infection to seroconvert, 10%+ of needlestick victims develop </a:t>
            </a:r>
            <a:r>
              <a:rPr lang="en-US" dirty="0" err="1">
                <a:effectLst/>
              </a:rPr>
              <a:t>Hep</a:t>
            </a:r>
            <a:r>
              <a:rPr lang="en-US" dirty="0">
                <a:effectLst/>
              </a:rPr>
              <a:t> B</a:t>
            </a:r>
          </a:p>
          <a:p>
            <a:r>
              <a:rPr lang="en-US" dirty="0">
                <a:effectLst/>
              </a:rPr>
              <a:t>Can survive outside of body for 7 days on a surface</a:t>
            </a:r>
          </a:p>
          <a:p>
            <a:r>
              <a:rPr lang="en-US" dirty="0">
                <a:effectLst/>
              </a:rPr>
              <a:t>90% of infants and 25%–50% of children aged 1–5 years will remain chronically infected with HBV where as 95% of adults recover completely from HBV infection and naturally clear it without becoming chronic carriers</a:t>
            </a:r>
          </a:p>
          <a:p>
            <a:r>
              <a:rPr lang="en-US" dirty="0">
                <a:effectLst/>
              </a:rPr>
              <a:t>IV drug use has increased rates of </a:t>
            </a:r>
            <a:r>
              <a:rPr lang="en-US" dirty="0" err="1">
                <a:effectLst/>
              </a:rPr>
              <a:t>Hep</a:t>
            </a:r>
            <a:r>
              <a:rPr lang="en-US" dirty="0">
                <a:effectLst/>
              </a:rPr>
              <a:t> B, most adults who die from it die from the acute infection</a:t>
            </a:r>
          </a:p>
          <a:p>
            <a:endParaRPr lang="en-US" dirty="0">
              <a:effectLst/>
            </a:endParaRPr>
          </a:p>
        </p:txBody>
      </p:sp>
      <p:sp>
        <p:nvSpPr>
          <p:cNvPr id="4" name="Slide Number Placeholder 3"/>
          <p:cNvSpPr>
            <a:spLocks noGrp="1"/>
          </p:cNvSpPr>
          <p:nvPr>
            <p:ph type="sldNum" sz="quarter" idx="12"/>
          </p:nvPr>
        </p:nvSpPr>
        <p:spPr/>
        <p:txBody>
          <a:bodyPr/>
          <a:lstStyle/>
          <a:p>
            <a:fld id="{6D22F896-40B5-4ADD-8801-0D06FADFA095}" type="slidenum">
              <a:rPr lang="en-US" smtClean="0"/>
              <a:t>39</a:t>
            </a:fld>
            <a:endParaRPr lang="en-US" dirty="0"/>
          </a:p>
        </p:txBody>
      </p:sp>
      <p:sp>
        <p:nvSpPr>
          <p:cNvPr id="5" name="TextBox 4"/>
          <p:cNvSpPr txBox="1"/>
          <p:nvPr/>
        </p:nvSpPr>
        <p:spPr>
          <a:xfrm>
            <a:off x="6260124" y="5791200"/>
            <a:ext cx="4755469" cy="461665"/>
          </a:xfrm>
          <a:prstGeom prst="rect">
            <a:avLst/>
          </a:prstGeom>
          <a:noFill/>
        </p:spPr>
        <p:txBody>
          <a:bodyPr wrap="none" rtlCol="0">
            <a:spAutoFit/>
          </a:bodyPr>
          <a:lstStyle/>
          <a:p>
            <a:r>
              <a:rPr lang="en-US" sz="1200" dirty="0"/>
              <a:t>CDC: Hepatitis B Questions and Answers for Health Professionals</a:t>
            </a:r>
          </a:p>
          <a:p>
            <a:r>
              <a:rPr lang="en-US" sz="1200" dirty="0"/>
              <a:t>https://www.cdc.gov/hepatitis/hbv/hbvfaq.htm#treatment</a:t>
            </a:r>
          </a:p>
        </p:txBody>
      </p:sp>
    </p:spTree>
    <p:extLst>
      <p:ext uri="{BB962C8B-B14F-4D97-AF65-F5344CB8AC3E}">
        <p14:creationId xmlns:p14="http://schemas.microsoft.com/office/powerpoint/2010/main" val="231586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9905998" cy="1552575"/>
          </a:xfrm>
        </p:spPr>
        <p:txBody>
          <a:bodyPr>
            <a:normAutofit/>
          </a:bodyPr>
          <a:lstStyle/>
          <a:p>
            <a:r>
              <a:rPr lang="en-US" sz="3600" dirty="0"/>
              <a:t>Objectives</a:t>
            </a:r>
          </a:p>
        </p:txBody>
      </p:sp>
      <p:sp>
        <p:nvSpPr>
          <p:cNvPr id="3" name="Content Placeholder 2"/>
          <p:cNvSpPr>
            <a:spLocks noGrp="1"/>
          </p:cNvSpPr>
          <p:nvPr>
            <p:ph idx="1"/>
          </p:nvPr>
        </p:nvSpPr>
        <p:spPr>
          <a:xfrm>
            <a:off x="1141413" y="2028825"/>
            <a:ext cx="9905998" cy="4257675"/>
          </a:xfrm>
        </p:spPr>
        <p:txBody>
          <a:bodyPr>
            <a:normAutofit/>
          </a:bodyPr>
          <a:lstStyle/>
          <a:p>
            <a:pPr marL="457200" indent="-457200">
              <a:buFont typeface="+mj-lt"/>
              <a:buAutoNum type="arabicPeriod"/>
            </a:pPr>
            <a:r>
              <a:rPr lang="en-US" sz="2400" dirty="0">
                <a:effectLst/>
              </a:rPr>
              <a:t>Review the disease of addiction and how it affects our brains</a:t>
            </a:r>
          </a:p>
          <a:p>
            <a:pPr marL="457200" indent="-457200">
              <a:buFont typeface="+mj-lt"/>
              <a:buAutoNum type="arabicPeriod"/>
            </a:pPr>
            <a:r>
              <a:rPr lang="en-US" sz="2400" dirty="0"/>
              <a:t>Address the barriers to treatment created by stigma</a:t>
            </a:r>
          </a:p>
          <a:p>
            <a:pPr marL="457200" indent="-457200">
              <a:buFont typeface="+mj-lt"/>
              <a:buAutoNum type="arabicPeriod"/>
            </a:pPr>
            <a:r>
              <a:rPr lang="en-US" sz="2400" dirty="0"/>
              <a:t>Review effective treatment options for opioid use disorder</a:t>
            </a:r>
          </a:p>
          <a:p>
            <a:pPr marL="457200" indent="-457200">
              <a:buFont typeface="+mj-lt"/>
              <a:buAutoNum type="arabicPeriod"/>
            </a:pPr>
            <a:r>
              <a:rPr lang="en-US" sz="2400" dirty="0"/>
              <a:t>Dispel some myths and answer any questions</a:t>
            </a:r>
          </a:p>
          <a:p>
            <a:pPr marL="0" indent="0">
              <a:buNone/>
            </a:pPr>
            <a:endParaRPr lang="en-US" sz="2400" dirty="0"/>
          </a:p>
          <a:p>
            <a:r>
              <a:rPr lang="en-US" sz="2400" dirty="0"/>
              <a:t>Personal:  Be informative, straightforward, and sincere</a:t>
            </a:r>
          </a:p>
          <a:p>
            <a:r>
              <a:rPr lang="en-US" sz="2400" dirty="0"/>
              <a:t>Only Request of you:  Be open-minded</a:t>
            </a:r>
            <a:endParaRPr lang="en-US" dirty="0"/>
          </a:p>
        </p:txBody>
      </p:sp>
    </p:spTree>
    <p:extLst>
      <p:ext uri="{BB962C8B-B14F-4D97-AF65-F5344CB8AC3E}">
        <p14:creationId xmlns:p14="http://schemas.microsoft.com/office/powerpoint/2010/main" val="250766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Facts About Fentanyl</a:t>
            </a:r>
          </a:p>
        </p:txBody>
      </p:sp>
      <p:sp>
        <p:nvSpPr>
          <p:cNvPr id="3" name="Content Placeholder 2"/>
          <p:cNvSpPr>
            <a:spLocks noGrp="1"/>
          </p:cNvSpPr>
          <p:nvPr>
            <p:ph idx="1"/>
          </p:nvPr>
        </p:nvSpPr>
        <p:spPr/>
        <p:txBody>
          <a:bodyPr/>
          <a:lstStyle/>
          <a:p>
            <a:r>
              <a:rPr lang="en-US" b="1" dirty="0"/>
              <a:t>Fentanyl </a:t>
            </a:r>
            <a:r>
              <a:rPr lang="en-US" dirty="0"/>
              <a:t>is about 50-100 times as potent as Morphine</a:t>
            </a:r>
          </a:p>
          <a:p>
            <a:r>
              <a:rPr lang="en-US" b="1" dirty="0"/>
              <a:t>Carfentanil</a:t>
            </a:r>
            <a:r>
              <a:rPr lang="en-US" dirty="0"/>
              <a:t> (“Elephant Tranquilizer”) is 10,000 times as potent as Morphine</a:t>
            </a:r>
          </a:p>
          <a:p>
            <a:r>
              <a:rPr lang="en-US" dirty="0"/>
              <a:t>Ingesting small amounts of either can cause a fatal opioid overdose</a:t>
            </a:r>
          </a:p>
          <a:p>
            <a:r>
              <a:rPr lang="en-US" dirty="0"/>
              <a:t>Unless you get it in your mouth, directly inhale it, or it enters your bloodstream via injection the chances of overdose are very minimal</a:t>
            </a:r>
          </a:p>
          <a:p>
            <a:r>
              <a:rPr lang="en-US" dirty="0"/>
              <a:t>Very few cases of accidental exposures causing overdose (no police deaths in </a:t>
            </a:r>
            <a:r>
              <a:rPr lang="en-US"/>
              <a:t>WV), more often it </a:t>
            </a:r>
            <a:r>
              <a:rPr lang="en-US" dirty="0"/>
              <a:t>causes anxiety that it is misinterpreted as an overdose</a:t>
            </a:r>
          </a:p>
          <a:p>
            <a:r>
              <a:rPr lang="en-US" dirty="0"/>
              <a:t>A true overdose is treatable with Naloxone (will learn more about administering) </a:t>
            </a:r>
          </a:p>
        </p:txBody>
      </p:sp>
      <p:sp>
        <p:nvSpPr>
          <p:cNvPr id="4" name="Slide Number Placeholder 3"/>
          <p:cNvSpPr>
            <a:spLocks noGrp="1"/>
          </p:cNvSpPr>
          <p:nvPr>
            <p:ph type="sldNum" sz="quarter" idx="12"/>
          </p:nvPr>
        </p:nvSpPr>
        <p:spPr/>
        <p:txBody>
          <a:bodyPr/>
          <a:lstStyle/>
          <a:p>
            <a:fld id="{6D22F896-40B5-4ADD-8801-0D06FADFA095}" type="slidenum">
              <a:rPr lang="en-US" smtClean="0"/>
              <a:t>40</a:t>
            </a:fld>
            <a:endParaRPr lang="en-US" dirty="0"/>
          </a:p>
        </p:txBody>
      </p:sp>
    </p:spTree>
    <p:extLst>
      <p:ext uri="{BB962C8B-B14F-4D97-AF65-F5344CB8AC3E}">
        <p14:creationId xmlns:p14="http://schemas.microsoft.com/office/powerpoint/2010/main" val="97604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1"/>
            <a:ext cx="10353761" cy="747800"/>
          </a:xfrm>
        </p:spPr>
        <p:txBody>
          <a:bodyPr>
            <a:noAutofit/>
          </a:bodyPr>
          <a:lstStyle/>
          <a:p>
            <a:r>
              <a:rPr lang="en-US" sz="2800" dirty="0"/>
              <a:t>American College of Medical Toxicology </a:t>
            </a:r>
            <a:r>
              <a:rPr lang="en-US" sz="2800" b="0" dirty="0"/>
              <a:t>(ACMT) Position Statement (2017)</a:t>
            </a:r>
          </a:p>
        </p:txBody>
      </p:sp>
      <p:sp>
        <p:nvSpPr>
          <p:cNvPr id="3" name="Content Placeholder 2"/>
          <p:cNvSpPr>
            <a:spLocks noGrp="1"/>
          </p:cNvSpPr>
          <p:nvPr>
            <p:ph idx="1"/>
          </p:nvPr>
        </p:nvSpPr>
        <p:spPr>
          <a:xfrm>
            <a:off x="913795" y="1679385"/>
            <a:ext cx="10353762" cy="3695136"/>
          </a:xfrm>
        </p:spPr>
        <p:txBody>
          <a:bodyPr>
            <a:noAutofit/>
          </a:bodyPr>
          <a:lstStyle/>
          <a:p>
            <a:pPr marL="0" indent="0">
              <a:buNone/>
            </a:pPr>
            <a:r>
              <a:rPr lang="en-US" sz="1800" dirty="0"/>
              <a:t>“Fentanyl and its analogs are potent opioid receptor agonists, but the risk of clinically significant exposure to emergency responders is </a:t>
            </a:r>
            <a:r>
              <a:rPr lang="en-US" sz="1800" b="1" dirty="0"/>
              <a:t>extremely low</a:t>
            </a:r>
            <a:r>
              <a:rPr lang="en-US" sz="1800" dirty="0"/>
              <a:t>.  To date, we have not seen reports of emergency responders developing signs or symptoms consistent with opioid toxicity from incidental contact with opioids. Incidental dermal absorption is </a:t>
            </a:r>
            <a:r>
              <a:rPr lang="en-US" sz="1800" b="1" dirty="0"/>
              <a:t>unlikely to cause opioid toxicity</a:t>
            </a:r>
            <a:r>
              <a:rPr lang="en-US" sz="1800" dirty="0"/>
              <a:t>.  For routine handling of drug, nitrile gloves provide sufficient dermal protection. In exceptional circumstances where there are drug particles or droplets suspended in the air, an N95 respirator provides sufficient protection.  Workers who may encounter fentanyl or fentanyl analogs should be </a:t>
            </a:r>
            <a:r>
              <a:rPr lang="en-US" sz="1800" b="1" dirty="0"/>
              <a:t>trained to recognize the signs and symptoms of opioid intoxication</a:t>
            </a:r>
            <a:r>
              <a:rPr lang="en-US" sz="1800" dirty="0"/>
              <a:t>, have naloxone readily available, and be trained to </a:t>
            </a:r>
            <a:r>
              <a:rPr lang="en-US" sz="1800" b="1" dirty="0"/>
              <a:t>administer naloxone and provide active medical assistance</a:t>
            </a:r>
            <a:r>
              <a:rPr lang="en-US" sz="1800" dirty="0"/>
              <a:t>.  In the unlikely event of poisoning, naloxone should be administered to those with objective signs of hypoventilation or a depressed level of consciousness, and </a:t>
            </a:r>
            <a:r>
              <a:rPr lang="en-US" sz="1800" b="1" dirty="0"/>
              <a:t>not for vague concerns such as dizziness or anxiety</a:t>
            </a:r>
            <a:r>
              <a:rPr lang="en-US" sz="1800" dirty="0"/>
              <a:t>.”</a:t>
            </a:r>
          </a:p>
        </p:txBody>
      </p:sp>
      <p:sp>
        <p:nvSpPr>
          <p:cNvPr id="4" name="Slide Number Placeholder 3"/>
          <p:cNvSpPr>
            <a:spLocks noGrp="1"/>
          </p:cNvSpPr>
          <p:nvPr>
            <p:ph type="sldNum" sz="quarter" idx="12"/>
          </p:nvPr>
        </p:nvSpPr>
        <p:spPr/>
        <p:txBody>
          <a:bodyPr/>
          <a:lstStyle/>
          <a:p>
            <a:fld id="{6D22F896-40B5-4ADD-8801-0D06FADFA095}" type="slidenum">
              <a:rPr lang="en-US" smtClean="0"/>
              <a:t>41</a:t>
            </a:fld>
            <a:endParaRPr lang="en-US" dirty="0"/>
          </a:p>
        </p:txBody>
      </p:sp>
      <p:sp>
        <p:nvSpPr>
          <p:cNvPr id="5" name="Rectangle 4"/>
          <p:cNvSpPr/>
          <p:nvPr/>
        </p:nvSpPr>
        <p:spPr>
          <a:xfrm>
            <a:off x="5171556" y="5696505"/>
            <a:ext cx="5959506" cy="769441"/>
          </a:xfrm>
          <a:prstGeom prst="rect">
            <a:avLst/>
          </a:prstGeom>
        </p:spPr>
        <p:txBody>
          <a:bodyPr wrap="square">
            <a:spAutoFit/>
          </a:bodyPr>
          <a:lstStyle/>
          <a:p>
            <a:r>
              <a:rPr lang="en-US" sz="1100" dirty="0"/>
              <a:t>Michael J. Moss , Brandon J. Warrick, Lewis S. Nelson, Charles A. McKay, Pierre-André </a:t>
            </a:r>
            <a:r>
              <a:rPr lang="en-US" sz="1100" dirty="0" err="1"/>
              <a:t>Dubé</a:t>
            </a:r>
            <a:r>
              <a:rPr lang="en-US" sz="1100" dirty="0"/>
              <a:t> , Sophie Gosselin , Robert B. Palmer &amp; Andrew I. </a:t>
            </a:r>
            <a:r>
              <a:rPr lang="en-US" sz="1100" dirty="0" err="1"/>
              <a:t>Stolbach</a:t>
            </a:r>
            <a:r>
              <a:rPr lang="en-US" sz="1100" dirty="0"/>
              <a:t> (2017): ACMT and AACT position statement: preventing occupational fentanyl and fentanyl analog exposure to emergency responders, Clinical Toxicology, DOI: 10.1080/15563650.2017.1373782 </a:t>
            </a:r>
          </a:p>
        </p:txBody>
      </p:sp>
    </p:spTree>
    <p:extLst>
      <p:ext uri="{BB962C8B-B14F-4D97-AF65-F5344CB8AC3E}">
        <p14:creationId xmlns:p14="http://schemas.microsoft.com/office/powerpoint/2010/main" val="159592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Opioid Overdose</a:t>
            </a:r>
          </a:p>
        </p:txBody>
      </p:sp>
      <p:sp>
        <p:nvSpPr>
          <p:cNvPr id="3" name="Content Placeholder 2"/>
          <p:cNvSpPr>
            <a:spLocks noGrp="1"/>
          </p:cNvSpPr>
          <p:nvPr>
            <p:ph idx="1"/>
          </p:nvPr>
        </p:nvSpPr>
        <p:spPr>
          <a:xfrm>
            <a:off x="913795" y="2096063"/>
            <a:ext cx="10353762" cy="3914211"/>
          </a:xfrm>
        </p:spPr>
        <p:txBody>
          <a:bodyPr>
            <a:normAutofit/>
          </a:bodyPr>
          <a:lstStyle/>
          <a:p>
            <a:r>
              <a:rPr lang="en-US" sz="2400" b="1" dirty="0"/>
              <a:t>“Opioid Overdose Triad”  </a:t>
            </a:r>
            <a:endParaRPr lang="en-US" sz="2400" dirty="0"/>
          </a:p>
          <a:p>
            <a:pPr lvl="1"/>
            <a:r>
              <a:rPr lang="en-US" sz="2400" dirty="0">
                <a:solidFill>
                  <a:srgbClr val="FFFF00"/>
                </a:solidFill>
              </a:rPr>
              <a:t> </a:t>
            </a:r>
            <a:r>
              <a:rPr lang="en-US" sz="2400" b="1" dirty="0">
                <a:solidFill>
                  <a:srgbClr val="FFFF00"/>
                </a:solidFill>
              </a:rPr>
              <a:t>Pinpoint pupils</a:t>
            </a:r>
          </a:p>
          <a:p>
            <a:pPr lvl="1"/>
            <a:r>
              <a:rPr lang="en-US" sz="2400" b="1" dirty="0">
                <a:solidFill>
                  <a:srgbClr val="FFFF00"/>
                </a:solidFill>
              </a:rPr>
              <a:t>Unconsciousness</a:t>
            </a:r>
          </a:p>
          <a:p>
            <a:pPr lvl="1"/>
            <a:r>
              <a:rPr lang="en-US" sz="2400" b="1" dirty="0">
                <a:solidFill>
                  <a:srgbClr val="FFFF00"/>
                </a:solidFill>
              </a:rPr>
              <a:t>Respiratory depression </a:t>
            </a:r>
            <a:endParaRPr lang="en-US" sz="2400" b="1" dirty="0"/>
          </a:p>
          <a:p>
            <a:r>
              <a:rPr lang="en-US" sz="2400" dirty="0"/>
              <a:t>Give Naloxone (Narcan) as many times as needed</a:t>
            </a:r>
          </a:p>
          <a:p>
            <a:r>
              <a:rPr lang="en-US" sz="2400" dirty="0"/>
              <a:t>Call EMS</a:t>
            </a:r>
            <a:endParaRPr lang="en-US" dirty="0"/>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42</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180319239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common Misconceptions</a:t>
            </a:r>
          </a:p>
        </p:txBody>
      </p:sp>
      <p:sp>
        <p:nvSpPr>
          <p:cNvPr id="3" name="Content Placeholder 2"/>
          <p:cNvSpPr>
            <a:spLocks noGrp="1"/>
          </p:cNvSpPr>
          <p:nvPr>
            <p:ph idx="1"/>
          </p:nvPr>
        </p:nvSpPr>
        <p:spPr>
          <a:xfrm>
            <a:off x="913794" y="2096064"/>
            <a:ext cx="10586544" cy="3695136"/>
          </a:xfrm>
        </p:spPr>
        <p:txBody>
          <a:bodyPr>
            <a:normAutofit lnSpcReduction="10000"/>
          </a:bodyPr>
          <a:lstStyle/>
          <a:p>
            <a:pPr marL="0" indent="0">
              <a:buNone/>
            </a:pPr>
            <a:r>
              <a:rPr lang="en-US" dirty="0"/>
              <a:t>Belief:  Using medications to treat addiction is just “trading one drug for another”</a:t>
            </a:r>
          </a:p>
          <a:p>
            <a:pPr marL="0" indent="0">
              <a:buNone/>
            </a:pPr>
            <a:r>
              <a:rPr lang="en-US" dirty="0"/>
              <a:t>Reality:  </a:t>
            </a:r>
            <a:r>
              <a:rPr lang="en-US" dirty="0">
                <a:solidFill>
                  <a:srgbClr val="FFFF00"/>
                </a:solidFill>
              </a:rPr>
              <a:t>Trading a drug that will kill them for a medication that will help keep them alive</a:t>
            </a:r>
          </a:p>
          <a:p>
            <a:pPr marL="0" indent="0">
              <a:buNone/>
            </a:pPr>
            <a:endParaRPr lang="en-US" dirty="0"/>
          </a:p>
          <a:p>
            <a:pPr marL="0" indent="0">
              <a:buNone/>
            </a:pPr>
            <a:r>
              <a:rPr lang="en-US" dirty="0"/>
              <a:t>Belief:  Using medications is a crutch, you cannot “truly” recover until you stop everything</a:t>
            </a:r>
          </a:p>
          <a:p>
            <a:pPr marL="0" indent="0">
              <a:buNone/>
            </a:pPr>
            <a:r>
              <a:rPr lang="en-US" dirty="0"/>
              <a:t>Reality:  </a:t>
            </a:r>
            <a:r>
              <a:rPr lang="en-US" dirty="0">
                <a:solidFill>
                  <a:srgbClr val="FFFF00"/>
                </a:solidFill>
              </a:rPr>
              <a:t>Some people need a crutch, we do not force diabetics to get off their insulin</a:t>
            </a:r>
          </a:p>
          <a:p>
            <a:pPr marL="0" indent="0">
              <a:buNone/>
            </a:pPr>
            <a:endParaRPr lang="en-US" dirty="0"/>
          </a:p>
          <a:p>
            <a:pPr marL="0" indent="0">
              <a:buNone/>
            </a:pPr>
            <a:r>
              <a:rPr lang="en-US" dirty="0"/>
              <a:t>Belief:  No one gets better who struggles with addiction</a:t>
            </a:r>
          </a:p>
          <a:p>
            <a:pPr marL="0" indent="0">
              <a:buNone/>
            </a:pPr>
            <a:r>
              <a:rPr lang="en-US" dirty="0"/>
              <a:t>Reality:  </a:t>
            </a:r>
            <a:r>
              <a:rPr lang="en-US" dirty="0">
                <a:solidFill>
                  <a:srgbClr val="FFFF00"/>
                </a:solidFill>
              </a:rPr>
              <a:t>With good supports and effective treatment, many do get better</a:t>
            </a:r>
          </a:p>
        </p:txBody>
      </p:sp>
      <p:sp>
        <p:nvSpPr>
          <p:cNvPr id="4" name="Slide Number Placeholder 3"/>
          <p:cNvSpPr>
            <a:spLocks noGrp="1"/>
          </p:cNvSpPr>
          <p:nvPr>
            <p:ph type="sldNum" sz="quarter" idx="12"/>
          </p:nvPr>
        </p:nvSpPr>
        <p:spPr/>
        <p:txBody>
          <a:bodyPr/>
          <a:lstStyle/>
          <a:p>
            <a:fld id="{6D22F896-40B5-4ADD-8801-0D06FADFA095}" type="slidenum">
              <a:rPr lang="en-US" smtClean="0"/>
              <a:t>43</a:t>
            </a:fld>
            <a:endParaRPr lang="en-US" dirty="0"/>
          </a:p>
        </p:txBody>
      </p:sp>
    </p:spTree>
    <p:extLst>
      <p:ext uri="{BB962C8B-B14F-4D97-AF65-F5344CB8AC3E}">
        <p14:creationId xmlns:p14="http://schemas.microsoft.com/office/powerpoint/2010/main" val="227884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Partnering With Law Enforcement </a:t>
            </a:r>
            <a:br>
              <a:rPr lang="en-US" dirty="0"/>
            </a:br>
            <a:r>
              <a:rPr lang="en-US" dirty="0"/>
              <a:t>to End this Opioid Epidemic</a:t>
            </a:r>
          </a:p>
        </p:txBody>
      </p:sp>
      <p:sp>
        <p:nvSpPr>
          <p:cNvPr id="3" name="Content Placeholder 2"/>
          <p:cNvSpPr>
            <a:spLocks noGrp="1"/>
          </p:cNvSpPr>
          <p:nvPr>
            <p:ph idx="1"/>
          </p:nvPr>
        </p:nvSpPr>
        <p:spPr/>
        <p:txBody>
          <a:bodyPr/>
          <a:lstStyle/>
          <a:p>
            <a:r>
              <a:rPr lang="en-US" dirty="0"/>
              <a:t>As doctors and healthcare providers, we cannot “force” anyone to undergo treatment </a:t>
            </a:r>
          </a:p>
          <a:p>
            <a:r>
              <a:rPr lang="en-US" dirty="0"/>
              <a:t>Law enforcement, with the backing of the judicial system, has to the power to compel patients to seek effective treatment</a:t>
            </a:r>
          </a:p>
          <a:p>
            <a:r>
              <a:rPr lang="en-US" dirty="0"/>
              <a:t>If patients are willing to get effective treatment, we should be willing to provide it</a:t>
            </a:r>
          </a:p>
          <a:p>
            <a:r>
              <a:rPr lang="en-US" dirty="0"/>
              <a:t>Working together we can be much more effective in treating the epidemic both in our state and on a national level</a:t>
            </a:r>
          </a:p>
          <a:p>
            <a:r>
              <a:rPr lang="en-US" dirty="0"/>
              <a:t>We need to use all available and effective treatment tools rather then put limits on what we can and cannot do to treat this disease of addiction </a:t>
            </a:r>
          </a:p>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44</a:t>
            </a:fld>
            <a:endParaRPr lang="en-US" dirty="0"/>
          </a:p>
        </p:txBody>
      </p:sp>
    </p:spTree>
    <p:extLst>
      <p:ext uri="{BB962C8B-B14F-4D97-AF65-F5344CB8AC3E}">
        <p14:creationId xmlns:p14="http://schemas.microsoft.com/office/powerpoint/2010/main" val="1385412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476250"/>
            <a:ext cx="10353761" cy="1171575"/>
          </a:xfrm>
        </p:spPr>
        <p:txBody>
          <a:bodyPr>
            <a:normAutofit/>
          </a:bodyPr>
          <a:lstStyle/>
          <a:p>
            <a:r>
              <a:rPr lang="en-US" sz="3600" dirty="0"/>
              <a:t>Summary</a:t>
            </a:r>
          </a:p>
        </p:txBody>
      </p:sp>
      <p:sp>
        <p:nvSpPr>
          <p:cNvPr id="3" name="Content Placeholder 2"/>
          <p:cNvSpPr>
            <a:spLocks noGrp="1"/>
          </p:cNvSpPr>
          <p:nvPr>
            <p:ph idx="1"/>
          </p:nvPr>
        </p:nvSpPr>
        <p:spPr>
          <a:xfrm>
            <a:off x="913794" y="1647826"/>
            <a:ext cx="10596887" cy="4714874"/>
          </a:xfrm>
        </p:spPr>
        <p:txBody>
          <a:bodyPr>
            <a:normAutofit/>
          </a:bodyPr>
          <a:lstStyle/>
          <a:p>
            <a:r>
              <a:rPr lang="en-US" dirty="0"/>
              <a:t>We are in the midst of a serious addiction epidemic that effects us all</a:t>
            </a:r>
          </a:p>
          <a:p>
            <a:r>
              <a:rPr lang="en-US" dirty="0"/>
              <a:t>Addiction is a fundamental neurological disease of our brain’s natural reward pathways</a:t>
            </a:r>
          </a:p>
          <a:p>
            <a:r>
              <a:rPr lang="en-US" dirty="0"/>
              <a:t>Addiction is a treatable disease with medications and other interventions</a:t>
            </a:r>
          </a:p>
          <a:p>
            <a:r>
              <a:rPr lang="en-US" dirty="0"/>
              <a:t>Medication assisted treatment with either methadone, buprenorphine, or naltrexone is the gold standard for treating opioid abuse, not abstinence</a:t>
            </a:r>
          </a:p>
          <a:p>
            <a:r>
              <a:rPr lang="en-US" dirty="0"/>
              <a:t>MAT has ample evidence to support its use, stigma is an enormous barrier to treatment</a:t>
            </a:r>
          </a:p>
          <a:p>
            <a:r>
              <a:rPr lang="en-US" dirty="0"/>
              <a:t>There are a lot of myths about substance use and treatment, separate fact from fiction </a:t>
            </a:r>
          </a:p>
          <a:p>
            <a:r>
              <a:rPr lang="en-US" dirty="0"/>
              <a:t>The risk of overdose is very low, infectious exposures are treatable /preventable</a:t>
            </a:r>
          </a:p>
          <a:p>
            <a:r>
              <a:rPr lang="en-US" dirty="0"/>
              <a:t>Healthcare and law enforcement can accomplish a lot more working together </a:t>
            </a:r>
          </a:p>
        </p:txBody>
      </p:sp>
    </p:spTree>
    <p:extLst>
      <p:ext uri="{BB962C8B-B14F-4D97-AF65-F5344CB8AC3E}">
        <p14:creationId xmlns:p14="http://schemas.microsoft.com/office/powerpoint/2010/main" val="149057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1628775"/>
            <a:ext cx="10353761" cy="1326321"/>
          </a:xfrm>
        </p:spPr>
        <p:txBody>
          <a:bodyPr>
            <a:normAutofit/>
          </a:bodyPr>
          <a:lstStyle/>
          <a:p>
            <a:r>
              <a:rPr lang="en-US" sz="6000" dirty="0">
                <a:latin typeface="Baskerville Old Face" panose="02020602080505020303" pitchFamily="18" charset="0"/>
              </a:rPr>
              <a:t>? Questions ?</a:t>
            </a:r>
          </a:p>
        </p:txBody>
      </p:sp>
      <p:sp>
        <p:nvSpPr>
          <p:cNvPr id="3" name="Content Placeholder 2"/>
          <p:cNvSpPr>
            <a:spLocks noGrp="1"/>
          </p:cNvSpPr>
          <p:nvPr>
            <p:ph idx="1"/>
          </p:nvPr>
        </p:nvSpPr>
        <p:spPr>
          <a:xfrm>
            <a:off x="1828800" y="3219449"/>
            <a:ext cx="8391526" cy="2447925"/>
          </a:xfrm>
        </p:spPr>
        <p:txBody>
          <a:bodyPr>
            <a:normAutofit/>
          </a:bodyPr>
          <a:lstStyle/>
          <a:p>
            <a:pPr marL="0" indent="0">
              <a:buNone/>
            </a:pPr>
            <a:r>
              <a:rPr lang="en-US" sz="2400" i="1" dirty="0"/>
              <a:t>Always be prepared to give an answer to everyone who asks you to give the reason for the hope that you have.  But do this with gentleness and respect…</a:t>
            </a:r>
          </a:p>
          <a:p>
            <a:pPr marL="0" indent="0" algn="r">
              <a:buNone/>
            </a:pPr>
            <a:r>
              <a:rPr lang="en-US" sz="2400" dirty="0"/>
              <a:t>1 Peter 3:15</a:t>
            </a:r>
          </a:p>
        </p:txBody>
      </p:sp>
    </p:spTree>
    <p:extLst>
      <p:ext uri="{BB962C8B-B14F-4D97-AF65-F5344CB8AC3E}">
        <p14:creationId xmlns:p14="http://schemas.microsoft.com/office/powerpoint/2010/main" val="383813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500"/>
                                        <p:tgtEl>
                                          <p:spTgt spid="3">
                                            <p:txEl>
                                              <p:pRg st="0" end="0"/>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Special Thanks</a:t>
            </a:r>
          </a:p>
        </p:txBody>
      </p:sp>
      <p:sp>
        <p:nvSpPr>
          <p:cNvPr id="3" name="Content Placeholder 2"/>
          <p:cNvSpPr>
            <a:spLocks noGrp="1"/>
          </p:cNvSpPr>
          <p:nvPr>
            <p:ph idx="1"/>
          </p:nvPr>
        </p:nvSpPr>
        <p:spPr/>
        <p:txBody>
          <a:bodyPr>
            <a:normAutofit/>
          </a:bodyPr>
          <a:lstStyle/>
          <a:p>
            <a:r>
              <a:rPr lang="en-US" b="1" dirty="0"/>
              <a:t>Dr. James Berry </a:t>
            </a:r>
            <a:r>
              <a:rPr lang="en-US" dirty="0"/>
              <a:t>–Director of Addiction Services at WVU Medicine who is my mentor and has taught me most of what I know about addiction</a:t>
            </a:r>
          </a:p>
          <a:p>
            <a:r>
              <a:rPr lang="en-US" dirty="0"/>
              <a:t>Dr. Anita Stewart –who arranged this conference and who invited me </a:t>
            </a:r>
            <a:r>
              <a:rPr lang="en-US"/>
              <a:t>to speak</a:t>
            </a:r>
            <a:endParaRPr lang="en-US" dirty="0"/>
          </a:p>
          <a:p>
            <a:endParaRPr lang="en-US" dirty="0"/>
          </a:p>
          <a:p>
            <a:r>
              <a:rPr lang="en-US" dirty="0"/>
              <a:t>All my patients who suffer from the horrible disease of addiction and who have allowed me to share in their tragedies and in their successes</a:t>
            </a:r>
          </a:p>
        </p:txBody>
      </p:sp>
      <p:sp>
        <p:nvSpPr>
          <p:cNvPr id="4" name="Slide Number Placeholder 3"/>
          <p:cNvSpPr>
            <a:spLocks noGrp="1"/>
          </p:cNvSpPr>
          <p:nvPr>
            <p:ph type="sldNum" sz="quarter" idx="12"/>
          </p:nvPr>
        </p:nvSpPr>
        <p:spPr/>
        <p:txBody>
          <a:bodyPr/>
          <a:lstStyle/>
          <a:p>
            <a:fld id="{6D22F896-40B5-4ADD-8801-0D06FADFA095}" type="slidenum">
              <a:rPr lang="en-US" smtClean="0"/>
              <a:t>47</a:t>
            </a:fld>
            <a:endParaRPr lang="en-US" dirty="0"/>
          </a:p>
        </p:txBody>
      </p:sp>
    </p:spTree>
    <p:extLst>
      <p:ext uri="{BB962C8B-B14F-4D97-AF65-F5344CB8AC3E}">
        <p14:creationId xmlns:p14="http://schemas.microsoft.com/office/powerpoint/2010/main" val="33529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455" y="519708"/>
            <a:ext cx="10353761" cy="885826"/>
          </a:xfrm>
        </p:spPr>
        <p:txBody>
          <a:bodyPr>
            <a:normAutofit/>
          </a:bodyPr>
          <a:lstStyle/>
          <a:p>
            <a:pPr>
              <a:defRPr/>
            </a:pPr>
            <a:r>
              <a:rPr lang="en-US" altLang="en-US" sz="4800" dirty="0">
                <a:latin typeface="Baskerville Old Face" panose="02020602080505020303" pitchFamily="18" charset="0"/>
              </a:rPr>
              <a:t>Thank  You ALL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587178" y="1514602"/>
            <a:ext cx="4341548" cy="384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980931" y="5471517"/>
            <a:ext cx="6042808" cy="1077218"/>
          </a:xfrm>
          <a:prstGeom prst="rect">
            <a:avLst/>
          </a:prstGeom>
          <a:noFill/>
        </p:spPr>
        <p:txBody>
          <a:bodyPr wrap="none" rtlCol="0">
            <a:spAutoFit/>
          </a:bodyPr>
          <a:lstStyle/>
          <a:p>
            <a:pPr algn="ctr"/>
            <a:r>
              <a:rPr lang="en-US" sz="3200" dirty="0"/>
              <a:t>Email:   jhustead@hsc.wvu.edu</a:t>
            </a:r>
          </a:p>
          <a:p>
            <a:pPr algn="ctr"/>
            <a:r>
              <a:rPr lang="en-US" sz="3200" dirty="0"/>
              <a:t>Phone:  724-630-4132 (cell)</a:t>
            </a:r>
          </a:p>
        </p:txBody>
      </p:sp>
      <p:pic>
        <p:nvPicPr>
          <p:cNvPr id="5" name="Picture 4"/>
          <p:cNvPicPr>
            <a:picLocks noChangeAspect="1"/>
          </p:cNvPicPr>
          <p:nvPr/>
        </p:nvPicPr>
        <p:blipFill>
          <a:blip r:embed="rId3"/>
          <a:stretch>
            <a:fillRect/>
          </a:stretch>
        </p:blipFill>
        <p:spPr>
          <a:xfrm>
            <a:off x="6928726" y="1515667"/>
            <a:ext cx="2883489" cy="3844652"/>
          </a:xfrm>
          <a:prstGeom prst="rect">
            <a:avLst/>
          </a:prstGeom>
        </p:spPr>
      </p:pic>
    </p:spTree>
    <p:extLst>
      <p:ext uri="{BB962C8B-B14F-4D97-AF65-F5344CB8AC3E}">
        <p14:creationId xmlns:p14="http://schemas.microsoft.com/office/powerpoint/2010/main" val="21380927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7218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32479"/>
            <a:ext cx="8229600" cy="563562"/>
          </a:xfrm>
        </p:spPr>
        <p:txBody>
          <a:bodyPr>
            <a:noAutofit/>
          </a:bodyPr>
          <a:lstStyle/>
          <a:p>
            <a:r>
              <a:rPr lang="en-US" dirty="0">
                <a:latin typeface="Gill Sans MT" panose="020B0502020104020203" pitchFamily="34" charset="0"/>
              </a:rPr>
              <a:t>Overdose deaths</a:t>
            </a:r>
          </a:p>
        </p:txBody>
      </p:sp>
      <p:pic>
        <p:nvPicPr>
          <p:cNvPr id="6" name="Content Placeholder 5"/>
          <p:cNvPicPr>
            <a:picLocks noGrp="1" noChangeAspect="1"/>
          </p:cNvPicPr>
          <p:nvPr>
            <p:ph idx="1"/>
          </p:nvPr>
        </p:nvPicPr>
        <p:blipFill>
          <a:blip r:embed="rId3"/>
          <a:stretch>
            <a:fillRect/>
          </a:stretch>
        </p:blipFill>
        <p:spPr>
          <a:xfrm>
            <a:off x="2251123" y="1087144"/>
            <a:ext cx="7368765" cy="4435258"/>
          </a:xfrm>
          <a:prstGeom prst="rect">
            <a:avLst/>
          </a:prstGeom>
        </p:spPr>
      </p:pic>
      <p:sp>
        <p:nvSpPr>
          <p:cNvPr id="7" name="TextBox 4"/>
          <p:cNvSpPr txBox="1"/>
          <p:nvPr/>
        </p:nvSpPr>
        <p:spPr>
          <a:xfrm>
            <a:off x="3474524" y="5771346"/>
            <a:ext cx="5631376" cy="4770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500" dirty="0">
                <a:latin typeface="Gill Sans MT" panose="020B0502020104020203" pitchFamily="34" charset="0"/>
              </a:rPr>
              <a:t>2017:  </a:t>
            </a:r>
            <a:r>
              <a:rPr lang="en-US" sz="2500" b="1" dirty="0">
                <a:latin typeface="Gill Sans MT" panose="020B0502020104020203" pitchFamily="34" charset="0"/>
              </a:rPr>
              <a:t>70,237</a:t>
            </a:r>
            <a:r>
              <a:rPr lang="en-US" sz="2500" dirty="0">
                <a:latin typeface="Gill Sans MT" panose="020B0502020104020203" pitchFamily="34" charset="0"/>
              </a:rPr>
              <a:t> total overdoses in US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0376" y="1525649"/>
            <a:ext cx="2714624" cy="2222085"/>
          </a:xfrm>
          <a:prstGeom prst="rect">
            <a:avLst/>
          </a:prstGeom>
        </p:spPr>
      </p:pic>
      <p:sp>
        <p:nvSpPr>
          <p:cNvPr id="3" name="Slide Number Placeholder 2"/>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40720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Overdose Deaths   </a:t>
            </a:r>
            <a:br>
              <a:rPr lang="en-US" dirty="0"/>
            </a:br>
            <a:r>
              <a:rPr lang="en-US" dirty="0"/>
              <a:t>in West Virginia</a:t>
            </a:r>
          </a:p>
        </p:txBody>
      </p:sp>
      <p:sp>
        <p:nvSpPr>
          <p:cNvPr id="3" name="Content Placeholder 2"/>
          <p:cNvSpPr>
            <a:spLocks noGrp="1"/>
          </p:cNvSpPr>
          <p:nvPr>
            <p:ph idx="1"/>
          </p:nvPr>
        </p:nvSpPr>
        <p:spPr/>
        <p:txBody>
          <a:bodyPr>
            <a:normAutofit/>
          </a:bodyPr>
          <a:lstStyle/>
          <a:p>
            <a:r>
              <a:rPr lang="en-US" sz="2400" b="1" dirty="0"/>
              <a:t>Leading nation in 2017:  West Virginia 57.8/100,000 deaths</a:t>
            </a:r>
            <a:endParaRPr lang="en-US" sz="2400" b="1" dirty="0">
              <a:solidFill>
                <a:srgbClr val="FFFF00"/>
              </a:solidFill>
            </a:endParaRPr>
          </a:p>
          <a:p>
            <a:pPr lvl="1"/>
            <a:r>
              <a:rPr lang="en-US" sz="2800" b="1" dirty="0">
                <a:solidFill>
                  <a:srgbClr val="FFFF00"/>
                </a:solidFill>
              </a:rPr>
              <a:t>974</a:t>
            </a:r>
            <a:r>
              <a:rPr lang="en-US" sz="2800" dirty="0"/>
              <a:t> total overdose deaths </a:t>
            </a:r>
          </a:p>
          <a:p>
            <a:pPr lvl="1"/>
            <a:r>
              <a:rPr lang="en-US" sz="2800" dirty="0"/>
              <a:t>833 deaths involved opioids</a:t>
            </a:r>
          </a:p>
          <a:p>
            <a:endParaRPr lang="en-US" sz="2400" dirty="0"/>
          </a:p>
          <a:p>
            <a:r>
              <a:rPr lang="en-US" sz="2400" dirty="0"/>
              <a:t>Besides overdoses, significant morbidity                                                    and mortality related to Hepatitis C,                                          Endocarditis, Osteomyelitis, &amp; Criminality </a:t>
            </a:r>
          </a:p>
          <a:p>
            <a:pPr marL="0" indent="0">
              <a:buNone/>
            </a:pPr>
            <a:endParaRPr lang="en-US" sz="2400" dirty="0"/>
          </a:p>
        </p:txBody>
      </p:sp>
      <p:sp>
        <p:nvSpPr>
          <p:cNvPr id="4" name="Slide Number Placeholder 3"/>
          <p:cNvSpPr>
            <a:spLocks noGrp="1"/>
          </p:cNvSpPr>
          <p:nvPr>
            <p:ph type="sldNum" sz="quarter" idx="12"/>
          </p:nvPr>
        </p:nvSpPr>
        <p:spPr/>
        <p:txBody>
          <a:bodyPr/>
          <a:lstStyle/>
          <a:p>
            <a:fld id="{6D22F896-40B5-4ADD-8801-0D06FADFA095}" type="slidenum">
              <a:rPr lang="en-US" smtClean="0"/>
              <a:t>6</a:t>
            </a:fld>
            <a:endParaRPr lang="en-US" dirty="0"/>
          </a:p>
        </p:txBody>
      </p:sp>
      <p:pic>
        <p:nvPicPr>
          <p:cNvPr id="6" name="Picture 5"/>
          <p:cNvPicPr>
            <a:picLocks noChangeAspect="1"/>
          </p:cNvPicPr>
          <p:nvPr/>
        </p:nvPicPr>
        <p:blipFill>
          <a:blip r:embed="rId3"/>
          <a:stretch>
            <a:fillRect/>
          </a:stretch>
        </p:blipFill>
        <p:spPr>
          <a:xfrm>
            <a:off x="7267039" y="2588952"/>
            <a:ext cx="4287387" cy="2814400"/>
          </a:xfrm>
          <a:prstGeom prst="rect">
            <a:avLst/>
          </a:prstGeom>
        </p:spPr>
      </p:pic>
      <p:sp>
        <p:nvSpPr>
          <p:cNvPr id="7" name="TextBox 6"/>
          <p:cNvSpPr txBox="1"/>
          <p:nvPr/>
        </p:nvSpPr>
        <p:spPr>
          <a:xfrm>
            <a:off x="7904285" y="5483423"/>
            <a:ext cx="3200363" cy="307777"/>
          </a:xfrm>
          <a:prstGeom prst="rect">
            <a:avLst/>
          </a:prstGeom>
          <a:noFill/>
        </p:spPr>
        <p:txBody>
          <a:bodyPr wrap="none" rtlCol="0">
            <a:spAutoFit/>
          </a:bodyPr>
          <a:lstStyle/>
          <a:p>
            <a:r>
              <a:rPr lang="en-US" sz="1400" dirty="0"/>
              <a:t>NIDA West Virginia Opioid Summary</a:t>
            </a:r>
          </a:p>
        </p:txBody>
      </p:sp>
    </p:spTree>
    <p:extLst>
      <p:ext uri="{BB962C8B-B14F-4D97-AF65-F5344CB8AC3E}">
        <p14:creationId xmlns:p14="http://schemas.microsoft.com/office/powerpoint/2010/main" val="186223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41413" y="295276"/>
            <a:ext cx="9905998" cy="1238250"/>
          </a:xfrm>
        </p:spPr>
        <p:txBody>
          <a:bodyPr>
            <a:normAutofit/>
          </a:bodyPr>
          <a:lstStyle/>
          <a:p>
            <a:r>
              <a:rPr lang="en-US" b="1" dirty="0"/>
              <a:t>Opioid Deaths: Worst Case Scenario</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7</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 name="TextBox 6"/>
          <p:cNvSpPr txBox="1"/>
          <p:nvPr/>
        </p:nvSpPr>
        <p:spPr>
          <a:xfrm>
            <a:off x="2944122" y="6017567"/>
            <a:ext cx="6300580" cy="461665"/>
          </a:xfrm>
          <a:prstGeom prst="rect">
            <a:avLst/>
          </a:prstGeom>
          <a:noFill/>
        </p:spPr>
        <p:txBody>
          <a:bodyPr wrap="square" rtlCol="0">
            <a:spAutoFit/>
          </a:bodyPr>
          <a:lstStyle/>
          <a:p>
            <a:pPr defTabSz="457200"/>
            <a:r>
              <a:rPr lang="en-US" sz="1200" b="1" u="sng" dirty="0">
                <a:solidFill>
                  <a:srgbClr val="FFC000"/>
                </a:solidFill>
              </a:rPr>
              <a:t>STAT forecast: Opioids could kill nearly 500,000 Americans in the next decade</a:t>
            </a:r>
          </a:p>
          <a:p>
            <a:pPr defTabSz="457200"/>
            <a:r>
              <a:rPr lang="en-US" sz="1200" dirty="0">
                <a:solidFill>
                  <a:srgbClr val="FFC000"/>
                </a:solidFill>
              </a:rPr>
              <a:t>https://www.statnews.com/2017/06/27/opioid-deaths-forecast/</a:t>
            </a:r>
          </a:p>
        </p:txBody>
      </p:sp>
      <p:pic>
        <p:nvPicPr>
          <p:cNvPr id="6" name="Picture 5"/>
          <p:cNvPicPr>
            <a:picLocks noChangeAspect="1"/>
          </p:cNvPicPr>
          <p:nvPr/>
        </p:nvPicPr>
        <p:blipFill>
          <a:blip r:embed="rId3"/>
          <a:stretch>
            <a:fillRect/>
          </a:stretch>
        </p:blipFill>
        <p:spPr>
          <a:xfrm>
            <a:off x="2228849" y="1329546"/>
            <a:ext cx="7602805" cy="4553729"/>
          </a:xfrm>
          <a:prstGeom prst="rect">
            <a:avLst/>
          </a:prstGeom>
        </p:spPr>
      </p:pic>
    </p:spTree>
    <p:extLst>
      <p:ext uri="{BB962C8B-B14F-4D97-AF65-F5344CB8AC3E}">
        <p14:creationId xmlns:p14="http://schemas.microsoft.com/office/powerpoint/2010/main" val="95815753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Rot="1" noChangeArrowheads="1"/>
          </p:cNvSpPr>
          <p:nvPr>
            <p:ph type="title"/>
          </p:nvPr>
        </p:nvSpPr>
        <p:spPr/>
        <p:txBody>
          <a:bodyPr/>
          <a:lstStyle/>
          <a:p>
            <a:pPr algn="ctr" eaLnBrk="1" hangingPunct="1">
              <a:defRPr/>
            </a:pPr>
            <a:r>
              <a:rPr lang="en-US" b="1" dirty="0"/>
              <a:t>DISEASE Model of Addiction</a:t>
            </a:r>
          </a:p>
        </p:txBody>
      </p:sp>
      <p:sp>
        <p:nvSpPr>
          <p:cNvPr id="366595" name="Rectangle 3"/>
          <p:cNvSpPr>
            <a:spLocks noGrp="1" noChangeArrowheads="1"/>
          </p:cNvSpPr>
          <p:nvPr>
            <p:ph type="body" sz="half" idx="1"/>
          </p:nvPr>
        </p:nvSpPr>
        <p:spPr>
          <a:xfrm>
            <a:off x="506896" y="1600201"/>
            <a:ext cx="5860686" cy="4525963"/>
          </a:xfrm>
        </p:spPr>
        <p:txBody>
          <a:bodyPr>
            <a:noAutofit/>
          </a:bodyPr>
          <a:lstStyle/>
          <a:p>
            <a:pPr marL="0" indent="0" eaLnBrk="1" hangingPunct="1">
              <a:buNone/>
              <a:defRPr/>
            </a:pPr>
            <a:r>
              <a:rPr lang="en-US" sz="2400" i="1" dirty="0">
                <a:solidFill>
                  <a:schemeClr val="tx1"/>
                </a:solidFill>
              </a:rPr>
              <a:t>“My observations authorize me to say, that persons who have been </a:t>
            </a:r>
            <a:r>
              <a:rPr lang="en-US" sz="2400" b="1" i="1" dirty="0">
                <a:solidFill>
                  <a:srgbClr val="FFC000"/>
                </a:solidFill>
              </a:rPr>
              <a:t>addicted</a:t>
            </a:r>
            <a:r>
              <a:rPr lang="en-US" sz="2400" i="1" dirty="0"/>
              <a:t> </a:t>
            </a:r>
            <a:r>
              <a:rPr lang="en-US" sz="2400" i="1" dirty="0">
                <a:solidFill>
                  <a:schemeClr val="tx1"/>
                </a:solidFill>
              </a:rPr>
              <a:t>to them, should abstain from them suddenly and entirely. 'Taste not, handle not, touch not' should be inscribed upon every vessel that contains spirits in the house of a man, who wishes to be cured of habits of intemperance, …habitual drunkenness should be regarded </a:t>
            </a:r>
            <a:r>
              <a:rPr lang="en-US" sz="2400" b="1" i="1" dirty="0">
                <a:solidFill>
                  <a:schemeClr val="tx1"/>
                </a:solidFill>
              </a:rPr>
              <a:t>not as a bad habit</a:t>
            </a:r>
            <a:r>
              <a:rPr lang="en-US" sz="2400" i="1" dirty="0">
                <a:solidFill>
                  <a:schemeClr val="tx1"/>
                </a:solidFill>
              </a:rPr>
              <a:t> but as a </a:t>
            </a:r>
            <a:r>
              <a:rPr lang="en-US" sz="2400" b="1" i="1" dirty="0">
                <a:solidFill>
                  <a:srgbClr val="FFC000"/>
                </a:solidFill>
              </a:rPr>
              <a:t>disease</a:t>
            </a:r>
            <a:r>
              <a:rPr lang="en-US" sz="2400" i="1" dirty="0">
                <a:solidFill>
                  <a:schemeClr val="tx1"/>
                </a:solidFill>
              </a:rPr>
              <a:t>.”</a:t>
            </a:r>
          </a:p>
        </p:txBody>
      </p:sp>
      <p:pic>
        <p:nvPicPr>
          <p:cNvPr id="7172" name="Picture 4" descr="Benjamin Rush"/>
          <p:cNvPicPr>
            <a:picLocks noGrp="1" noChangeAspect="1" noChangeArrowheads="1"/>
          </p:cNvPicPr>
          <p:nvPr>
            <p:ph sz="half" idx="2"/>
          </p:nvPr>
        </p:nvPicPr>
        <p:blipFill>
          <a:blip r:embed="rId3" cstate="print"/>
          <a:srcRect/>
          <a:stretch>
            <a:fillRect/>
          </a:stretch>
        </p:blipFill>
        <p:spPr>
          <a:xfrm>
            <a:off x="6660356" y="1500173"/>
            <a:ext cx="3900487" cy="4525963"/>
          </a:xfrm>
          <a:noFill/>
        </p:spPr>
      </p:pic>
      <p:sp>
        <p:nvSpPr>
          <p:cNvPr id="2" name="Slide Number Placeholder 1"/>
          <p:cNvSpPr>
            <a:spLocks noGrp="1"/>
          </p:cNvSpPr>
          <p:nvPr>
            <p:ph type="sldNum" sz="quarter" idx="11"/>
          </p:nvPr>
        </p:nvSpPr>
        <p:spPr/>
        <p:txBody>
          <a:bodyPr/>
          <a:lstStyle/>
          <a:p>
            <a:pPr>
              <a:defRPr/>
            </a:pPr>
            <a:fld id="{D8131129-D259-4F71-B83D-F03E94269644}"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defRPr/>
              </a:pPr>
              <a:t>8</a:t>
            </a:fld>
            <a:endParaRPr lang="en-US">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7173" name="Text Box 5"/>
          <p:cNvSpPr txBox="1">
            <a:spLocks noChangeArrowheads="1"/>
          </p:cNvSpPr>
          <p:nvPr/>
        </p:nvSpPr>
        <p:spPr bwMode="auto">
          <a:xfrm>
            <a:off x="7314802" y="6127101"/>
            <a:ext cx="2906436" cy="400110"/>
          </a:xfrm>
          <a:prstGeom prst="rect">
            <a:avLst/>
          </a:prstGeom>
          <a:noFill/>
          <a:ln w="9525">
            <a:noFill/>
            <a:miter lim="800000"/>
            <a:headEnd/>
            <a:tailEnd/>
          </a:ln>
        </p:spPr>
        <p:txBody>
          <a:bodyPr wrap="square">
            <a:spAutoFit/>
          </a:bodyPr>
          <a:lstStyle/>
          <a:p>
            <a:pPr defTabSz="457200">
              <a:spcBef>
                <a:spcPct val="50000"/>
              </a:spcBef>
            </a:pPr>
            <a:r>
              <a:rPr lang="en-US" sz="2000" dirty="0">
                <a:solidFill>
                  <a:srgbClr val="FFC000"/>
                </a:solidFill>
              </a:rPr>
              <a:t>Dr. Benjamin Rush </a:t>
            </a:r>
          </a:p>
        </p:txBody>
      </p:sp>
    </p:spTree>
    <p:extLst>
      <p:ext uri="{BB962C8B-B14F-4D97-AF65-F5344CB8AC3E}">
        <p14:creationId xmlns:p14="http://schemas.microsoft.com/office/powerpoint/2010/main" val="20040607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65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rrowheads="1"/>
          </p:cNvSpPr>
          <p:nvPr>
            <p:ph type="title"/>
          </p:nvPr>
        </p:nvSpPr>
        <p:spPr>
          <a:xfrm>
            <a:off x="838200" y="365125"/>
            <a:ext cx="10515600" cy="975161"/>
          </a:xfrm>
        </p:spPr>
        <p:txBody>
          <a:bodyPr/>
          <a:lstStyle/>
          <a:p>
            <a:pPr eaLnBrk="1" hangingPunct="1">
              <a:defRPr/>
            </a:pPr>
            <a:r>
              <a:rPr lang="en-US" b="1" dirty="0"/>
              <a:t>Addiction as a Brain DISEASE</a:t>
            </a:r>
          </a:p>
        </p:txBody>
      </p:sp>
      <p:sp>
        <p:nvSpPr>
          <p:cNvPr id="397315" name="Rectangle 3"/>
          <p:cNvSpPr>
            <a:spLocks noGrp="1" noChangeArrowheads="1"/>
          </p:cNvSpPr>
          <p:nvPr>
            <p:ph idx="1"/>
          </p:nvPr>
        </p:nvSpPr>
        <p:spPr>
          <a:xfrm>
            <a:off x="1120000" y="1759526"/>
            <a:ext cx="10233800" cy="4671091"/>
          </a:xfrm>
        </p:spPr>
        <p:txBody>
          <a:bodyPr>
            <a:normAutofit/>
          </a:bodyPr>
          <a:lstStyle/>
          <a:p>
            <a:pPr>
              <a:defRPr/>
            </a:pPr>
            <a:r>
              <a:rPr lang="en-US" sz="2400" b="1" u="sng" dirty="0">
                <a:solidFill>
                  <a:srgbClr val="FFFF00"/>
                </a:solidFill>
              </a:rPr>
              <a:t>Addiction</a:t>
            </a:r>
            <a:r>
              <a:rPr lang="en-US" sz="2400" dirty="0">
                <a:solidFill>
                  <a:schemeClr val="tx1"/>
                </a:solidFill>
              </a:rPr>
              <a:t> is a primary, chronic disease of brain reward, motivation, memory and related circuitry. It is characterized by one or more of the following </a:t>
            </a:r>
            <a:r>
              <a:rPr lang="en-US" sz="2400" dirty="0">
                <a:solidFill>
                  <a:srgbClr val="FFC000"/>
                </a:solidFill>
              </a:rPr>
              <a:t>(ABCDE): </a:t>
            </a:r>
          </a:p>
          <a:p>
            <a:pPr lvl="1">
              <a:defRPr/>
            </a:pPr>
            <a:r>
              <a:rPr lang="en-US" sz="2400" dirty="0">
                <a:solidFill>
                  <a:schemeClr val="tx1"/>
                </a:solidFill>
              </a:rPr>
              <a:t>Inability to consistently</a:t>
            </a:r>
            <a:r>
              <a:rPr lang="en-US" sz="2400" dirty="0"/>
              <a:t> </a:t>
            </a:r>
            <a:r>
              <a:rPr lang="en-US" sz="2400" b="1" dirty="0">
                <a:solidFill>
                  <a:srgbClr val="FFC000"/>
                </a:solidFill>
              </a:rPr>
              <a:t>Abstain</a:t>
            </a:r>
          </a:p>
          <a:p>
            <a:pPr lvl="1">
              <a:defRPr/>
            </a:pPr>
            <a:r>
              <a:rPr lang="en-US" sz="2400" dirty="0">
                <a:solidFill>
                  <a:schemeClr val="tx1"/>
                </a:solidFill>
              </a:rPr>
              <a:t>Impairment in </a:t>
            </a:r>
            <a:r>
              <a:rPr lang="en-US" sz="2400" b="1" dirty="0">
                <a:solidFill>
                  <a:srgbClr val="FFC000"/>
                </a:solidFill>
              </a:rPr>
              <a:t>Behavioral</a:t>
            </a:r>
            <a:r>
              <a:rPr lang="en-US" sz="2400" dirty="0"/>
              <a:t> </a:t>
            </a:r>
            <a:r>
              <a:rPr lang="en-US" sz="2400" dirty="0">
                <a:solidFill>
                  <a:schemeClr val="tx1"/>
                </a:solidFill>
              </a:rPr>
              <a:t>control</a:t>
            </a:r>
          </a:p>
          <a:p>
            <a:pPr lvl="1">
              <a:defRPr/>
            </a:pPr>
            <a:r>
              <a:rPr lang="en-US" sz="2400" b="1" dirty="0">
                <a:solidFill>
                  <a:srgbClr val="FFC000"/>
                </a:solidFill>
              </a:rPr>
              <a:t>Craving</a:t>
            </a:r>
            <a:endParaRPr lang="en-US" sz="2400" dirty="0">
              <a:solidFill>
                <a:srgbClr val="FFC000"/>
              </a:solidFill>
            </a:endParaRPr>
          </a:p>
          <a:p>
            <a:pPr lvl="1">
              <a:defRPr/>
            </a:pPr>
            <a:r>
              <a:rPr lang="en-US" sz="2400" b="1" dirty="0">
                <a:solidFill>
                  <a:srgbClr val="FFC000"/>
                </a:solidFill>
              </a:rPr>
              <a:t>Diminished</a:t>
            </a:r>
            <a:r>
              <a:rPr lang="en-US" sz="2400" dirty="0"/>
              <a:t> </a:t>
            </a:r>
            <a:r>
              <a:rPr lang="en-US" sz="2400" dirty="0">
                <a:solidFill>
                  <a:schemeClr val="tx1"/>
                </a:solidFill>
              </a:rPr>
              <a:t>recognition of problems</a:t>
            </a:r>
          </a:p>
          <a:p>
            <a:pPr lvl="1">
              <a:defRPr/>
            </a:pPr>
            <a:r>
              <a:rPr lang="en-US" sz="2400" dirty="0">
                <a:solidFill>
                  <a:schemeClr val="tx1"/>
                </a:solidFill>
              </a:rPr>
              <a:t>Dysfunctional </a:t>
            </a:r>
            <a:r>
              <a:rPr lang="en-US" sz="2400" b="1" dirty="0">
                <a:solidFill>
                  <a:srgbClr val="FFC000"/>
                </a:solidFill>
              </a:rPr>
              <a:t>Emotional</a:t>
            </a:r>
            <a:r>
              <a:rPr lang="en-US" sz="2400" dirty="0">
                <a:solidFill>
                  <a:srgbClr val="FFC000"/>
                </a:solidFill>
              </a:rPr>
              <a:t> </a:t>
            </a:r>
            <a:r>
              <a:rPr lang="en-US" sz="2400" dirty="0">
                <a:solidFill>
                  <a:schemeClr val="tx1"/>
                </a:solidFill>
              </a:rPr>
              <a:t>response</a:t>
            </a:r>
          </a:p>
          <a:p>
            <a:pPr marL="0" indent="0" eaLnBrk="1" hangingPunct="1">
              <a:buNone/>
              <a:defRPr/>
            </a:pPr>
            <a:endParaRPr lang="en-US" sz="1800" dirty="0"/>
          </a:p>
        </p:txBody>
      </p:sp>
      <p:sp>
        <p:nvSpPr>
          <p:cNvPr id="4" name="Rectangle 3"/>
          <p:cNvSpPr/>
          <p:nvPr/>
        </p:nvSpPr>
        <p:spPr>
          <a:xfrm>
            <a:off x="7848820" y="5364456"/>
            <a:ext cx="3714222" cy="646331"/>
          </a:xfrm>
          <a:prstGeom prst="rect">
            <a:avLst/>
          </a:prstGeom>
        </p:spPr>
        <p:txBody>
          <a:bodyPr wrap="none">
            <a:spAutoFit/>
          </a:bodyPr>
          <a:lstStyle/>
          <a:p>
            <a:pPr defTabSz="457200"/>
            <a:r>
              <a:rPr lang="en-US" dirty="0">
                <a:solidFill>
                  <a:prstClr val="white"/>
                </a:solidFill>
              </a:rPr>
              <a:t>American Society of Addiction </a:t>
            </a:r>
          </a:p>
          <a:p>
            <a:pPr defTabSz="457200"/>
            <a:r>
              <a:rPr lang="en-US" dirty="0">
                <a:solidFill>
                  <a:prstClr val="white"/>
                </a:solidFill>
              </a:rPr>
              <a:t>Medicine Public Policy Statement</a:t>
            </a:r>
          </a:p>
        </p:txBody>
      </p:sp>
    </p:spTree>
    <p:extLst>
      <p:ext uri="{BB962C8B-B14F-4D97-AF65-F5344CB8AC3E}">
        <p14:creationId xmlns:p14="http://schemas.microsoft.com/office/powerpoint/2010/main" val="26545399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73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73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73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973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973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973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Damask">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4209</TotalTime>
  <Words>10012</Words>
  <Application>Microsoft Office PowerPoint</Application>
  <PresentationFormat>Widescreen</PresentationFormat>
  <Paragraphs>661</Paragraphs>
  <Slides>49</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Arial</vt:lpstr>
      <vt:lpstr>Baskerville Old Face</vt:lpstr>
      <vt:lpstr>Bookman Old Style</vt:lpstr>
      <vt:lpstr>Calibri</vt:lpstr>
      <vt:lpstr>Century Gothic</vt:lpstr>
      <vt:lpstr>Gill Sans MT</vt:lpstr>
      <vt:lpstr>Helvetica</vt:lpstr>
      <vt:lpstr>Rockwell</vt:lpstr>
      <vt:lpstr>1_Damask</vt:lpstr>
      <vt:lpstr>PowerPoint Presentation</vt:lpstr>
      <vt:lpstr>Disclosures</vt:lpstr>
      <vt:lpstr>PowerPoint Presentation</vt:lpstr>
      <vt:lpstr>Objectives</vt:lpstr>
      <vt:lpstr>Overdose deaths</vt:lpstr>
      <vt:lpstr>Overdose Deaths    in West Virginia</vt:lpstr>
      <vt:lpstr>Opioid Deaths: Worst Case Scenario</vt:lpstr>
      <vt:lpstr>DISEASE Model of Addiction</vt:lpstr>
      <vt:lpstr>Addiction as a Brain DISEASE</vt:lpstr>
      <vt:lpstr>Addiction as a Brain DISEASE</vt:lpstr>
      <vt:lpstr>Addiction = Substance Use Disorder</vt:lpstr>
      <vt:lpstr>Opioid Use Disorder (OUD)</vt:lpstr>
      <vt:lpstr>Addiction as a Neurological Disease</vt:lpstr>
      <vt:lpstr>PowerPoint Presentation</vt:lpstr>
      <vt:lpstr>Compared to other Chronic Diseases</vt:lpstr>
      <vt:lpstr>Comparing OUD to Another Disease</vt:lpstr>
      <vt:lpstr>Stigma in Substance Use</vt:lpstr>
      <vt:lpstr>Stigma and Addiction</vt:lpstr>
      <vt:lpstr>Pause on Addiction as a Disease</vt:lpstr>
      <vt:lpstr>Opioid treatment Options</vt:lpstr>
      <vt:lpstr>Effective TREATMENT OPTIONS</vt:lpstr>
      <vt:lpstr>MAT for Opioid Use Disorder</vt:lpstr>
      <vt:lpstr>DECREASES OVERDOSE</vt:lpstr>
      <vt:lpstr>DECREASES HIV INFECTIONS</vt:lpstr>
      <vt:lpstr>INCREASES TREATMENT RETENTION</vt:lpstr>
      <vt:lpstr>DECREASES CRIMINALITY</vt:lpstr>
      <vt:lpstr>Decreases Health Care Costs</vt:lpstr>
      <vt:lpstr>Medication Assisted treatment Options for Opioid Use Disorder</vt:lpstr>
      <vt:lpstr>MAT Comparison</vt:lpstr>
      <vt:lpstr>What happens if AN Overdose ViCTIm receives treatment with MAT?</vt:lpstr>
      <vt:lpstr>Benefits of Starting Buprenorphine in the Emergency Department</vt:lpstr>
      <vt:lpstr>PHILOSOPHY OF USING MAT</vt:lpstr>
      <vt:lpstr>Principles of Effective       Medication Assisted Treatment</vt:lpstr>
      <vt:lpstr>Common Myths &amp; Misconceptions</vt:lpstr>
      <vt:lpstr>Common Myths</vt:lpstr>
      <vt:lpstr>There are Similar Risk Factors  for HIV, Hepatitis B &amp; C </vt:lpstr>
      <vt:lpstr>Risk of HIV BY Exposure (treatment but no Cure)</vt:lpstr>
      <vt:lpstr>Hepatitis C (Treatment &amp; Cure)</vt:lpstr>
      <vt:lpstr>Hepatitis B (Preventable)</vt:lpstr>
      <vt:lpstr>Facts About Fentanyl</vt:lpstr>
      <vt:lpstr>American College of Medical Toxicology (ACMT) Position Statement (2017)</vt:lpstr>
      <vt:lpstr>Opioid Overdose</vt:lpstr>
      <vt:lpstr>Other common Misconceptions</vt:lpstr>
      <vt:lpstr>Partnering With Law Enforcement  to End this Opioid Epidemic</vt:lpstr>
      <vt:lpstr>Summary</vt:lpstr>
      <vt:lpstr>? Questions ?</vt:lpstr>
      <vt:lpstr>Special Thanks</vt:lpstr>
      <vt:lpstr>Thank  You ALL !</vt:lpstr>
      <vt:lpstr>PowerPoint Presentation</vt:lpstr>
    </vt:vector>
  </TitlesOfParts>
  <Company>WVU Health Sciences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Assertive Psychiatry: Finding a Balance</dc:title>
  <dc:creator>Hustead, Jeremy</dc:creator>
  <cp:lastModifiedBy>Carri Strunk</cp:lastModifiedBy>
  <cp:revision>166</cp:revision>
  <cp:lastPrinted>2019-11-06T15:38:25Z</cp:lastPrinted>
  <dcterms:created xsi:type="dcterms:W3CDTF">2018-11-27T14:05:36Z</dcterms:created>
  <dcterms:modified xsi:type="dcterms:W3CDTF">2020-03-10T12:03:49Z</dcterms:modified>
</cp:coreProperties>
</file>