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4"/>
  </p:notesMasterIdLst>
  <p:handoutMasterIdLst>
    <p:handoutMasterId r:id="rId45"/>
  </p:handoutMasterIdLst>
  <p:sldIdLst>
    <p:sldId id="256" r:id="rId2"/>
    <p:sldId id="257" r:id="rId3"/>
    <p:sldId id="262" r:id="rId4"/>
    <p:sldId id="264" r:id="rId5"/>
    <p:sldId id="345" r:id="rId6"/>
    <p:sldId id="393" r:id="rId7"/>
    <p:sldId id="399" r:id="rId8"/>
    <p:sldId id="405" r:id="rId9"/>
    <p:sldId id="293" r:id="rId10"/>
    <p:sldId id="409" r:id="rId11"/>
    <p:sldId id="410" r:id="rId12"/>
    <p:sldId id="411" r:id="rId13"/>
    <p:sldId id="412" r:id="rId14"/>
    <p:sldId id="413" r:id="rId15"/>
    <p:sldId id="414" r:id="rId16"/>
    <p:sldId id="415" r:id="rId17"/>
    <p:sldId id="416" r:id="rId18"/>
    <p:sldId id="417" r:id="rId19"/>
    <p:sldId id="418" r:id="rId20"/>
    <p:sldId id="419" r:id="rId21"/>
    <p:sldId id="420" r:id="rId22"/>
    <p:sldId id="421" r:id="rId23"/>
    <p:sldId id="422" r:id="rId24"/>
    <p:sldId id="423" r:id="rId25"/>
    <p:sldId id="424" r:id="rId26"/>
    <p:sldId id="425" r:id="rId27"/>
    <p:sldId id="426" r:id="rId28"/>
    <p:sldId id="427" r:id="rId29"/>
    <p:sldId id="428" r:id="rId30"/>
    <p:sldId id="429" r:id="rId31"/>
    <p:sldId id="430" r:id="rId32"/>
    <p:sldId id="431" r:id="rId33"/>
    <p:sldId id="432" r:id="rId34"/>
    <p:sldId id="433" r:id="rId35"/>
    <p:sldId id="434" r:id="rId36"/>
    <p:sldId id="435" r:id="rId37"/>
    <p:sldId id="436" r:id="rId38"/>
    <p:sldId id="437" r:id="rId39"/>
    <p:sldId id="438" r:id="rId40"/>
    <p:sldId id="439" r:id="rId41"/>
    <p:sldId id="440" r:id="rId42"/>
    <p:sldId id="366"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5C7D"/>
    <a:srgbClr val="F3EDD3"/>
    <a:srgbClr val="BF952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3" autoAdjust="0"/>
    <p:restoredTop sz="88719" autoAdjust="0"/>
  </p:normalViewPr>
  <p:slideViewPr>
    <p:cSldViewPr snapToGrid="0" snapToObjects="1">
      <p:cViewPr varScale="1">
        <p:scale>
          <a:sx n="101" d="100"/>
          <a:sy n="101" d="100"/>
        </p:scale>
        <p:origin x="211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51" d="100"/>
          <a:sy n="51" d="100"/>
        </p:scale>
        <p:origin x="2692" y="5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29E06BF-2362-5F40-A092-D91B33A5D332}" type="datetimeFigureOut">
              <a:rPr lang="en-US" smtClean="0"/>
              <a:t>2/5/2020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441B564-C98C-3346-B472-33E79EE137B7}" type="slidenum">
              <a:rPr lang="en-US" smtClean="0"/>
              <a:t>‹#›</a:t>
            </a:fld>
            <a:endParaRPr lang="en-US"/>
          </a:p>
        </p:txBody>
      </p:sp>
    </p:spTree>
    <p:extLst>
      <p:ext uri="{BB962C8B-B14F-4D97-AF65-F5344CB8AC3E}">
        <p14:creationId xmlns:p14="http://schemas.microsoft.com/office/powerpoint/2010/main" val="264380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8E0E38-568B-C146-A4BB-7860014BE82C}" type="datetimeFigureOut">
              <a:rPr lang="en-US" smtClean="0"/>
              <a:t>2/5/2020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053FB7-BB02-A14B-A780-C2AB428D01EA}" type="slidenum">
              <a:rPr lang="en-US" smtClean="0"/>
              <a:t>‹#›</a:t>
            </a:fld>
            <a:endParaRPr lang="en-US"/>
          </a:p>
        </p:txBody>
      </p:sp>
    </p:spTree>
    <p:extLst>
      <p:ext uri="{BB962C8B-B14F-4D97-AF65-F5344CB8AC3E}">
        <p14:creationId xmlns:p14="http://schemas.microsoft.com/office/powerpoint/2010/main" val="342734273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053FB7-BB02-A14B-A780-C2AB428D01EA}" type="slidenum">
              <a:rPr lang="en-US" smtClean="0"/>
              <a:t>1</a:t>
            </a:fld>
            <a:endParaRPr lang="en-US"/>
          </a:p>
        </p:txBody>
      </p:sp>
    </p:spTree>
    <p:extLst>
      <p:ext uri="{BB962C8B-B14F-4D97-AF65-F5344CB8AC3E}">
        <p14:creationId xmlns:p14="http://schemas.microsoft.com/office/powerpoint/2010/main" val="3395303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053FB7-BB02-A14B-A780-C2AB428D01EA}" type="slidenum">
              <a:rPr lang="en-US" smtClean="0"/>
              <a:t>10</a:t>
            </a:fld>
            <a:endParaRPr lang="en-US" dirty="0"/>
          </a:p>
        </p:txBody>
      </p:sp>
    </p:spTree>
    <p:extLst>
      <p:ext uri="{BB962C8B-B14F-4D97-AF65-F5344CB8AC3E}">
        <p14:creationId xmlns:p14="http://schemas.microsoft.com/office/powerpoint/2010/main" val="1577008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053FB7-BB02-A14B-A780-C2AB428D01EA}" type="slidenum">
              <a:rPr lang="en-US" smtClean="0"/>
              <a:t>11</a:t>
            </a:fld>
            <a:endParaRPr lang="en-US" dirty="0"/>
          </a:p>
        </p:txBody>
      </p:sp>
    </p:spTree>
    <p:extLst>
      <p:ext uri="{BB962C8B-B14F-4D97-AF65-F5344CB8AC3E}">
        <p14:creationId xmlns:p14="http://schemas.microsoft.com/office/powerpoint/2010/main" val="170059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053FB7-BB02-A14B-A780-C2AB428D01EA}" type="slidenum">
              <a:rPr lang="en-US" smtClean="0"/>
              <a:t>12</a:t>
            </a:fld>
            <a:endParaRPr lang="en-US" dirty="0"/>
          </a:p>
        </p:txBody>
      </p:sp>
    </p:spTree>
    <p:extLst>
      <p:ext uri="{BB962C8B-B14F-4D97-AF65-F5344CB8AC3E}">
        <p14:creationId xmlns:p14="http://schemas.microsoft.com/office/powerpoint/2010/main" val="14766487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053FB7-BB02-A14B-A780-C2AB428D01EA}" type="slidenum">
              <a:rPr lang="en-US" smtClean="0"/>
              <a:t>13</a:t>
            </a:fld>
            <a:endParaRPr lang="en-US" dirty="0"/>
          </a:p>
        </p:txBody>
      </p:sp>
    </p:spTree>
    <p:extLst>
      <p:ext uri="{BB962C8B-B14F-4D97-AF65-F5344CB8AC3E}">
        <p14:creationId xmlns:p14="http://schemas.microsoft.com/office/powerpoint/2010/main" val="36338833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053FB7-BB02-A14B-A780-C2AB428D01EA}" type="slidenum">
              <a:rPr lang="en-US" smtClean="0"/>
              <a:t>14</a:t>
            </a:fld>
            <a:endParaRPr lang="en-US" dirty="0"/>
          </a:p>
        </p:txBody>
      </p:sp>
    </p:spTree>
    <p:extLst>
      <p:ext uri="{BB962C8B-B14F-4D97-AF65-F5344CB8AC3E}">
        <p14:creationId xmlns:p14="http://schemas.microsoft.com/office/powerpoint/2010/main" val="9296931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053FB7-BB02-A14B-A780-C2AB428D01EA}" type="slidenum">
              <a:rPr lang="en-US" smtClean="0"/>
              <a:t>15</a:t>
            </a:fld>
            <a:endParaRPr lang="en-US" dirty="0"/>
          </a:p>
        </p:txBody>
      </p:sp>
    </p:spTree>
    <p:extLst>
      <p:ext uri="{BB962C8B-B14F-4D97-AF65-F5344CB8AC3E}">
        <p14:creationId xmlns:p14="http://schemas.microsoft.com/office/powerpoint/2010/main" val="9103094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053FB7-BB02-A14B-A780-C2AB428D01EA}" type="slidenum">
              <a:rPr lang="en-US" smtClean="0"/>
              <a:t>16</a:t>
            </a:fld>
            <a:endParaRPr lang="en-US" dirty="0"/>
          </a:p>
        </p:txBody>
      </p:sp>
    </p:spTree>
    <p:extLst>
      <p:ext uri="{BB962C8B-B14F-4D97-AF65-F5344CB8AC3E}">
        <p14:creationId xmlns:p14="http://schemas.microsoft.com/office/powerpoint/2010/main" val="25636980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053FB7-BB02-A14B-A780-C2AB428D01EA}" type="slidenum">
              <a:rPr lang="en-US" smtClean="0"/>
              <a:t>17</a:t>
            </a:fld>
            <a:endParaRPr lang="en-US" dirty="0"/>
          </a:p>
        </p:txBody>
      </p:sp>
    </p:spTree>
    <p:extLst>
      <p:ext uri="{BB962C8B-B14F-4D97-AF65-F5344CB8AC3E}">
        <p14:creationId xmlns:p14="http://schemas.microsoft.com/office/powerpoint/2010/main" val="42812101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053FB7-BB02-A14B-A780-C2AB428D01EA}" type="slidenum">
              <a:rPr lang="en-US" smtClean="0"/>
              <a:t>18</a:t>
            </a:fld>
            <a:endParaRPr lang="en-US" dirty="0"/>
          </a:p>
        </p:txBody>
      </p:sp>
    </p:spTree>
    <p:extLst>
      <p:ext uri="{BB962C8B-B14F-4D97-AF65-F5344CB8AC3E}">
        <p14:creationId xmlns:p14="http://schemas.microsoft.com/office/powerpoint/2010/main" val="3863283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053FB7-BB02-A14B-A780-C2AB428D01EA}" type="slidenum">
              <a:rPr lang="en-US" smtClean="0"/>
              <a:t>19</a:t>
            </a:fld>
            <a:endParaRPr lang="en-US" dirty="0"/>
          </a:p>
        </p:txBody>
      </p:sp>
    </p:spTree>
    <p:extLst>
      <p:ext uri="{BB962C8B-B14F-4D97-AF65-F5344CB8AC3E}">
        <p14:creationId xmlns:p14="http://schemas.microsoft.com/office/powerpoint/2010/main" val="3171471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info on next slide </a:t>
            </a:r>
          </a:p>
        </p:txBody>
      </p:sp>
      <p:sp>
        <p:nvSpPr>
          <p:cNvPr id="4" name="Slide Number Placeholder 3"/>
          <p:cNvSpPr>
            <a:spLocks noGrp="1"/>
          </p:cNvSpPr>
          <p:nvPr>
            <p:ph type="sldNum" sz="quarter" idx="5"/>
          </p:nvPr>
        </p:nvSpPr>
        <p:spPr/>
        <p:txBody>
          <a:bodyPr/>
          <a:lstStyle/>
          <a:p>
            <a:fld id="{92053FB7-BB02-A14B-A780-C2AB428D01EA}" type="slidenum">
              <a:rPr lang="en-US" smtClean="0"/>
              <a:t>2</a:t>
            </a:fld>
            <a:endParaRPr lang="en-US"/>
          </a:p>
        </p:txBody>
      </p:sp>
    </p:spTree>
    <p:extLst>
      <p:ext uri="{BB962C8B-B14F-4D97-AF65-F5344CB8AC3E}">
        <p14:creationId xmlns:p14="http://schemas.microsoft.com/office/powerpoint/2010/main" val="25113696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053FB7-BB02-A14B-A780-C2AB428D01EA}" type="slidenum">
              <a:rPr lang="en-US" smtClean="0"/>
              <a:t>20</a:t>
            </a:fld>
            <a:endParaRPr lang="en-US" dirty="0"/>
          </a:p>
        </p:txBody>
      </p:sp>
    </p:spTree>
    <p:extLst>
      <p:ext uri="{BB962C8B-B14F-4D97-AF65-F5344CB8AC3E}">
        <p14:creationId xmlns:p14="http://schemas.microsoft.com/office/powerpoint/2010/main" val="26256998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053FB7-BB02-A14B-A780-C2AB428D01EA}" type="slidenum">
              <a:rPr lang="en-US" smtClean="0"/>
              <a:t>21</a:t>
            </a:fld>
            <a:endParaRPr lang="en-US" dirty="0"/>
          </a:p>
        </p:txBody>
      </p:sp>
    </p:spTree>
    <p:extLst>
      <p:ext uri="{BB962C8B-B14F-4D97-AF65-F5344CB8AC3E}">
        <p14:creationId xmlns:p14="http://schemas.microsoft.com/office/powerpoint/2010/main" val="5030614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053FB7-BB02-A14B-A780-C2AB428D01EA}" type="slidenum">
              <a:rPr lang="en-US" smtClean="0"/>
              <a:t>22</a:t>
            </a:fld>
            <a:endParaRPr lang="en-US" dirty="0"/>
          </a:p>
        </p:txBody>
      </p:sp>
    </p:spTree>
    <p:extLst>
      <p:ext uri="{BB962C8B-B14F-4D97-AF65-F5344CB8AC3E}">
        <p14:creationId xmlns:p14="http://schemas.microsoft.com/office/powerpoint/2010/main" val="14227390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053FB7-BB02-A14B-A780-C2AB428D01EA}" type="slidenum">
              <a:rPr lang="en-US" smtClean="0"/>
              <a:t>23</a:t>
            </a:fld>
            <a:endParaRPr lang="en-US" dirty="0"/>
          </a:p>
        </p:txBody>
      </p:sp>
    </p:spTree>
    <p:extLst>
      <p:ext uri="{BB962C8B-B14F-4D97-AF65-F5344CB8AC3E}">
        <p14:creationId xmlns:p14="http://schemas.microsoft.com/office/powerpoint/2010/main" val="16103466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053FB7-BB02-A14B-A780-C2AB428D01EA}" type="slidenum">
              <a:rPr lang="en-US" smtClean="0"/>
              <a:t>24</a:t>
            </a:fld>
            <a:endParaRPr lang="en-US" dirty="0"/>
          </a:p>
        </p:txBody>
      </p:sp>
    </p:spTree>
    <p:extLst>
      <p:ext uri="{BB962C8B-B14F-4D97-AF65-F5344CB8AC3E}">
        <p14:creationId xmlns:p14="http://schemas.microsoft.com/office/powerpoint/2010/main" val="18445154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053FB7-BB02-A14B-A780-C2AB428D01EA}" type="slidenum">
              <a:rPr lang="en-US" smtClean="0"/>
              <a:t>25</a:t>
            </a:fld>
            <a:endParaRPr lang="en-US" dirty="0"/>
          </a:p>
        </p:txBody>
      </p:sp>
    </p:spTree>
    <p:extLst>
      <p:ext uri="{BB962C8B-B14F-4D97-AF65-F5344CB8AC3E}">
        <p14:creationId xmlns:p14="http://schemas.microsoft.com/office/powerpoint/2010/main" val="37386856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053FB7-BB02-A14B-A780-C2AB428D01EA}" type="slidenum">
              <a:rPr lang="en-US" smtClean="0"/>
              <a:t>26</a:t>
            </a:fld>
            <a:endParaRPr lang="en-US" dirty="0"/>
          </a:p>
        </p:txBody>
      </p:sp>
    </p:spTree>
    <p:extLst>
      <p:ext uri="{BB962C8B-B14F-4D97-AF65-F5344CB8AC3E}">
        <p14:creationId xmlns:p14="http://schemas.microsoft.com/office/powerpoint/2010/main" val="22500876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053FB7-BB02-A14B-A780-C2AB428D01EA}" type="slidenum">
              <a:rPr lang="en-US" smtClean="0"/>
              <a:t>27</a:t>
            </a:fld>
            <a:endParaRPr lang="en-US" dirty="0"/>
          </a:p>
        </p:txBody>
      </p:sp>
    </p:spTree>
    <p:extLst>
      <p:ext uri="{BB962C8B-B14F-4D97-AF65-F5344CB8AC3E}">
        <p14:creationId xmlns:p14="http://schemas.microsoft.com/office/powerpoint/2010/main" val="35621773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053FB7-BB02-A14B-A780-C2AB428D01EA}" type="slidenum">
              <a:rPr lang="en-US" smtClean="0"/>
              <a:t>28</a:t>
            </a:fld>
            <a:endParaRPr lang="en-US" dirty="0"/>
          </a:p>
        </p:txBody>
      </p:sp>
    </p:spTree>
    <p:extLst>
      <p:ext uri="{BB962C8B-B14F-4D97-AF65-F5344CB8AC3E}">
        <p14:creationId xmlns:p14="http://schemas.microsoft.com/office/powerpoint/2010/main" val="40134737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053FB7-BB02-A14B-A780-C2AB428D01EA}" type="slidenum">
              <a:rPr lang="en-US" smtClean="0"/>
              <a:t>29</a:t>
            </a:fld>
            <a:endParaRPr lang="en-US" dirty="0"/>
          </a:p>
        </p:txBody>
      </p:sp>
    </p:spTree>
    <p:extLst>
      <p:ext uri="{BB962C8B-B14F-4D97-AF65-F5344CB8AC3E}">
        <p14:creationId xmlns:p14="http://schemas.microsoft.com/office/powerpoint/2010/main" val="1618802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053FB7-BB02-A14B-A780-C2AB428D01EA}" type="slidenum">
              <a:rPr lang="en-US" smtClean="0"/>
              <a:t>3</a:t>
            </a:fld>
            <a:endParaRPr lang="en-US"/>
          </a:p>
        </p:txBody>
      </p:sp>
    </p:spTree>
    <p:extLst>
      <p:ext uri="{BB962C8B-B14F-4D97-AF65-F5344CB8AC3E}">
        <p14:creationId xmlns:p14="http://schemas.microsoft.com/office/powerpoint/2010/main" val="29494191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053FB7-BB02-A14B-A780-C2AB428D01EA}" type="slidenum">
              <a:rPr lang="en-US" smtClean="0"/>
              <a:t>30</a:t>
            </a:fld>
            <a:endParaRPr lang="en-US" dirty="0"/>
          </a:p>
        </p:txBody>
      </p:sp>
    </p:spTree>
    <p:extLst>
      <p:ext uri="{BB962C8B-B14F-4D97-AF65-F5344CB8AC3E}">
        <p14:creationId xmlns:p14="http://schemas.microsoft.com/office/powerpoint/2010/main" val="4281651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053FB7-BB02-A14B-A780-C2AB428D01EA}" type="slidenum">
              <a:rPr lang="en-US" smtClean="0"/>
              <a:t>31</a:t>
            </a:fld>
            <a:endParaRPr lang="en-US" dirty="0"/>
          </a:p>
        </p:txBody>
      </p:sp>
    </p:spTree>
    <p:extLst>
      <p:ext uri="{BB962C8B-B14F-4D97-AF65-F5344CB8AC3E}">
        <p14:creationId xmlns:p14="http://schemas.microsoft.com/office/powerpoint/2010/main" val="17786537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053FB7-BB02-A14B-A780-C2AB428D01EA}" type="slidenum">
              <a:rPr lang="en-US" smtClean="0"/>
              <a:t>32</a:t>
            </a:fld>
            <a:endParaRPr lang="en-US" dirty="0"/>
          </a:p>
        </p:txBody>
      </p:sp>
    </p:spTree>
    <p:extLst>
      <p:ext uri="{BB962C8B-B14F-4D97-AF65-F5344CB8AC3E}">
        <p14:creationId xmlns:p14="http://schemas.microsoft.com/office/powerpoint/2010/main" val="9135147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053FB7-BB02-A14B-A780-C2AB428D01EA}" type="slidenum">
              <a:rPr lang="en-US" smtClean="0"/>
              <a:t>33</a:t>
            </a:fld>
            <a:endParaRPr lang="en-US" dirty="0"/>
          </a:p>
        </p:txBody>
      </p:sp>
    </p:spTree>
    <p:extLst>
      <p:ext uri="{BB962C8B-B14F-4D97-AF65-F5344CB8AC3E}">
        <p14:creationId xmlns:p14="http://schemas.microsoft.com/office/powerpoint/2010/main" val="30317999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053FB7-BB02-A14B-A780-C2AB428D01EA}" type="slidenum">
              <a:rPr lang="en-US" smtClean="0"/>
              <a:t>34</a:t>
            </a:fld>
            <a:endParaRPr lang="en-US" dirty="0"/>
          </a:p>
        </p:txBody>
      </p:sp>
    </p:spTree>
    <p:extLst>
      <p:ext uri="{BB962C8B-B14F-4D97-AF65-F5344CB8AC3E}">
        <p14:creationId xmlns:p14="http://schemas.microsoft.com/office/powerpoint/2010/main" val="39372345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053FB7-BB02-A14B-A780-C2AB428D01EA}" type="slidenum">
              <a:rPr lang="en-US" smtClean="0"/>
              <a:t>35</a:t>
            </a:fld>
            <a:endParaRPr lang="en-US" dirty="0"/>
          </a:p>
        </p:txBody>
      </p:sp>
    </p:spTree>
    <p:extLst>
      <p:ext uri="{BB962C8B-B14F-4D97-AF65-F5344CB8AC3E}">
        <p14:creationId xmlns:p14="http://schemas.microsoft.com/office/powerpoint/2010/main" val="5841226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053FB7-BB02-A14B-A780-C2AB428D01EA}" type="slidenum">
              <a:rPr lang="en-US" smtClean="0"/>
              <a:t>36</a:t>
            </a:fld>
            <a:endParaRPr lang="en-US" dirty="0"/>
          </a:p>
        </p:txBody>
      </p:sp>
    </p:spTree>
    <p:extLst>
      <p:ext uri="{BB962C8B-B14F-4D97-AF65-F5344CB8AC3E}">
        <p14:creationId xmlns:p14="http://schemas.microsoft.com/office/powerpoint/2010/main" val="19516161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053FB7-BB02-A14B-A780-C2AB428D01EA}" type="slidenum">
              <a:rPr lang="en-US" smtClean="0"/>
              <a:t>37</a:t>
            </a:fld>
            <a:endParaRPr lang="en-US" dirty="0"/>
          </a:p>
        </p:txBody>
      </p:sp>
    </p:spTree>
    <p:extLst>
      <p:ext uri="{BB962C8B-B14F-4D97-AF65-F5344CB8AC3E}">
        <p14:creationId xmlns:p14="http://schemas.microsoft.com/office/powerpoint/2010/main" val="39577441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053FB7-BB02-A14B-A780-C2AB428D01EA}" type="slidenum">
              <a:rPr lang="en-US" smtClean="0"/>
              <a:t>38</a:t>
            </a:fld>
            <a:endParaRPr lang="en-US" dirty="0"/>
          </a:p>
        </p:txBody>
      </p:sp>
    </p:spTree>
    <p:extLst>
      <p:ext uri="{BB962C8B-B14F-4D97-AF65-F5344CB8AC3E}">
        <p14:creationId xmlns:p14="http://schemas.microsoft.com/office/powerpoint/2010/main" val="6108120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053FB7-BB02-A14B-A780-C2AB428D01EA}" type="slidenum">
              <a:rPr lang="en-US" smtClean="0"/>
              <a:t>39</a:t>
            </a:fld>
            <a:endParaRPr lang="en-US" dirty="0"/>
          </a:p>
        </p:txBody>
      </p:sp>
    </p:spTree>
    <p:extLst>
      <p:ext uri="{BB962C8B-B14F-4D97-AF65-F5344CB8AC3E}">
        <p14:creationId xmlns:p14="http://schemas.microsoft.com/office/powerpoint/2010/main" val="1094334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053FB7-BB02-A14B-A780-C2AB428D01EA}" type="slidenum">
              <a:rPr lang="en-US" smtClean="0"/>
              <a:t>4</a:t>
            </a:fld>
            <a:endParaRPr lang="en-US"/>
          </a:p>
        </p:txBody>
      </p:sp>
    </p:spTree>
    <p:extLst>
      <p:ext uri="{BB962C8B-B14F-4D97-AF65-F5344CB8AC3E}">
        <p14:creationId xmlns:p14="http://schemas.microsoft.com/office/powerpoint/2010/main" val="37390248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053FB7-BB02-A14B-A780-C2AB428D01EA}" type="slidenum">
              <a:rPr lang="en-US" smtClean="0"/>
              <a:t>40</a:t>
            </a:fld>
            <a:endParaRPr lang="en-US" dirty="0"/>
          </a:p>
        </p:txBody>
      </p:sp>
    </p:spTree>
    <p:extLst>
      <p:ext uri="{BB962C8B-B14F-4D97-AF65-F5344CB8AC3E}">
        <p14:creationId xmlns:p14="http://schemas.microsoft.com/office/powerpoint/2010/main" val="33490658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053FB7-BB02-A14B-A780-C2AB428D01EA}" type="slidenum">
              <a:rPr lang="en-US" smtClean="0"/>
              <a:t>41</a:t>
            </a:fld>
            <a:endParaRPr lang="en-US" dirty="0"/>
          </a:p>
        </p:txBody>
      </p:sp>
    </p:spTree>
    <p:extLst>
      <p:ext uri="{BB962C8B-B14F-4D97-AF65-F5344CB8AC3E}">
        <p14:creationId xmlns:p14="http://schemas.microsoft.com/office/powerpoint/2010/main" val="6128360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E73234BE-0ED5-4F50-A481-B7937ABFE3F3}" type="slidenum">
              <a:rPr lang="en-US" smtClean="0"/>
              <a:t>42</a:t>
            </a:fld>
            <a:endParaRPr lang="en-US"/>
          </a:p>
        </p:txBody>
      </p:sp>
    </p:spTree>
    <p:extLst>
      <p:ext uri="{BB962C8B-B14F-4D97-AF65-F5344CB8AC3E}">
        <p14:creationId xmlns:p14="http://schemas.microsoft.com/office/powerpoint/2010/main" val="930873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3234BE-0ED5-4F50-A481-B7937ABFE3F3}" type="slidenum">
              <a:rPr lang="en-US" smtClean="0"/>
              <a:t>5</a:t>
            </a:fld>
            <a:endParaRPr lang="en-US"/>
          </a:p>
        </p:txBody>
      </p:sp>
    </p:spTree>
    <p:extLst>
      <p:ext uri="{BB962C8B-B14F-4D97-AF65-F5344CB8AC3E}">
        <p14:creationId xmlns:p14="http://schemas.microsoft.com/office/powerpoint/2010/main" val="3351677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053FB7-BB02-A14B-A780-C2AB428D01EA}" type="slidenum">
              <a:rPr lang="en-US" smtClean="0"/>
              <a:t>6</a:t>
            </a:fld>
            <a:endParaRPr lang="en-US"/>
          </a:p>
        </p:txBody>
      </p:sp>
    </p:spTree>
    <p:extLst>
      <p:ext uri="{BB962C8B-B14F-4D97-AF65-F5344CB8AC3E}">
        <p14:creationId xmlns:p14="http://schemas.microsoft.com/office/powerpoint/2010/main" val="1839569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053FB7-BB02-A14B-A780-C2AB428D01EA}" type="slidenum">
              <a:rPr lang="en-US" smtClean="0"/>
              <a:t>7</a:t>
            </a:fld>
            <a:endParaRPr lang="en-US"/>
          </a:p>
        </p:txBody>
      </p:sp>
    </p:spTree>
    <p:extLst>
      <p:ext uri="{BB962C8B-B14F-4D97-AF65-F5344CB8AC3E}">
        <p14:creationId xmlns:p14="http://schemas.microsoft.com/office/powerpoint/2010/main" val="3680127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053FB7-BB02-A14B-A780-C2AB428D01EA}" type="slidenum">
              <a:rPr lang="en-US" smtClean="0"/>
              <a:t>8</a:t>
            </a:fld>
            <a:endParaRPr lang="en-US"/>
          </a:p>
        </p:txBody>
      </p:sp>
    </p:spTree>
    <p:extLst>
      <p:ext uri="{BB962C8B-B14F-4D97-AF65-F5344CB8AC3E}">
        <p14:creationId xmlns:p14="http://schemas.microsoft.com/office/powerpoint/2010/main" val="1200453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053FB7-BB02-A14B-A780-C2AB428D01EA}" type="slidenum">
              <a:rPr lang="en-US" smtClean="0"/>
              <a:t>9</a:t>
            </a:fld>
            <a:endParaRPr lang="en-US" dirty="0"/>
          </a:p>
        </p:txBody>
      </p:sp>
    </p:spTree>
    <p:extLst>
      <p:ext uri="{BB962C8B-B14F-4D97-AF65-F5344CB8AC3E}">
        <p14:creationId xmlns:p14="http://schemas.microsoft.com/office/powerpoint/2010/main" val="25541903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9144000" cy="435849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559623"/>
            <a:ext cx="7772400" cy="1470025"/>
          </a:xfrm>
        </p:spPr>
        <p:txBody>
          <a:bodyPr/>
          <a:lstStyle>
            <a:lvl1pPr algn="ctr">
              <a:defRPr sz="48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371600" y="2277690"/>
            <a:ext cx="6400800" cy="937807"/>
          </a:xfrm>
        </p:spPr>
        <p:txBody>
          <a:bodyPr/>
          <a:lstStyle>
            <a:lvl1pPr marL="0" indent="0" algn="ctr">
              <a:buNone/>
              <a:defRPr>
                <a:solidFill>
                  <a:srgbClr val="E6C46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7300" y="4748980"/>
            <a:ext cx="3409400" cy="1692889"/>
          </a:xfrm>
          <a:prstGeom prst="rect">
            <a:avLst/>
          </a:prstGeom>
        </p:spPr>
      </p:pic>
    </p:spTree>
    <p:extLst>
      <p:ext uri="{BB962C8B-B14F-4D97-AF65-F5344CB8AC3E}">
        <p14:creationId xmlns:p14="http://schemas.microsoft.com/office/powerpoint/2010/main" val="2987936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5535339"/>
            <a:ext cx="9144000" cy="566738"/>
          </a:xfrm>
          <a:solidFill>
            <a:schemeClr val="tx1"/>
          </a:solidFill>
        </p:spPr>
        <p:txBody>
          <a:bodyPr lIns="457200" tIns="0" rIns="457200" anchor="ctr" anchorCtr="0"/>
          <a:lstStyle>
            <a:lvl1pPr algn="l">
              <a:defRPr sz="2000" b="0"/>
            </a:lvl1pPr>
          </a:lstStyle>
          <a:p>
            <a:r>
              <a:rPr lang="en-US" dirty="0"/>
              <a:t>Click to edit Master title style</a:t>
            </a:r>
          </a:p>
        </p:txBody>
      </p:sp>
      <p:sp>
        <p:nvSpPr>
          <p:cNvPr id="3" name="Picture Placeholder 2"/>
          <p:cNvSpPr>
            <a:spLocks noGrp="1"/>
          </p:cNvSpPr>
          <p:nvPr>
            <p:ph type="pic" idx="1"/>
          </p:nvPr>
        </p:nvSpPr>
        <p:spPr>
          <a:xfrm>
            <a:off x="0" y="0"/>
            <a:ext cx="9144000" cy="55353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Slide Number Placeholder 6"/>
          <p:cNvSpPr>
            <a:spLocks noGrp="1"/>
          </p:cNvSpPr>
          <p:nvPr>
            <p:ph type="sldNum" sz="quarter" idx="12"/>
          </p:nvPr>
        </p:nvSpPr>
        <p:spPr/>
        <p:txBody>
          <a:bodyPr/>
          <a:lstStyle/>
          <a:p>
            <a:fld id="{1271A09D-B238-CC49-8083-E93D66A072E7}" type="slidenum">
              <a:rPr lang="en-US" smtClean="0"/>
              <a:t>‹#›</a:t>
            </a:fld>
            <a:endParaRPr lang="en-US"/>
          </a:p>
        </p:txBody>
      </p:sp>
    </p:spTree>
    <p:extLst>
      <p:ext uri="{BB962C8B-B14F-4D97-AF65-F5344CB8AC3E}">
        <p14:creationId xmlns:p14="http://schemas.microsoft.com/office/powerpoint/2010/main" val="1790937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endParaRPr lang="en-US" dirty="0"/>
          </a:p>
        </p:txBody>
      </p:sp>
      <p:sp>
        <p:nvSpPr>
          <p:cNvPr id="3" name="Content Placeholder 2"/>
          <p:cNvSpPr>
            <a:spLocks noGrp="1"/>
          </p:cNvSpPr>
          <p:nvPr>
            <p:ph idx="1"/>
          </p:nvPr>
        </p:nvSpPr>
        <p:spPr/>
        <p:txBody>
          <a:bodyPr/>
          <a:lstStyle>
            <a:lvl1pPr>
              <a:defRPr baseline="0"/>
            </a:lvl1pPr>
          </a:lstStyle>
          <a:p>
            <a:pPr lvl="0"/>
            <a:endParaRPr lang="en-US" dirty="0"/>
          </a:p>
        </p:txBody>
      </p:sp>
      <p:sp>
        <p:nvSpPr>
          <p:cNvPr id="6" name="Slide Number Placeholder 5"/>
          <p:cNvSpPr>
            <a:spLocks noGrp="1"/>
          </p:cNvSpPr>
          <p:nvPr>
            <p:ph type="sldNum" sz="quarter" idx="12"/>
          </p:nvPr>
        </p:nvSpPr>
        <p:spPr/>
        <p:txBody>
          <a:bodyPr/>
          <a:lstStyle/>
          <a:p>
            <a:fld id="{1271A09D-B238-CC49-8083-E93D66A072E7}" type="slidenum">
              <a:rPr lang="en-US" smtClean="0"/>
              <a:t>‹#›</a:t>
            </a:fld>
            <a:endParaRPr lang="en-US"/>
          </a:p>
        </p:txBody>
      </p:sp>
    </p:spTree>
    <p:extLst>
      <p:ext uri="{BB962C8B-B14F-4D97-AF65-F5344CB8AC3E}">
        <p14:creationId xmlns:p14="http://schemas.microsoft.com/office/powerpoint/2010/main" val="3078618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89971" y="2633031"/>
            <a:ext cx="5310604" cy="1362075"/>
          </a:xfrm>
          <a:noFill/>
        </p:spPr>
        <p:txBody>
          <a:bodyPr tIns="0" anchor="ctr" anchorCtr="0"/>
          <a:lstStyle>
            <a:lvl1pPr algn="l">
              <a:defRPr sz="4400" b="1" cap="none">
                <a:solidFill>
                  <a:schemeClr val="accent1"/>
                </a:solidFill>
              </a:defRPr>
            </a:lvl1pPr>
          </a:lstStyle>
          <a:p>
            <a:r>
              <a:rPr lang="en-US" dirty="0"/>
              <a:t>Click to Edit Master Title Style</a:t>
            </a:r>
          </a:p>
        </p:txBody>
      </p:sp>
      <p:grpSp>
        <p:nvGrpSpPr>
          <p:cNvPr id="4" name="Group 3"/>
          <p:cNvGrpSpPr/>
          <p:nvPr userDrawn="1"/>
        </p:nvGrpSpPr>
        <p:grpSpPr>
          <a:xfrm>
            <a:off x="-3829257" y="-63500"/>
            <a:ext cx="6953250" cy="6953250"/>
            <a:chOff x="457200" y="6184851"/>
            <a:chExt cx="558024" cy="558024"/>
          </a:xfrm>
        </p:grpSpPr>
        <p:sp>
          <p:nvSpPr>
            <p:cNvPr id="5" name="Oval 4"/>
            <p:cNvSpPr>
              <a:spLocks noChangeAspect="1"/>
            </p:cNvSpPr>
            <p:nvPr userDrawn="1"/>
          </p:nvSpPr>
          <p:spPr>
            <a:xfrm>
              <a:off x="457200" y="6184851"/>
              <a:ext cx="558024" cy="55802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STR_TA Circl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526" y="6196068"/>
              <a:ext cx="535372" cy="535590"/>
            </a:xfrm>
            <a:prstGeom prst="rect">
              <a:avLst/>
            </a:prstGeom>
          </p:spPr>
        </p:pic>
      </p:grpSp>
    </p:spTree>
    <p:extLst>
      <p:ext uri="{BB962C8B-B14F-4D97-AF65-F5344CB8AC3E}">
        <p14:creationId xmlns:p14="http://schemas.microsoft.com/office/powerpoint/2010/main" val="235057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73870"/>
            <a:ext cx="4038600" cy="435229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773870"/>
            <a:ext cx="4038600" cy="435229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1271A09D-B238-CC49-8083-E93D66A072E7}" type="slidenum">
              <a:rPr lang="en-US" smtClean="0"/>
              <a:t>‹#›</a:t>
            </a:fld>
            <a:endParaRPr lang="en-US"/>
          </a:p>
        </p:txBody>
      </p:sp>
    </p:spTree>
    <p:extLst>
      <p:ext uri="{BB962C8B-B14F-4D97-AF65-F5344CB8AC3E}">
        <p14:creationId xmlns:p14="http://schemas.microsoft.com/office/powerpoint/2010/main" val="3807666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765300"/>
            <a:ext cx="4040188" cy="639762"/>
          </a:xfrm>
          <a:solidFill>
            <a:schemeClr val="accent2"/>
          </a:solidFill>
        </p:spPr>
        <p:txBody>
          <a:bodyPr tIns="0" anchor="ctr" anchorCtr="1">
            <a:noAutofit/>
          </a:bodyPr>
          <a:lstStyle>
            <a:lvl1pPr marL="0" indent="0" algn="ctr">
              <a:lnSpc>
                <a:spcPct val="90000"/>
              </a:lnSpc>
              <a:buNone/>
              <a:defRPr sz="2400" b="0">
                <a:solidFill>
                  <a:srgbClr val="FFFFFF"/>
                </a:solidFill>
                <a:latin typeface="Source Sans Pro"/>
                <a:cs typeface="Source Sans Pro"/>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405062"/>
            <a:ext cx="4040188" cy="370376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765300"/>
            <a:ext cx="4041775" cy="639762"/>
          </a:xfrm>
          <a:solidFill>
            <a:schemeClr val="accent2"/>
          </a:solidFill>
        </p:spPr>
        <p:txBody>
          <a:bodyPr tIns="0" anchor="ctr" anchorCtr="1">
            <a:noAutofit/>
          </a:bodyPr>
          <a:lstStyle>
            <a:lvl1pPr marL="0" indent="0" algn="ctr">
              <a:lnSpc>
                <a:spcPct val="90000"/>
              </a:lnSpc>
              <a:buNone/>
              <a:defRPr sz="2400" b="0">
                <a:solidFill>
                  <a:srgbClr val="FFFFFF"/>
                </a:solidFill>
                <a:latin typeface="Source Sans Pro"/>
                <a:cs typeface="Source Sans Pro"/>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05062"/>
            <a:ext cx="4041775" cy="370376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1271A09D-B238-CC49-8083-E93D66A072E7}" type="slidenum">
              <a:rPr lang="en-US" smtClean="0"/>
              <a:t>‹#›</a:t>
            </a:fld>
            <a:endParaRPr lang="en-US"/>
          </a:p>
        </p:txBody>
      </p:sp>
    </p:spTree>
    <p:extLst>
      <p:ext uri="{BB962C8B-B14F-4D97-AF65-F5344CB8AC3E}">
        <p14:creationId xmlns:p14="http://schemas.microsoft.com/office/powerpoint/2010/main" val="691901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p>
            <a:fld id="{1271A09D-B238-CC49-8083-E93D66A072E7}" type="slidenum">
              <a:rPr lang="en-US" smtClean="0"/>
              <a:t>‹#›</a:t>
            </a:fld>
            <a:endParaRPr lang="en-US"/>
          </a:p>
        </p:txBody>
      </p:sp>
      <p:sp>
        <p:nvSpPr>
          <p:cNvPr id="6" name="Chart Placeholder 5"/>
          <p:cNvSpPr>
            <a:spLocks noGrp="1"/>
          </p:cNvSpPr>
          <p:nvPr>
            <p:ph type="chart" sz="quarter" idx="13"/>
          </p:nvPr>
        </p:nvSpPr>
        <p:spPr>
          <a:xfrm>
            <a:off x="1007439" y="1900238"/>
            <a:ext cx="7123112" cy="3757612"/>
          </a:xfrm>
        </p:spPr>
        <p:txBody>
          <a:bodyPr/>
          <a:lstStyle/>
          <a:p>
            <a:endParaRPr lang="en-US"/>
          </a:p>
        </p:txBody>
      </p:sp>
    </p:spTree>
    <p:extLst>
      <p:ext uri="{BB962C8B-B14F-4D97-AF65-F5344CB8AC3E}">
        <p14:creationId xmlns:p14="http://schemas.microsoft.com/office/powerpoint/2010/main" val="270731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p>
            <a:fld id="{1271A09D-B238-CC49-8083-E93D66A072E7}" type="slidenum">
              <a:rPr lang="en-US" smtClean="0"/>
              <a:t>‹#›</a:t>
            </a:fld>
            <a:endParaRPr lang="en-US"/>
          </a:p>
        </p:txBody>
      </p:sp>
      <p:sp>
        <p:nvSpPr>
          <p:cNvPr id="4" name="Table Placeholder 3"/>
          <p:cNvSpPr>
            <a:spLocks noGrp="1"/>
          </p:cNvSpPr>
          <p:nvPr>
            <p:ph type="tbl" sz="quarter" idx="13"/>
          </p:nvPr>
        </p:nvSpPr>
        <p:spPr>
          <a:xfrm>
            <a:off x="787400" y="1837187"/>
            <a:ext cx="7461250" cy="3935412"/>
          </a:xfrm>
        </p:spPr>
        <p:txBody>
          <a:bodyPr/>
          <a:lstStyle/>
          <a:p>
            <a:endParaRPr lang="en-US"/>
          </a:p>
        </p:txBody>
      </p:sp>
    </p:spTree>
    <p:extLst>
      <p:ext uri="{BB962C8B-B14F-4D97-AF65-F5344CB8AC3E}">
        <p14:creationId xmlns:p14="http://schemas.microsoft.com/office/powerpoint/2010/main" val="1548238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1271A09D-B238-CC49-8083-E93D66A072E7}" type="slidenum">
              <a:rPr lang="en-US" smtClean="0"/>
              <a:t>‹#›</a:t>
            </a:fld>
            <a:endParaRPr lang="en-US"/>
          </a:p>
        </p:txBody>
      </p:sp>
    </p:spTree>
    <p:extLst>
      <p:ext uri="{BB962C8B-B14F-4D97-AF65-F5344CB8AC3E}">
        <p14:creationId xmlns:p14="http://schemas.microsoft.com/office/powerpoint/2010/main" val="770253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271A09D-B238-CC49-8083-E93D66A072E7}" type="slidenum">
              <a:rPr lang="en-US" smtClean="0"/>
              <a:t>‹#›</a:t>
            </a:fld>
            <a:endParaRPr lang="en-US"/>
          </a:p>
        </p:txBody>
      </p:sp>
    </p:spTree>
    <p:extLst>
      <p:ext uri="{BB962C8B-B14F-4D97-AF65-F5344CB8AC3E}">
        <p14:creationId xmlns:p14="http://schemas.microsoft.com/office/powerpoint/2010/main" val="3554590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448485"/>
          </a:xfrm>
          <a:prstGeom prst="rect">
            <a:avLst/>
          </a:prstGeom>
          <a:solidFill>
            <a:schemeClr val="tx2"/>
          </a:solidFill>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79403"/>
            <a:ext cx="8229600" cy="444676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Montserrat"/>
                <a:cs typeface="Montserrat"/>
              </a:defRPr>
            </a:lvl1pPr>
          </a:lstStyle>
          <a:p>
            <a:fld id="{1271A09D-B238-CC49-8083-E93D66A072E7}" type="slidenum">
              <a:rPr lang="en-US" smtClean="0"/>
              <a:pPr/>
              <a:t>‹#›</a:t>
            </a:fld>
            <a:endParaRPr lang="en-US" dirty="0"/>
          </a:p>
        </p:txBody>
      </p:sp>
      <p:pic>
        <p:nvPicPr>
          <p:cNvPr id="7" name="Picture 6" descr="STR_TA_Logo.jpg"/>
          <p:cNvPicPr>
            <a:picLocks noChangeAspect="1"/>
          </p:cNvPicPr>
          <p:nvPr userDrawn="1"/>
        </p:nvPicPr>
        <p:blipFill rotWithShape="1">
          <a:blip r:embed="rId12">
            <a:extLst>
              <a:ext uri="{28A0092B-C50C-407E-A947-70E740481C1C}">
                <a14:useLocalDpi xmlns:a14="http://schemas.microsoft.com/office/drawing/2010/main" val="0"/>
              </a:ext>
            </a:extLst>
          </a:blip>
          <a:srcRect l="2851" t="8784" r="67033" b="8380"/>
          <a:stretch/>
        </p:blipFill>
        <p:spPr>
          <a:xfrm>
            <a:off x="457200" y="6259329"/>
            <a:ext cx="464308" cy="472642"/>
          </a:xfrm>
          <a:prstGeom prst="rect">
            <a:avLst/>
          </a:prstGeom>
        </p:spPr>
      </p:pic>
    </p:spTree>
    <p:extLst>
      <p:ext uri="{BB962C8B-B14F-4D97-AF65-F5344CB8AC3E}">
        <p14:creationId xmlns:p14="http://schemas.microsoft.com/office/powerpoint/2010/main" val="28003612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8" r:id="rId6"/>
    <p:sldLayoutId id="2147483659" r:id="rId7"/>
    <p:sldLayoutId id="2147483654" r:id="rId8"/>
    <p:sldLayoutId id="2147483655" r:id="rId9"/>
    <p:sldLayoutId id="2147483657" r:id="rId10"/>
  </p:sldLayoutIdLst>
  <p:hf hdr="0" ftr="0" dt="0"/>
  <p:txStyles>
    <p:titleStyle>
      <a:lvl1pPr algn="ctr" defTabSz="457200" rtl="0" eaLnBrk="1" latinLnBrk="0" hangingPunct="1">
        <a:lnSpc>
          <a:spcPct val="90000"/>
        </a:lnSpc>
        <a:spcBef>
          <a:spcPct val="0"/>
        </a:spcBef>
        <a:buNone/>
        <a:defRPr sz="4100" b="1" kern="1200">
          <a:solidFill>
            <a:schemeClr val="bg1"/>
          </a:solidFill>
          <a:latin typeface="Montserrat"/>
          <a:ea typeface="+mj-ea"/>
          <a:cs typeface="Montserrat"/>
        </a:defRPr>
      </a:lvl1pPr>
    </p:titleStyle>
    <p:bodyStyle>
      <a:lvl1pPr marL="461963" indent="-461963" algn="l" defTabSz="457200" rtl="0" eaLnBrk="1" latinLnBrk="0" hangingPunct="1">
        <a:spcBef>
          <a:spcPts val="1200"/>
        </a:spcBef>
        <a:buClr>
          <a:schemeClr val="accent2"/>
        </a:buClr>
        <a:buSzPct val="90000"/>
        <a:buFont typeface="Wingdings" charset="2"/>
        <a:buChar char="²"/>
        <a:defRPr sz="2800" kern="1200">
          <a:solidFill>
            <a:schemeClr val="tx1"/>
          </a:solidFill>
          <a:latin typeface="Source Sans Pro"/>
          <a:ea typeface="+mn-ea"/>
          <a:cs typeface="Source Sans Pro"/>
        </a:defRPr>
      </a:lvl1pPr>
      <a:lvl2pPr marL="974725" indent="-285750" algn="l" defTabSz="457200" rtl="0" eaLnBrk="1" latinLnBrk="0" hangingPunct="1">
        <a:spcBef>
          <a:spcPts val="600"/>
        </a:spcBef>
        <a:buClr>
          <a:schemeClr val="accent2"/>
        </a:buClr>
        <a:buFont typeface="Arial"/>
        <a:buChar char="–"/>
        <a:defRPr sz="2400" kern="1200">
          <a:solidFill>
            <a:schemeClr val="tx1"/>
          </a:solidFill>
          <a:latin typeface="Source Sans Pro"/>
          <a:ea typeface="+mn-ea"/>
          <a:cs typeface="Source Sans Pro"/>
        </a:defRPr>
      </a:lvl2pPr>
      <a:lvl3pPr marL="1373188" indent="-228600" algn="l" defTabSz="457200" rtl="0" eaLnBrk="1" latinLnBrk="0" hangingPunct="1">
        <a:spcBef>
          <a:spcPts val="600"/>
        </a:spcBef>
        <a:buClr>
          <a:schemeClr val="accent2"/>
        </a:buClr>
        <a:buFont typeface="Arial"/>
        <a:buChar char="•"/>
        <a:defRPr sz="2400" kern="1200">
          <a:solidFill>
            <a:schemeClr val="tx1"/>
          </a:solidFill>
          <a:latin typeface="Source Sans Pro"/>
          <a:ea typeface="+mn-ea"/>
          <a:cs typeface="Source Sans Pro"/>
        </a:defRPr>
      </a:lvl3pPr>
      <a:lvl4pPr marL="1778000" indent="-228600" algn="l" defTabSz="457200" rtl="0" eaLnBrk="1" latinLnBrk="0" hangingPunct="1">
        <a:spcBef>
          <a:spcPts val="600"/>
        </a:spcBef>
        <a:buClr>
          <a:schemeClr val="accent2"/>
        </a:buClr>
        <a:buFont typeface="Arial"/>
        <a:buChar char="–"/>
        <a:defRPr sz="2000" kern="1200">
          <a:solidFill>
            <a:schemeClr val="tx1"/>
          </a:solidFill>
          <a:latin typeface="Source Sans Pro"/>
          <a:ea typeface="+mn-ea"/>
          <a:cs typeface="Source Sans Pro"/>
        </a:defRPr>
      </a:lvl4pPr>
      <a:lvl5pPr marL="2173288" indent="-228600" algn="l" defTabSz="917575" rtl="0" eaLnBrk="1" latinLnBrk="0" hangingPunct="1">
        <a:spcBef>
          <a:spcPts val="600"/>
        </a:spcBef>
        <a:buClr>
          <a:schemeClr val="accent2"/>
        </a:buClr>
        <a:buFont typeface="Arial"/>
        <a:buChar char="»"/>
        <a:defRPr sz="2000" kern="1200">
          <a:solidFill>
            <a:schemeClr val="tx1"/>
          </a:solidFill>
          <a:latin typeface="Source Sans Pro"/>
          <a:ea typeface="+mn-ea"/>
          <a:cs typeface="Source Sans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samhsa.gov/sites/default/files/programs_campaigns/brss_tacs/core-competencies.pdf"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hyperlink" Target="https://store.samhsa.gov/system/files/pep12-recdef.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Supporting Recovery</a:t>
            </a:r>
          </a:p>
        </p:txBody>
      </p:sp>
      <p:sp>
        <p:nvSpPr>
          <p:cNvPr id="5" name="Subtitle 2"/>
          <p:cNvSpPr txBox="1">
            <a:spLocks/>
          </p:cNvSpPr>
          <p:nvPr/>
        </p:nvSpPr>
        <p:spPr>
          <a:xfrm>
            <a:off x="1371600" y="2701193"/>
            <a:ext cx="6400800" cy="1152009"/>
          </a:xfrm>
          <a:prstGeom prst="rect">
            <a:avLst/>
          </a:prstGeom>
        </p:spPr>
        <p:txBody>
          <a:bodyPr vert="horz" lIns="91440" tIns="45720" rIns="91440" bIns="45720" rtlCol="0">
            <a:normAutofit/>
          </a:bodyPr>
          <a:lstStyle>
            <a:lvl1pPr marL="0" indent="0" algn="ctr" defTabSz="457200" rtl="0" eaLnBrk="1" latinLnBrk="0" hangingPunct="1">
              <a:spcBef>
                <a:spcPts val="600"/>
              </a:spcBef>
              <a:buFont typeface="Arial"/>
              <a:buNone/>
              <a:defRPr sz="3200" kern="1200">
                <a:solidFill>
                  <a:schemeClr val="tx1">
                    <a:tint val="75000"/>
                  </a:schemeClr>
                </a:solidFill>
                <a:latin typeface="Source Sans Pro"/>
                <a:ea typeface="+mn-ea"/>
                <a:cs typeface="Source Sans Pro"/>
              </a:defRPr>
            </a:lvl1pPr>
            <a:lvl2pPr marL="457200" indent="0" algn="ctr" defTabSz="457200" rtl="0" eaLnBrk="1" latinLnBrk="0" hangingPunct="1">
              <a:spcBef>
                <a:spcPts val="600"/>
              </a:spcBef>
              <a:buFont typeface="Arial"/>
              <a:buNone/>
              <a:defRPr sz="2800" kern="1200">
                <a:solidFill>
                  <a:schemeClr val="tx1">
                    <a:tint val="75000"/>
                  </a:schemeClr>
                </a:solidFill>
                <a:latin typeface="Source Sans Pro"/>
                <a:ea typeface="+mn-ea"/>
                <a:cs typeface="Source Sans Pro"/>
              </a:defRPr>
            </a:lvl2pPr>
            <a:lvl3pPr marL="914400" indent="0" algn="ctr" defTabSz="457200" rtl="0" eaLnBrk="1" latinLnBrk="0" hangingPunct="1">
              <a:spcBef>
                <a:spcPts val="600"/>
              </a:spcBef>
              <a:buFont typeface="Arial"/>
              <a:buNone/>
              <a:defRPr sz="2400" kern="1200">
                <a:solidFill>
                  <a:schemeClr val="tx1">
                    <a:tint val="75000"/>
                  </a:schemeClr>
                </a:solidFill>
                <a:latin typeface="Source Sans Pro"/>
                <a:ea typeface="+mn-ea"/>
                <a:cs typeface="Source Sans Pro"/>
              </a:defRPr>
            </a:lvl3pPr>
            <a:lvl4pPr marL="1371600" indent="0" algn="ctr" defTabSz="457200" rtl="0" eaLnBrk="1" latinLnBrk="0" hangingPunct="1">
              <a:spcBef>
                <a:spcPts val="600"/>
              </a:spcBef>
              <a:buFont typeface="Arial"/>
              <a:buNone/>
              <a:defRPr sz="2000" kern="1200">
                <a:solidFill>
                  <a:schemeClr val="tx1">
                    <a:tint val="75000"/>
                  </a:schemeClr>
                </a:solidFill>
                <a:latin typeface="Source Sans Pro"/>
                <a:ea typeface="+mn-ea"/>
                <a:cs typeface="Source Sans Pro"/>
              </a:defRPr>
            </a:lvl4pPr>
            <a:lvl5pPr marL="1828800" indent="0" algn="ctr" defTabSz="457200" rtl="0" eaLnBrk="1" latinLnBrk="0" hangingPunct="1">
              <a:spcBef>
                <a:spcPts val="600"/>
              </a:spcBef>
              <a:buFont typeface="Arial"/>
              <a:buNone/>
              <a:defRPr sz="2000" kern="1200">
                <a:solidFill>
                  <a:schemeClr val="tx1">
                    <a:tint val="75000"/>
                  </a:schemeClr>
                </a:solidFill>
                <a:latin typeface="Source Sans Pro"/>
                <a:ea typeface="+mn-ea"/>
                <a:cs typeface="Source Sans Pro"/>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400" dirty="0">
                <a:solidFill>
                  <a:srgbClr val="E6C46D"/>
                </a:solidFill>
              </a:rPr>
              <a:t>Greg Perry</a:t>
            </a:r>
          </a:p>
          <a:p>
            <a:r>
              <a:rPr lang="en-US" sz="2400" dirty="0">
                <a:solidFill>
                  <a:srgbClr val="E6C46D"/>
                </a:solidFill>
              </a:rPr>
              <a:t>February 11, 2020</a:t>
            </a:r>
          </a:p>
        </p:txBody>
      </p:sp>
    </p:spTree>
    <p:extLst>
      <p:ext uri="{BB962C8B-B14F-4D97-AF65-F5344CB8AC3E}">
        <p14:creationId xmlns:p14="http://schemas.microsoft.com/office/powerpoint/2010/main" val="2462854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4F819-7DF4-454A-907B-4E6DC8F59ACF}"/>
              </a:ext>
            </a:extLst>
          </p:cNvPr>
          <p:cNvSpPr>
            <a:spLocks noGrp="1"/>
          </p:cNvSpPr>
          <p:nvPr>
            <p:ph type="title"/>
          </p:nvPr>
        </p:nvSpPr>
        <p:spPr/>
        <p:txBody>
          <a:bodyPr/>
          <a:lstStyle/>
          <a:p>
            <a:r>
              <a:rPr lang="en-US" dirty="0"/>
              <a:t>Person-Driven</a:t>
            </a:r>
          </a:p>
        </p:txBody>
      </p:sp>
      <p:sp>
        <p:nvSpPr>
          <p:cNvPr id="4" name="Slide Number Placeholder 3">
            <a:extLst>
              <a:ext uri="{FF2B5EF4-FFF2-40B4-BE49-F238E27FC236}">
                <a16:creationId xmlns:a16="http://schemas.microsoft.com/office/drawing/2014/main" id="{BFC099BF-5FA0-2642-90A1-D5555B8C315D}"/>
              </a:ext>
            </a:extLst>
          </p:cNvPr>
          <p:cNvSpPr>
            <a:spLocks noGrp="1"/>
          </p:cNvSpPr>
          <p:nvPr>
            <p:ph type="sldNum" sz="quarter" idx="12"/>
          </p:nvPr>
        </p:nvSpPr>
        <p:spPr/>
        <p:txBody>
          <a:bodyPr/>
          <a:lstStyle/>
          <a:p>
            <a:fld id="{1271A09D-B238-CC49-8083-E93D66A072E7}" type="slidenum">
              <a:rPr lang="en-US" smtClean="0"/>
              <a:t>10</a:t>
            </a:fld>
            <a:endParaRPr lang="en-US" dirty="0"/>
          </a:p>
        </p:txBody>
      </p:sp>
      <p:sp>
        <p:nvSpPr>
          <p:cNvPr id="7" name="Rectangle 6">
            <a:extLst>
              <a:ext uri="{FF2B5EF4-FFF2-40B4-BE49-F238E27FC236}">
                <a16:creationId xmlns:a16="http://schemas.microsoft.com/office/drawing/2014/main" id="{0A370BB4-D8B4-4043-9071-4092370F2A50}"/>
              </a:ext>
            </a:extLst>
          </p:cNvPr>
          <p:cNvSpPr/>
          <p:nvPr/>
        </p:nvSpPr>
        <p:spPr>
          <a:xfrm>
            <a:off x="0" y="1197853"/>
            <a:ext cx="9144000" cy="5022643"/>
          </a:xfrm>
          <a:prstGeom prst="rect">
            <a:avLst/>
          </a:prstGeom>
          <a:solidFill>
            <a:srgbClr val="F3EDD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A close up of text on a white background&#10;&#10;Description automatically generated">
            <a:extLst>
              <a:ext uri="{FF2B5EF4-FFF2-40B4-BE49-F238E27FC236}">
                <a16:creationId xmlns:a16="http://schemas.microsoft.com/office/drawing/2014/main" id="{F6FBF754-F040-4CD9-AD71-5A6EFE43F4DD}"/>
              </a:ext>
            </a:extLst>
          </p:cNvPr>
          <p:cNvPicPr>
            <a:picLocks noChangeAspect="1"/>
          </p:cNvPicPr>
          <p:nvPr/>
        </p:nvPicPr>
        <p:blipFill rotWithShape="1">
          <a:blip r:embed="rId3"/>
          <a:srcRect t="64025" b="9116"/>
          <a:stretch/>
        </p:blipFill>
        <p:spPr>
          <a:xfrm>
            <a:off x="1477143" y="1448485"/>
            <a:ext cx="6765910" cy="4413402"/>
          </a:xfrm>
          <a:prstGeom prst="rect">
            <a:avLst/>
          </a:prstGeom>
        </p:spPr>
      </p:pic>
    </p:spTree>
    <p:extLst>
      <p:ext uri="{BB962C8B-B14F-4D97-AF65-F5344CB8AC3E}">
        <p14:creationId xmlns:p14="http://schemas.microsoft.com/office/powerpoint/2010/main" val="4164984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4F819-7DF4-454A-907B-4E6DC8F59ACF}"/>
              </a:ext>
            </a:extLst>
          </p:cNvPr>
          <p:cNvSpPr>
            <a:spLocks noGrp="1"/>
          </p:cNvSpPr>
          <p:nvPr>
            <p:ph type="title"/>
          </p:nvPr>
        </p:nvSpPr>
        <p:spPr/>
        <p:txBody>
          <a:bodyPr/>
          <a:lstStyle/>
          <a:p>
            <a:r>
              <a:rPr lang="en-US" dirty="0"/>
              <a:t>There Are Many Pathways</a:t>
            </a:r>
          </a:p>
        </p:txBody>
      </p:sp>
      <p:sp>
        <p:nvSpPr>
          <p:cNvPr id="4" name="Slide Number Placeholder 3">
            <a:extLst>
              <a:ext uri="{FF2B5EF4-FFF2-40B4-BE49-F238E27FC236}">
                <a16:creationId xmlns:a16="http://schemas.microsoft.com/office/drawing/2014/main" id="{BFC099BF-5FA0-2642-90A1-D5555B8C315D}"/>
              </a:ext>
            </a:extLst>
          </p:cNvPr>
          <p:cNvSpPr>
            <a:spLocks noGrp="1"/>
          </p:cNvSpPr>
          <p:nvPr>
            <p:ph type="sldNum" sz="quarter" idx="12"/>
          </p:nvPr>
        </p:nvSpPr>
        <p:spPr/>
        <p:txBody>
          <a:bodyPr/>
          <a:lstStyle/>
          <a:p>
            <a:fld id="{1271A09D-B238-CC49-8083-E93D66A072E7}" type="slidenum">
              <a:rPr lang="en-US" smtClean="0"/>
              <a:t>11</a:t>
            </a:fld>
            <a:endParaRPr lang="en-US" dirty="0"/>
          </a:p>
        </p:txBody>
      </p:sp>
      <p:sp>
        <p:nvSpPr>
          <p:cNvPr id="7" name="Rectangle 6">
            <a:extLst>
              <a:ext uri="{FF2B5EF4-FFF2-40B4-BE49-F238E27FC236}">
                <a16:creationId xmlns:a16="http://schemas.microsoft.com/office/drawing/2014/main" id="{0A370BB4-D8B4-4043-9071-4092370F2A50}"/>
              </a:ext>
            </a:extLst>
          </p:cNvPr>
          <p:cNvSpPr/>
          <p:nvPr/>
        </p:nvSpPr>
        <p:spPr>
          <a:xfrm>
            <a:off x="0" y="1197853"/>
            <a:ext cx="9144000" cy="5022643"/>
          </a:xfrm>
          <a:prstGeom prst="rect">
            <a:avLst/>
          </a:prstGeom>
          <a:solidFill>
            <a:srgbClr val="F3EDD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A close up of text on a white background&#10;&#10;Description automatically generated">
            <a:extLst>
              <a:ext uri="{FF2B5EF4-FFF2-40B4-BE49-F238E27FC236}">
                <a16:creationId xmlns:a16="http://schemas.microsoft.com/office/drawing/2014/main" id="{F9C3DBFA-AD0F-4CA3-815F-C85A6FA5EC33}"/>
              </a:ext>
            </a:extLst>
          </p:cNvPr>
          <p:cNvPicPr>
            <a:picLocks noChangeAspect="1"/>
          </p:cNvPicPr>
          <p:nvPr/>
        </p:nvPicPr>
        <p:blipFill rotWithShape="1">
          <a:blip r:embed="rId3"/>
          <a:srcRect t="4749" b="66459"/>
          <a:stretch/>
        </p:blipFill>
        <p:spPr>
          <a:xfrm>
            <a:off x="91182" y="1912232"/>
            <a:ext cx="4606079" cy="3220687"/>
          </a:xfrm>
          <a:prstGeom prst="rect">
            <a:avLst/>
          </a:prstGeom>
        </p:spPr>
      </p:pic>
      <p:pic>
        <p:nvPicPr>
          <p:cNvPr id="9" name="Picture 8" descr="A close up of text on a white background&#10;&#10;Description automatically generated">
            <a:extLst>
              <a:ext uri="{FF2B5EF4-FFF2-40B4-BE49-F238E27FC236}">
                <a16:creationId xmlns:a16="http://schemas.microsoft.com/office/drawing/2014/main" id="{89E7447B-2A52-4169-9C0B-97EBF4EBDF7E}"/>
              </a:ext>
            </a:extLst>
          </p:cNvPr>
          <p:cNvPicPr>
            <a:picLocks noChangeAspect="1"/>
          </p:cNvPicPr>
          <p:nvPr/>
        </p:nvPicPr>
        <p:blipFill rotWithShape="1">
          <a:blip r:embed="rId3"/>
          <a:srcRect t="33767" b="40477"/>
          <a:stretch/>
        </p:blipFill>
        <p:spPr>
          <a:xfrm>
            <a:off x="4400135" y="2251932"/>
            <a:ext cx="4606079" cy="2880987"/>
          </a:xfrm>
          <a:prstGeom prst="rect">
            <a:avLst/>
          </a:prstGeom>
        </p:spPr>
      </p:pic>
    </p:spTree>
    <p:extLst>
      <p:ext uri="{BB962C8B-B14F-4D97-AF65-F5344CB8AC3E}">
        <p14:creationId xmlns:p14="http://schemas.microsoft.com/office/powerpoint/2010/main" val="3657278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4F819-7DF4-454A-907B-4E6DC8F59ACF}"/>
              </a:ext>
            </a:extLst>
          </p:cNvPr>
          <p:cNvSpPr>
            <a:spLocks noGrp="1"/>
          </p:cNvSpPr>
          <p:nvPr>
            <p:ph type="title"/>
          </p:nvPr>
        </p:nvSpPr>
        <p:spPr/>
        <p:txBody>
          <a:bodyPr/>
          <a:lstStyle/>
          <a:p>
            <a:r>
              <a:rPr lang="en-US" dirty="0"/>
              <a:t>Holistic</a:t>
            </a:r>
          </a:p>
        </p:txBody>
      </p:sp>
      <p:sp>
        <p:nvSpPr>
          <p:cNvPr id="4" name="Slide Number Placeholder 3">
            <a:extLst>
              <a:ext uri="{FF2B5EF4-FFF2-40B4-BE49-F238E27FC236}">
                <a16:creationId xmlns:a16="http://schemas.microsoft.com/office/drawing/2014/main" id="{BFC099BF-5FA0-2642-90A1-D5555B8C315D}"/>
              </a:ext>
            </a:extLst>
          </p:cNvPr>
          <p:cNvSpPr>
            <a:spLocks noGrp="1"/>
          </p:cNvSpPr>
          <p:nvPr>
            <p:ph type="sldNum" sz="quarter" idx="12"/>
          </p:nvPr>
        </p:nvSpPr>
        <p:spPr/>
        <p:txBody>
          <a:bodyPr/>
          <a:lstStyle/>
          <a:p>
            <a:fld id="{1271A09D-B238-CC49-8083-E93D66A072E7}" type="slidenum">
              <a:rPr lang="en-US" smtClean="0"/>
              <a:t>12</a:t>
            </a:fld>
            <a:endParaRPr lang="en-US" dirty="0"/>
          </a:p>
        </p:txBody>
      </p:sp>
      <p:sp>
        <p:nvSpPr>
          <p:cNvPr id="7" name="Rectangle 6">
            <a:extLst>
              <a:ext uri="{FF2B5EF4-FFF2-40B4-BE49-F238E27FC236}">
                <a16:creationId xmlns:a16="http://schemas.microsoft.com/office/drawing/2014/main" id="{0A370BB4-D8B4-4043-9071-4092370F2A50}"/>
              </a:ext>
            </a:extLst>
          </p:cNvPr>
          <p:cNvSpPr/>
          <p:nvPr/>
        </p:nvSpPr>
        <p:spPr>
          <a:xfrm>
            <a:off x="0" y="1197853"/>
            <a:ext cx="9144000" cy="5022643"/>
          </a:xfrm>
          <a:prstGeom prst="rect">
            <a:avLst/>
          </a:prstGeom>
          <a:solidFill>
            <a:srgbClr val="F3EDD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A close up of text on a white background&#10;&#10;Description automatically generated">
            <a:extLst>
              <a:ext uri="{FF2B5EF4-FFF2-40B4-BE49-F238E27FC236}">
                <a16:creationId xmlns:a16="http://schemas.microsoft.com/office/drawing/2014/main" id="{16458B95-9142-4DD5-AF25-24CDB41B30F4}"/>
              </a:ext>
            </a:extLst>
          </p:cNvPr>
          <p:cNvPicPr>
            <a:picLocks noChangeAspect="1"/>
          </p:cNvPicPr>
          <p:nvPr/>
        </p:nvPicPr>
        <p:blipFill rotWithShape="1">
          <a:blip r:embed="rId3"/>
          <a:srcRect t="60639" b="11781"/>
          <a:stretch/>
        </p:blipFill>
        <p:spPr>
          <a:xfrm>
            <a:off x="1392797" y="1584339"/>
            <a:ext cx="6358406" cy="4258849"/>
          </a:xfrm>
          <a:prstGeom prst="rect">
            <a:avLst/>
          </a:prstGeom>
        </p:spPr>
      </p:pic>
    </p:spTree>
    <p:extLst>
      <p:ext uri="{BB962C8B-B14F-4D97-AF65-F5344CB8AC3E}">
        <p14:creationId xmlns:p14="http://schemas.microsoft.com/office/powerpoint/2010/main" val="3323889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4F819-7DF4-454A-907B-4E6DC8F59ACF}"/>
              </a:ext>
            </a:extLst>
          </p:cNvPr>
          <p:cNvSpPr>
            <a:spLocks noGrp="1"/>
          </p:cNvSpPr>
          <p:nvPr>
            <p:ph type="title"/>
          </p:nvPr>
        </p:nvSpPr>
        <p:spPr/>
        <p:txBody>
          <a:bodyPr/>
          <a:lstStyle/>
          <a:p>
            <a:r>
              <a:rPr lang="en-US" dirty="0"/>
              <a:t>Who and How It Is Supported</a:t>
            </a:r>
          </a:p>
        </p:txBody>
      </p:sp>
      <p:sp>
        <p:nvSpPr>
          <p:cNvPr id="4" name="Slide Number Placeholder 3">
            <a:extLst>
              <a:ext uri="{FF2B5EF4-FFF2-40B4-BE49-F238E27FC236}">
                <a16:creationId xmlns:a16="http://schemas.microsoft.com/office/drawing/2014/main" id="{BFC099BF-5FA0-2642-90A1-D5555B8C315D}"/>
              </a:ext>
            </a:extLst>
          </p:cNvPr>
          <p:cNvSpPr>
            <a:spLocks noGrp="1"/>
          </p:cNvSpPr>
          <p:nvPr>
            <p:ph type="sldNum" sz="quarter" idx="12"/>
          </p:nvPr>
        </p:nvSpPr>
        <p:spPr/>
        <p:txBody>
          <a:bodyPr/>
          <a:lstStyle/>
          <a:p>
            <a:fld id="{1271A09D-B238-CC49-8083-E93D66A072E7}" type="slidenum">
              <a:rPr lang="en-US" smtClean="0"/>
              <a:t>13</a:t>
            </a:fld>
            <a:endParaRPr lang="en-US" dirty="0"/>
          </a:p>
        </p:txBody>
      </p:sp>
      <p:sp>
        <p:nvSpPr>
          <p:cNvPr id="7" name="Rectangle 6">
            <a:extLst>
              <a:ext uri="{FF2B5EF4-FFF2-40B4-BE49-F238E27FC236}">
                <a16:creationId xmlns:a16="http://schemas.microsoft.com/office/drawing/2014/main" id="{0A370BB4-D8B4-4043-9071-4092370F2A50}"/>
              </a:ext>
            </a:extLst>
          </p:cNvPr>
          <p:cNvSpPr/>
          <p:nvPr/>
        </p:nvSpPr>
        <p:spPr>
          <a:xfrm>
            <a:off x="0" y="1197853"/>
            <a:ext cx="9144000" cy="5022643"/>
          </a:xfrm>
          <a:prstGeom prst="rect">
            <a:avLst/>
          </a:prstGeom>
          <a:solidFill>
            <a:srgbClr val="F3EDD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A close up of text on a white background&#10;&#10;Description automatically generated">
            <a:extLst>
              <a:ext uri="{FF2B5EF4-FFF2-40B4-BE49-F238E27FC236}">
                <a16:creationId xmlns:a16="http://schemas.microsoft.com/office/drawing/2014/main" id="{EBF6E0EC-B8D8-4203-A782-578B98C63808}"/>
              </a:ext>
            </a:extLst>
          </p:cNvPr>
          <p:cNvPicPr>
            <a:picLocks noChangeAspect="1"/>
          </p:cNvPicPr>
          <p:nvPr/>
        </p:nvPicPr>
        <p:blipFill rotWithShape="1">
          <a:blip r:embed="rId3"/>
          <a:srcRect t="4565" b="51599"/>
          <a:stretch/>
        </p:blipFill>
        <p:spPr>
          <a:xfrm>
            <a:off x="117779" y="1448485"/>
            <a:ext cx="4241279" cy="4515178"/>
          </a:xfrm>
          <a:prstGeom prst="rect">
            <a:avLst/>
          </a:prstGeom>
        </p:spPr>
      </p:pic>
      <p:pic>
        <p:nvPicPr>
          <p:cNvPr id="8" name="Picture 7" descr="A close up of text on a white background&#10;&#10;Description automatically generated">
            <a:extLst>
              <a:ext uri="{FF2B5EF4-FFF2-40B4-BE49-F238E27FC236}">
                <a16:creationId xmlns:a16="http://schemas.microsoft.com/office/drawing/2014/main" id="{E98BD483-E473-4132-9CA5-3583108EEBAC}"/>
              </a:ext>
            </a:extLst>
          </p:cNvPr>
          <p:cNvPicPr>
            <a:picLocks noChangeAspect="1"/>
          </p:cNvPicPr>
          <p:nvPr/>
        </p:nvPicPr>
        <p:blipFill rotWithShape="1">
          <a:blip r:embed="rId3"/>
          <a:srcRect t="48975" b="20013"/>
          <a:stretch/>
        </p:blipFill>
        <p:spPr>
          <a:xfrm>
            <a:off x="4572000" y="1448485"/>
            <a:ext cx="4241279" cy="3194137"/>
          </a:xfrm>
          <a:prstGeom prst="rect">
            <a:avLst/>
          </a:prstGeom>
        </p:spPr>
      </p:pic>
    </p:spTree>
    <p:extLst>
      <p:ext uri="{BB962C8B-B14F-4D97-AF65-F5344CB8AC3E}">
        <p14:creationId xmlns:p14="http://schemas.microsoft.com/office/powerpoint/2010/main" val="1270561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4F819-7DF4-454A-907B-4E6DC8F59ACF}"/>
              </a:ext>
            </a:extLst>
          </p:cNvPr>
          <p:cNvSpPr>
            <a:spLocks noGrp="1"/>
          </p:cNvSpPr>
          <p:nvPr>
            <p:ph type="title"/>
          </p:nvPr>
        </p:nvSpPr>
        <p:spPr/>
        <p:txBody>
          <a:bodyPr/>
          <a:lstStyle/>
          <a:p>
            <a:r>
              <a:rPr lang="en-US" dirty="0"/>
              <a:t>Culturally-Based</a:t>
            </a:r>
          </a:p>
        </p:txBody>
      </p:sp>
      <p:sp>
        <p:nvSpPr>
          <p:cNvPr id="4" name="Slide Number Placeholder 3">
            <a:extLst>
              <a:ext uri="{FF2B5EF4-FFF2-40B4-BE49-F238E27FC236}">
                <a16:creationId xmlns:a16="http://schemas.microsoft.com/office/drawing/2014/main" id="{BFC099BF-5FA0-2642-90A1-D5555B8C315D}"/>
              </a:ext>
            </a:extLst>
          </p:cNvPr>
          <p:cNvSpPr>
            <a:spLocks noGrp="1"/>
          </p:cNvSpPr>
          <p:nvPr>
            <p:ph type="sldNum" sz="quarter" idx="12"/>
          </p:nvPr>
        </p:nvSpPr>
        <p:spPr/>
        <p:txBody>
          <a:bodyPr/>
          <a:lstStyle/>
          <a:p>
            <a:fld id="{1271A09D-B238-CC49-8083-E93D66A072E7}" type="slidenum">
              <a:rPr lang="en-US" smtClean="0"/>
              <a:t>14</a:t>
            </a:fld>
            <a:endParaRPr lang="en-US" dirty="0"/>
          </a:p>
        </p:txBody>
      </p:sp>
      <p:sp>
        <p:nvSpPr>
          <p:cNvPr id="7" name="Rectangle 6">
            <a:extLst>
              <a:ext uri="{FF2B5EF4-FFF2-40B4-BE49-F238E27FC236}">
                <a16:creationId xmlns:a16="http://schemas.microsoft.com/office/drawing/2014/main" id="{0A370BB4-D8B4-4043-9071-4092370F2A50}"/>
              </a:ext>
            </a:extLst>
          </p:cNvPr>
          <p:cNvSpPr/>
          <p:nvPr/>
        </p:nvSpPr>
        <p:spPr>
          <a:xfrm>
            <a:off x="0" y="1197853"/>
            <a:ext cx="9144000" cy="5022643"/>
          </a:xfrm>
          <a:prstGeom prst="rect">
            <a:avLst/>
          </a:prstGeom>
          <a:solidFill>
            <a:srgbClr val="F3EDD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A close up of text on a white background&#10;&#10;Description automatically generated">
            <a:extLst>
              <a:ext uri="{FF2B5EF4-FFF2-40B4-BE49-F238E27FC236}">
                <a16:creationId xmlns:a16="http://schemas.microsoft.com/office/drawing/2014/main" id="{866022B5-BFE2-48CA-824A-2CF29928048D}"/>
              </a:ext>
            </a:extLst>
          </p:cNvPr>
          <p:cNvPicPr>
            <a:picLocks noChangeAspect="1"/>
          </p:cNvPicPr>
          <p:nvPr/>
        </p:nvPicPr>
        <p:blipFill rotWithShape="1">
          <a:blip r:embed="rId3"/>
          <a:srcRect t="80183" b="3379"/>
          <a:stretch/>
        </p:blipFill>
        <p:spPr>
          <a:xfrm>
            <a:off x="601250" y="1891424"/>
            <a:ext cx="7702958" cy="3075152"/>
          </a:xfrm>
          <a:prstGeom prst="rect">
            <a:avLst/>
          </a:prstGeom>
        </p:spPr>
      </p:pic>
    </p:spTree>
    <p:extLst>
      <p:ext uri="{BB962C8B-B14F-4D97-AF65-F5344CB8AC3E}">
        <p14:creationId xmlns:p14="http://schemas.microsoft.com/office/powerpoint/2010/main" val="1524294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4F819-7DF4-454A-907B-4E6DC8F59ACF}"/>
              </a:ext>
            </a:extLst>
          </p:cNvPr>
          <p:cNvSpPr>
            <a:spLocks noGrp="1"/>
          </p:cNvSpPr>
          <p:nvPr>
            <p:ph type="title"/>
          </p:nvPr>
        </p:nvSpPr>
        <p:spPr/>
        <p:txBody>
          <a:bodyPr/>
          <a:lstStyle/>
          <a:p>
            <a:r>
              <a:rPr lang="en-US" dirty="0"/>
              <a:t>Trauma Must Be Addressed</a:t>
            </a:r>
          </a:p>
        </p:txBody>
      </p:sp>
      <p:sp>
        <p:nvSpPr>
          <p:cNvPr id="4" name="Slide Number Placeholder 3">
            <a:extLst>
              <a:ext uri="{FF2B5EF4-FFF2-40B4-BE49-F238E27FC236}">
                <a16:creationId xmlns:a16="http://schemas.microsoft.com/office/drawing/2014/main" id="{BFC099BF-5FA0-2642-90A1-D5555B8C315D}"/>
              </a:ext>
            </a:extLst>
          </p:cNvPr>
          <p:cNvSpPr>
            <a:spLocks noGrp="1"/>
          </p:cNvSpPr>
          <p:nvPr>
            <p:ph type="sldNum" sz="quarter" idx="12"/>
          </p:nvPr>
        </p:nvSpPr>
        <p:spPr/>
        <p:txBody>
          <a:bodyPr/>
          <a:lstStyle/>
          <a:p>
            <a:fld id="{1271A09D-B238-CC49-8083-E93D66A072E7}" type="slidenum">
              <a:rPr lang="en-US" smtClean="0"/>
              <a:t>15</a:t>
            </a:fld>
            <a:endParaRPr lang="en-US" dirty="0"/>
          </a:p>
        </p:txBody>
      </p:sp>
      <p:sp>
        <p:nvSpPr>
          <p:cNvPr id="7" name="Rectangle 6">
            <a:extLst>
              <a:ext uri="{FF2B5EF4-FFF2-40B4-BE49-F238E27FC236}">
                <a16:creationId xmlns:a16="http://schemas.microsoft.com/office/drawing/2014/main" id="{0A370BB4-D8B4-4043-9071-4092370F2A50}"/>
              </a:ext>
            </a:extLst>
          </p:cNvPr>
          <p:cNvSpPr/>
          <p:nvPr/>
        </p:nvSpPr>
        <p:spPr>
          <a:xfrm>
            <a:off x="0" y="1197853"/>
            <a:ext cx="9144000" cy="5022643"/>
          </a:xfrm>
          <a:prstGeom prst="rect">
            <a:avLst/>
          </a:prstGeom>
          <a:solidFill>
            <a:srgbClr val="F3EDD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 close up of text on a white background&#10;&#10;Description automatically generated">
            <a:extLst>
              <a:ext uri="{FF2B5EF4-FFF2-40B4-BE49-F238E27FC236}">
                <a16:creationId xmlns:a16="http://schemas.microsoft.com/office/drawing/2014/main" id="{6F75701C-F77A-49A8-9DC7-80F3E77BD05B}"/>
              </a:ext>
            </a:extLst>
          </p:cNvPr>
          <p:cNvPicPr>
            <a:picLocks noChangeAspect="1"/>
          </p:cNvPicPr>
          <p:nvPr/>
        </p:nvPicPr>
        <p:blipFill rotWithShape="1">
          <a:blip r:embed="rId3"/>
          <a:srcRect t="4997" b="73881"/>
          <a:stretch/>
        </p:blipFill>
        <p:spPr>
          <a:xfrm>
            <a:off x="691065" y="1584339"/>
            <a:ext cx="7761869" cy="3981384"/>
          </a:xfrm>
          <a:prstGeom prst="rect">
            <a:avLst/>
          </a:prstGeom>
        </p:spPr>
      </p:pic>
    </p:spTree>
    <p:extLst>
      <p:ext uri="{BB962C8B-B14F-4D97-AF65-F5344CB8AC3E}">
        <p14:creationId xmlns:p14="http://schemas.microsoft.com/office/powerpoint/2010/main" val="714855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4F819-7DF4-454A-907B-4E6DC8F59ACF}"/>
              </a:ext>
            </a:extLst>
          </p:cNvPr>
          <p:cNvSpPr>
            <a:spLocks noGrp="1"/>
          </p:cNvSpPr>
          <p:nvPr>
            <p:ph type="title"/>
          </p:nvPr>
        </p:nvSpPr>
        <p:spPr/>
        <p:txBody>
          <a:bodyPr/>
          <a:lstStyle/>
          <a:p>
            <a:r>
              <a:rPr lang="en-US" dirty="0"/>
              <a:t>Everybody Plays A Role</a:t>
            </a:r>
          </a:p>
        </p:txBody>
      </p:sp>
      <p:sp>
        <p:nvSpPr>
          <p:cNvPr id="4" name="Slide Number Placeholder 3">
            <a:extLst>
              <a:ext uri="{FF2B5EF4-FFF2-40B4-BE49-F238E27FC236}">
                <a16:creationId xmlns:a16="http://schemas.microsoft.com/office/drawing/2014/main" id="{BFC099BF-5FA0-2642-90A1-D5555B8C315D}"/>
              </a:ext>
            </a:extLst>
          </p:cNvPr>
          <p:cNvSpPr>
            <a:spLocks noGrp="1"/>
          </p:cNvSpPr>
          <p:nvPr>
            <p:ph type="sldNum" sz="quarter" idx="12"/>
          </p:nvPr>
        </p:nvSpPr>
        <p:spPr/>
        <p:txBody>
          <a:bodyPr/>
          <a:lstStyle/>
          <a:p>
            <a:fld id="{1271A09D-B238-CC49-8083-E93D66A072E7}" type="slidenum">
              <a:rPr lang="en-US" smtClean="0"/>
              <a:t>16</a:t>
            </a:fld>
            <a:endParaRPr lang="en-US" dirty="0"/>
          </a:p>
        </p:txBody>
      </p:sp>
      <p:sp>
        <p:nvSpPr>
          <p:cNvPr id="7" name="Rectangle 6">
            <a:extLst>
              <a:ext uri="{FF2B5EF4-FFF2-40B4-BE49-F238E27FC236}">
                <a16:creationId xmlns:a16="http://schemas.microsoft.com/office/drawing/2014/main" id="{0A370BB4-D8B4-4043-9071-4092370F2A50}"/>
              </a:ext>
            </a:extLst>
          </p:cNvPr>
          <p:cNvSpPr/>
          <p:nvPr/>
        </p:nvSpPr>
        <p:spPr>
          <a:xfrm>
            <a:off x="0" y="1197853"/>
            <a:ext cx="9144000" cy="5022643"/>
          </a:xfrm>
          <a:prstGeom prst="rect">
            <a:avLst/>
          </a:prstGeom>
          <a:solidFill>
            <a:srgbClr val="F3EDD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A close up of text on a white background&#10;&#10;Description automatically generated">
            <a:extLst>
              <a:ext uri="{FF2B5EF4-FFF2-40B4-BE49-F238E27FC236}">
                <a16:creationId xmlns:a16="http://schemas.microsoft.com/office/drawing/2014/main" id="{85DDB586-A3F1-465D-8C18-57CF92EDFE57}"/>
              </a:ext>
            </a:extLst>
          </p:cNvPr>
          <p:cNvPicPr>
            <a:picLocks noChangeAspect="1"/>
          </p:cNvPicPr>
          <p:nvPr/>
        </p:nvPicPr>
        <p:blipFill rotWithShape="1">
          <a:blip r:embed="rId3"/>
          <a:srcRect t="26762" b="35890"/>
          <a:stretch/>
        </p:blipFill>
        <p:spPr>
          <a:xfrm>
            <a:off x="2058793" y="1448485"/>
            <a:ext cx="5026413" cy="4558990"/>
          </a:xfrm>
          <a:prstGeom prst="rect">
            <a:avLst/>
          </a:prstGeom>
        </p:spPr>
      </p:pic>
    </p:spTree>
    <p:extLst>
      <p:ext uri="{BB962C8B-B14F-4D97-AF65-F5344CB8AC3E}">
        <p14:creationId xmlns:p14="http://schemas.microsoft.com/office/powerpoint/2010/main" val="9417511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4F819-7DF4-454A-907B-4E6DC8F59ACF}"/>
              </a:ext>
            </a:extLst>
          </p:cNvPr>
          <p:cNvSpPr>
            <a:spLocks noGrp="1"/>
          </p:cNvSpPr>
          <p:nvPr>
            <p:ph type="title"/>
          </p:nvPr>
        </p:nvSpPr>
        <p:spPr/>
        <p:txBody>
          <a:bodyPr/>
          <a:lstStyle/>
          <a:p>
            <a:r>
              <a:rPr lang="en-US" dirty="0"/>
              <a:t>Respect Is Critical</a:t>
            </a:r>
          </a:p>
        </p:txBody>
      </p:sp>
      <p:sp>
        <p:nvSpPr>
          <p:cNvPr id="4" name="Slide Number Placeholder 3">
            <a:extLst>
              <a:ext uri="{FF2B5EF4-FFF2-40B4-BE49-F238E27FC236}">
                <a16:creationId xmlns:a16="http://schemas.microsoft.com/office/drawing/2014/main" id="{BFC099BF-5FA0-2642-90A1-D5555B8C315D}"/>
              </a:ext>
            </a:extLst>
          </p:cNvPr>
          <p:cNvSpPr>
            <a:spLocks noGrp="1"/>
          </p:cNvSpPr>
          <p:nvPr>
            <p:ph type="sldNum" sz="quarter" idx="12"/>
          </p:nvPr>
        </p:nvSpPr>
        <p:spPr/>
        <p:txBody>
          <a:bodyPr/>
          <a:lstStyle/>
          <a:p>
            <a:fld id="{1271A09D-B238-CC49-8083-E93D66A072E7}" type="slidenum">
              <a:rPr lang="en-US" smtClean="0"/>
              <a:t>17</a:t>
            </a:fld>
            <a:endParaRPr lang="en-US" dirty="0"/>
          </a:p>
        </p:txBody>
      </p:sp>
      <p:sp>
        <p:nvSpPr>
          <p:cNvPr id="7" name="Rectangle 6">
            <a:extLst>
              <a:ext uri="{FF2B5EF4-FFF2-40B4-BE49-F238E27FC236}">
                <a16:creationId xmlns:a16="http://schemas.microsoft.com/office/drawing/2014/main" id="{0A370BB4-D8B4-4043-9071-4092370F2A50}"/>
              </a:ext>
            </a:extLst>
          </p:cNvPr>
          <p:cNvSpPr/>
          <p:nvPr/>
        </p:nvSpPr>
        <p:spPr>
          <a:xfrm>
            <a:off x="0" y="1197853"/>
            <a:ext cx="9144000" cy="5022643"/>
          </a:xfrm>
          <a:prstGeom prst="rect">
            <a:avLst/>
          </a:prstGeom>
          <a:solidFill>
            <a:srgbClr val="F3EDD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A close up of text on a white background&#10;&#10;Description automatically generated">
            <a:extLst>
              <a:ext uri="{FF2B5EF4-FFF2-40B4-BE49-F238E27FC236}">
                <a16:creationId xmlns:a16="http://schemas.microsoft.com/office/drawing/2014/main" id="{C2EE69AC-0C91-4A87-8BE2-F2A3DD24A160}"/>
              </a:ext>
            </a:extLst>
          </p:cNvPr>
          <p:cNvPicPr>
            <a:picLocks noChangeAspect="1"/>
          </p:cNvPicPr>
          <p:nvPr/>
        </p:nvPicPr>
        <p:blipFill rotWithShape="1">
          <a:blip r:embed="rId3"/>
          <a:srcRect t="64840" b="11781"/>
          <a:stretch/>
        </p:blipFill>
        <p:spPr>
          <a:xfrm>
            <a:off x="780341" y="1584339"/>
            <a:ext cx="7583318" cy="4305622"/>
          </a:xfrm>
          <a:prstGeom prst="rect">
            <a:avLst/>
          </a:prstGeom>
        </p:spPr>
      </p:pic>
    </p:spTree>
    <p:extLst>
      <p:ext uri="{BB962C8B-B14F-4D97-AF65-F5344CB8AC3E}">
        <p14:creationId xmlns:p14="http://schemas.microsoft.com/office/powerpoint/2010/main" val="509939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4F819-7DF4-454A-907B-4E6DC8F59ACF}"/>
              </a:ext>
            </a:extLst>
          </p:cNvPr>
          <p:cNvSpPr>
            <a:spLocks noGrp="1"/>
          </p:cNvSpPr>
          <p:nvPr>
            <p:ph type="title"/>
          </p:nvPr>
        </p:nvSpPr>
        <p:spPr/>
        <p:txBody>
          <a:bodyPr/>
          <a:lstStyle/>
          <a:p>
            <a:r>
              <a:rPr lang="en-US" dirty="0"/>
              <a:t>Respect Is Critical</a:t>
            </a:r>
          </a:p>
        </p:txBody>
      </p:sp>
      <p:sp>
        <p:nvSpPr>
          <p:cNvPr id="4" name="Slide Number Placeholder 3">
            <a:extLst>
              <a:ext uri="{FF2B5EF4-FFF2-40B4-BE49-F238E27FC236}">
                <a16:creationId xmlns:a16="http://schemas.microsoft.com/office/drawing/2014/main" id="{BFC099BF-5FA0-2642-90A1-D5555B8C315D}"/>
              </a:ext>
            </a:extLst>
          </p:cNvPr>
          <p:cNvSpPr>
            <a:spLocks noGrp="1"/>
          </p:cNvSpPr>
          <p:nvPr>
            <p:ph type="sldNum" sz="quarter" idx="12"/>
          </p:nvPr>
        </p:nvSpPr>
        <p:spPr/>
        <p:txBody>
          <a:bodyPr/>
          <a:lstStyle/>
          <a:p>
            <a:fld id="{1271A09D-B238-CC49-8083-E93D66A072E7}" type="slidenum">
              <a:rPr lang="en-US" smtClean="0"/>
              <a:t>18</a:t>
            </a:fld>
            <a:endParaRPr lang="en-US" dirty="0"/>
          </a:p>
        </p:txBody>
      </p:sp>
      <p:sp>
        <p:nvSpPr>
          <p:cNvPr id="7" name="Rectangle 6">
            <a:extLst>
              <a:ext uri="{FF2B5EF4-FFF2-40B4-BE49-F238E27FC236}">
                <a16:creationId xmlns:a16="http://schemas.microsoft.com/office/drawing/2014/main" id="{0A370BB4-D8B4-4043-9071-4092370F2A50}"/>
              </a:ext>
            </a:extLst>
          </p:cNvPr>
          <p:cNvSpPr/>
          <p:nvPr/>
        </p:nvSpPr>
        <p:spPr>
          <a:xfrm>
            <a:off x="0" y="1197853"/>
            <a:ext cx="9144000" cy="5022643"/>
          </a:xfrm>
          <a:prstGeom prst="rect">
            <a:avLst/>
          </a:prstGeom>
          <a:solidFill>
            <a:srgbClr val="F3EDD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A close up of text on a white background&#10;&#10;Description automatically generated">
            <a:extLst>
              <a:ext uri="{FF2B5EF4-FFF2-40B4-BE49-F238E27FC236}">
                <a16:creationId xmlns:a16="http://schemas.microsoft.com/office/drawing/2014/main" id="{C2EE69AC-0C91-4A87-8BE2-F2A3DD24A160}"/>
              </a:ext>
            </a:extLst>
          </p:cNvPr>
          <p:cNvPicPr>
            <a:picLocks noChangeAspect="1"/>
          </p:cNvPicPr>
          <p:nvPr/>
        </p:nvPicPr>
        <p:blipFill rotWithShape="1">
          <a:blip r:embed="rId3"/>
          <a:srcRect t="64840" b="11781"/>
          <a:stretch/>
        </p:blipFill>
        <p:spPr>
          <a:xfrm>
            <a:off x="780341" y="1584339"/>
            <a:ext cx="7583318" cy="4305622"/>
          </a:xfrm>
          <a:prstGeom prst="rect">
            <a:avLst/>
          </a:prstGeom>
        </p:spPr>
      </p:pic>
    </p:spTree>
    <p:extLst>
      <p:ext uri="{BB962C8B-B14F-4D97-AF65-F5344CB8AC3E}">
        <p14:creationId xmlns:p14="http://schemas.microsoft.com/office/powerpoint/2010/main" val="1131471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4F819-7DF4-454A-907B-4E6DC8F59ACF}"/>
              </a:ext>
            </a:extLst>
          </p:cNvPr>
          <p:cNvSpPr>
            <a:spLocks noGrp="1"/>
          </p:cNvSpPr>
          <p:nvPr>
            <p:ph type="title"/>
          </p:nvPr>
        </p:nvSpPr>
        <p:spPr>
          <a:xfrm>
            <a:off x="0" y="0"/>
            <a:ext cx="9144000" cy="6087649"/>
          </a:xfrm>
        </p:spPr>
        <p:txBody>
          <a:bodyPr/>
          <a:lstStyle/>
          <a:p>
            <a:r>
              <a:rPr lang="en-US" dirty="0"/>
              <a:t>Core Competencies</a:t>
            </a:r>
          </a:p>
        </p:txBody>
      </p:sp>
      <p:sp>
        <p:nvSpPr>
          <p:cNvPr id="4" name="Slide Number Placeholder 3">
            <a:extLst>
              <a:ext uri="{FF2B5EF4-FFF2-40B4-BE49-F238E27FC236}">
                <a16:creationId xmlns:a16="http://schemas.microsoft.com/office/drawing/2014/main" id="{BFC099BF-5FA0-2642-90A1-D5555B8C315D}"/>
              </a:ext>
            </a:extLst>
          </p:cNvPr>
          <p:cNvSpPr>
            <a:spLocks noGrp="1"/>
          </p:cNvSpPr>
          <p:nvPr>
            <p:ph type="sldNum" sz="quarter" idx="12"/>
          </p:nvPr>
        </p:nvSpPr>
        <p:spPr/>
        <p:txBody>
          <a:bodyPr/>
          <a:lstStyle/>
          <a:p>
            <a:fld id="{1271A09D-B238-CC49-8083-E93D66A072E7}" type="slidenum">
              <a:rPr lang="en-US" smtClean="0"/>
              <a:t>19</a:t>
            </a:fld>
            <a:endParaRPr lang="en-US" dirty="0"/>
          </a:p>
        </p:txBody>
      </p:sp>
    </p:spTree>
    <p:extLst>
      <p:ext uri="{BB962C8B-B14F-4D97-AF65-F5344CB8AC3E}">
        <p14:creationId xmlns:p14="http://schemas.microsoft.com/office/powerpoint/2010/main" val="1009041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with communities to address the opioid crisis.</a:t>
            </a:r>
          </a:p>
        </p:txBody>
      </p:sp>
      <p:sp>
        <p:nvSpPr>
          <p:cNvPr id="3" name="Content Placeholder 2"/>
          <p:cNvSpPr>
            <a:spLocks noGrp="1"/>
          </p:cNvSpPr>
          <p:nvPr>
            <p:ph idx="1"/>
          </p:nvPr>
        </p:nvSpPr>
        <p:spPr>
          <a:xfrm>
            <a:off x="457200" y="1679403"/>
            <a:ext cx="8229600" cy="3953421"/>
          </a:xfrm>
        </p:spPr>
        <p:txBody>
          <a:bodyPr>
            <a:normAutofit/>
          </a:bodyPr>
          <a:lstStyle/>
          <a:p>
            <a:pPr marL="0" lvl="0" indent="0">
              <a:buNone/>
            </a:pPr>
            <a:r>
              <a:rPr lang="en-US" sz="2500" dirty="0"/>
              <a:t>SAMHSA’s State Targeted Response Technical Assistance (STR-TA) Consortium assists STR grantees and other organizations, by providing the resources and technical assistance needed to address the opioid crisis.</a:t>
            </a:r>
          </a:p>
          <a:p>
            <a:pPr marL="0" lvl="0" indent="0">
              <a:buNone/>
            </a:pPr>
            <a:r>
              <a:rPr lang="en-US" sz="2500" dirty="0"/>
              <a:t>Technical assistance is available to support the evidence-based prevention, treatment, and recovery of opioid use disorders. </a:t>
            </a:r>
          </a:p>
        </p:txBody>
      </p:sp>
      <p:sp>
        <p:nvSpPr>
          <p:cNvPr id="4" name="Slide Number Placeholder 3"/>
          <p:cNvSpPr>
            <a:spLocks noGrp="1"/>
          </p:cNvSpPr>
          <p:nvPr>
            <p:ph type="sldNum" sz="quarter" idx="12"/>
          </p:nvPr>
        </p:nvSpPr>
        <p:spPr/>
        <p:txBody>
          <a:bodyPr/>
          <a:lstStyle/>
          <a:p>
            <a:fld id="{1271A09D-B238-CC49-8083-E93D66A072E7}" type="slidenum">
              <a:rPr lang="en-US" smtClean="0"/>
              <a:t>2</a:t>
            </a:fld>
            <a:endParaRPr lang="en-US"/>
          </a:p>
        </p:txBody>
      </p:sp>
      <p:sp>
        <p:nvSpPr>
          <p:cNvPr id="5" name="TextBox 4"/>
          <p:cNvSpPr txBox="1"/>
          <p:nvPr/>
        </p:nvSpPr>
        <p:spPr>
          <a:xfrm>
            <a:off x="457201" y="5124991"/>
            <a:ext cx="8229600" cy="1030773"/>
          </a:xfrm>
          <a:prstGeom prst="rect">
            <a:avLst/>
          </a:prstGeom>
          <a:solidFill>
            <a:schemeClr val="accent1">
              <a:lumMod val="20000"/>
              <a:lumOff val="80000"/>
            </a:schemeClr>
          </a:solidFill>
        </p:spPr>
        <p:txBody>
          <a:bodyPr wrap="square" lIns="182880" tIns="0" rIns="182880" rtlCol="0" anchor="ctr" anchorCtr="1">
            <a:noAutofit/>
          </a:bodyPr>
          <a:lstStyle/>
          <a:p>
            <a:r>
              <a:rPr lang="en-US" sz="1300" dirty="0">
                <a:latin typeface="Sans source pro"/>
                <a:cs typeface="Sans source pro"/>
              </a:rPr>
              <a:t>Funding for this initiative was made possible (in part) by grant no. 6H79TI080816 from SAMHSA. The views expressed in written conference materials or publications and by speakers and moderators do not necessarily reflect the official policies of the Department of Health and Human Services; nor does mention of trade names, commercial practices, or organizations imply endorsement by the U.S. Government.</a:t>
            </a:r>
          </a:p>
        </p:txBody>
      </p:sp>
    </p:spTree>
    <p:extLst>
      <p:ext uri="{BB962C8B-B14F-4D97-AF65-F5344CB8AC3E}">
        <p14:creationId xmlns:p14="http://schemas.microsoft.com/office/powerpoint/2010/main" val="22507187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4F819-7DF4-454A-907B-4E6DC8F59ACF}"/>
              </a:ext>
            </a:extLst>
          </p:cNvPr>
          <p:cNvSpPr>
            <a:spLocks noGrp="1"/>
          </p:cNvSpPr>
          <p:nvPr>
            <p:ph type="title"/>
          </p:nvPr>
        </p:nvSpPr>
        <p:spPr/>
        <p:txBody>
          <a:bodyPr/>
          <a:lstStyle/>
          <a:p>
            <a:r>
              <a:rPr lang="en-US" dirty="0"/>
              <a:t>What Are Core Competencies?</a:t>
            </a:r>
          </a:p>
        </p:txBody>
      </p:sp>
      <p:sp>
        <p:nvSpPr>
          <p:cNvPr id="4" name="Slide Number Placeholder 3">
            <a:extLst>
              <a:ext uri="{FF2B5EF4-FFF2-40B4-BE49-F238E27FC236}">
                <a16:creationId xmlns:a16="http://schemas.microsoft.com/office/drawing/2014/main" id="{BFC099BF-5FA0-2642-90A1-D5555B8C315D}"/>
              </a:ext>
            </a:extLst>
          </p:cNvPr>
          <p:cNvSpPr>
            <a:spLocks noGrp="1"/>
          </p:cNvSpPr>
          <p:nvPr>
            <p:ph type="sldNum" sz="quarter" idx="12"/>
          </p:nvPr>
        </p:nvSpPr>
        <p:spPr/>
        <p:txBody>
          <a:bodyPr/>
          <a:lstStyle/>
          <a:p>
            <a:fld id="{1271A09D-B238-CC49-8083-E93D66A072E7}" type="slidenum">
              <a:rPr lang="en-US" smtClean="0"/>
              <a:t>20</a:t>
            </a:fld>
            <a:endParaRPr lang="en-US" dirty="0"/>
          </a:p>
        </p:txBody>
      </p:sp>
      <p:sp>
        <p:nvSpPr>
          <p:cNvPr id="8" name="Content Placeholder 2">
            <a:extLst>
              <a:ext uri="{FF2B5EF4-FFF2-40B4-BE49-F238E27FC236}">
                <a16:creationId xmlns:a16="http://schemas.microsoft.com/office/drawing/2014/main" id="{A7FE20E7-6A2E-41F3-A362-2B28E914E7A7}"/>
              </a:ext>
            </a:extLst>
          </p:cNvPr>
          <p:cNvSpPr>
            <a:spLocks noGrp="1"/>
          </p:cNvSpPr>
          <p:nvPr>
            <p:ph idx="1"/>
          </p:nvPr>
        </p:nvSpPr>
        <p:spPr>
          <a:xfrm>
            <a:off x="457200" y="1853852"/>
            <a:ext cx="8229600" cy="4296427"/>
          </a:xfrm>
        </p:spPr>
        <p:txBody>
          <a:bodyPr>
            <a:noAutofit/>
          </a:bodyPr>
          <a:lstStyle/>
          <a:p>
            <a:pPr marL="0" lvl="0" indent="0">
              <a:buNone/>
            </a:pPr>
            <a:r>
              <a:rPr lang="en-US" b="1" i="1" dirty="0"/>
              <a:t>Core Competencies </a:t>
            </a:r>
            <a:r>
              <a:rPr lang="en-US" i="1" dirty="0"/>
              <a:t>are the capacity to easily perform a role or function, in this case, to help others initiate and sustain their own personal recovery. They are often described as clusters of knowledge, skills, and attitudes a person needs to have in order to successfully perform a role or job or as the ability to integrate the necessary knowledge, skills, and attitudes.  They have the potential to </a:t>
            </a:r>
            <a:r>
              <a:rPr lang="en-US" b="1" i="1" dirty="0"/>
              <a:t>guide delivery of services </a:t>
            </a:r>
            <a:r>
              <a:rPr lang="en-US" i="1" dirty="0"/>
              <a:t>and promote </a:t>
            </a:r>
            <a:r>
              <a:rPr lang="en-US" b="1" i="1" dirty="0"/>
              <a:t>best practices.</a:t>
            </a:r>
          </a:p>
        </p:txBody>
      </p:sp>
    </p:spTree>
    <p:extLst>
      <p:ext uri="{BB962C8B-B14F-4D97-AF65-F5344CB8AC3E}">
        <p14:creationId xmlns:p14="http://schemas.microsoft.com/office/powerpoint/2010/main" val="42830048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4F819-7DF4-454A-907B-4E6DC8F59ACF}"/>
              </a:ext>
            </a:extLst>
          </p:cNvPr>
          <p:cNvSpPr>
            <a:spLocks noGrp="1"/>
          </p:cNvSpPr>
          <p:nvPr>
            <p:ph type="title"/>
          </p:nvPr>
        </p:nvSpPr>
        <p:spPr>
          <a:xfrm>
            <a:off x="0" y="1"/>
            <a:ext cx="9144000" cy="1064712"/>
          </a:xfrm>
        </p:spPr>
        <p:txBody>
          <a:bodyPr/>
          <a:lstStyle/>
          <a:p>
            <a:r>
              <a:rPr lang="en-US" sz="3200" dirty="0"/>
              <a:t>Five Principles That Underlie Core Competencies</a:t>
            </a:r>
          </a:p>
        </p:txBody>
      </p:sp>
      <p:sp>
        <p:nvSpPr>
          <p:cNvPr id="4" name="Slide Number Placeholder 3">
            <a:extLst>
              <a:ext uri="{FF2B5EF4-FFF2-40B4-BE49-F238E27FC236}">
                <a16:creationId xmlns:a16="http://schemas.microsoft.com/office/drawing/2014/main" id="{BFC099BF-5FA0-2642-90A1-D5555B8C315D}"/>
              </a:ext>
            </a:extLst>
          </p:cNvPr>
          <p:cNvSpPr>
            <a:spLocks noGrp="1"/>
          </p:cNvSpPr>
          <p:nvPr>
            <p:ph type="sldNum" sz="quarter" idx="12"/>
          </p:nvPr>
        </p:nvSpPr>
        <p:spPr/>
        <p:txBody>
          <a:bodyPr/>
          <a:lstStyle/>
          <a:p>
            <a:fld id="{1271A09D-B238-CC49-8083-E93D66A072E7}" type="slidenum">
              <a:rPr lang="en-US" smtClean="0"/>
              <a:t>21</a:t>
            </a:fld>
            <a:endParaRPr lang="en-US" dirty="0"/>
          </a:p>
        </p:txBody>
      </p:sp>
      <p:sp>
        <p:nvSpPr>
          <p:cNvPr id="8" name="Content Placeholder 2">
            <a:extLst>
              <a:ext uri="{FF2B5EF4-FFF2-40B4-BE49-F238E27FC236}">
                <a16:creationId xmlns:a16="http://schemas.microsoft.com/office/drawing/2014/main" id="{A7FE20E7-6A2E-41F3-A362-2B28E914E7A7}"/>
              </a:ext>
            </a:extLst>
          </p:cNvPr>
          <p:cNvSpPr>
            <a:spLocks noGrp="1"/>
          </p:cNvSpPr>
          <p:nvPr>
            <p:ph idx="1"/>
          </p:nvPr>
        </p:nvSpPr>
        <p:spPr>
          <a:xfrm>
            <a:off x="457200" y="1565753"/>
            <a:ext cx="8229600" cy="4584525"/>
          </a:xfrm>
        </p:spPr>
        <p:txBody>
          <a:bodyPr>
            <a:noAutofit/>
          </a:bodyPr>
          <a:lstStyle/>
          <a:p>
            <a:pPr marL="0" lvl="0" indent="0">
              <a:buNone/>
            </a:pPr>
            <a:r>
              <a:rPr lang="en-US" sz="2000" dirty="0"/>
              <a:t>1.   </a:t>
            </a:r>
            <a:r>
              <a:rPr lang="en-US" sz="2000" b="1" u="sng" dirty="0"/>
              <a:t>RECOVERY-ORIENTED: </a:t>
            </a:r>
          </a:p>
          <a:p>
            <a:pPr marL="0" lvl="0" indent="0">
              <a:buNone/>
            </a:pPr>
            <a:r>
              <a:rPr lang="en-US" sz="2000" i="1" dirty="0"/>
              <a:t>By being </a:t>
            </a:r>
            <a:r>
              <a:rPr lang="en-US" sz="2000" b="1" i="1" dirty="0"/>
              <a:t>recovery-oriented</a:t>
            </a:r>
            <a:r>
              <a:rPr lang="en-US" sz="2000" i="1" dirty="0"/>
              <a:t>, people hold out hope to those they are serving, partnering with them to envision and achieve a meaningful and purposeful life.  Supporters help those they serve identify and build on strengths and empower them to choose for themselves, recognizing that there are multiple pathways to recovery. </a:t>
            </a:r>
          </a:p>
          <a:p>
            <a:pPr marL="0" lvl="0" indent="0">
              <a:buNone/>
            </a:pPr>
            <a:r>
              <a:rPr lang="en-US" sz="2000" dirty="0"/>
              <a:t>2.   </a:t>
            </a:r>
            <a:r>
              <a:rPr lang="en-US" sz="2000" b="1" u="sng" dirty="0"/>
              <a:t>PERSON-CENTERED: </a:t>
            </a:r>
          </a:p>
          <a:p>
            <a:pPr marL="0" lvl="0" indent="0">
              <a:buNone/>
            </a:pPr>
            <a:r>
              <a:rPr lang="en-US" sz="2000" i="1" dirty="0"/>
              <a:t>Support services are always </a:t>
            </a:r>
            <a:r>
              <a:rPr lang="en-US" sz="2000" b="1" i="1" dirty="0"/>
              <a:t>directed by the person </a:t>
            </a:r>
            <a:r>
              <a:rPr lang="en-US" sz="2000" i="1" dirty="0"/>
              <a:t>participating in the service.  Support is personalized to align with the specific  hopes, goals, and preferences of the individual served and to respond to specific needs the individual(s) has identified.</a:t>
            </a:r>
          </a:p>
          <a:p>
            <a:pPr marL="0" lvl="0" indent="0">
              <a:buNone/>
            </a:pPr>
            <a:endParaRPr lang="en-US" sz="2000" i="1" dirty="0"/>
          </a:p>
        </p:txBody>
      </p:sp>
    </p:spTree>
    <p:extLst>
      <p:ext uri="{BB962C8B-B14F-4D97-AF65-F5344CB8AC3E}">
        <p14:creationId xmlns:p14="http://schemas.microsoft.com/office/powerpoint/2010/main" val="19170397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4F819-7DF4-454A-907B-4E6DC8F59ACF}"/>
              </a:ext>
            </a:extLst>
          </p:cNvPr>
          <p:cNvSpPr>
            <a:spLocks noGrp="1"/>
          </p:cNvSpPr>
          <p:nvPr>
            <p:ph type="title"/>
          </p:nvPr>
        </p:nvSpPr>
        <p:spPr>
          <a:xfrm>
            <a:off x="0" y="1"/>
            <a:ext cx="9144000" cy="1064712"/>
          </a:xfrm>
        </p:spPr>
        <p:txBody>
          <a:bodyPr/>
          <a:lstStyle/>
          <a:p>
            <a:r>
              <a:rPr lang="en-US" sz="3200" dirty="0"/>
              <a:t>Five Principles That Underlie Core Competencies</a:t>
            </a:r>
          </a:p>
        </p:txBody>
      </p:sp>
      <p:sp>
        <p:nvSpPr>
          <p:cNvPr id="4" name="Slide Number Placeholder 3">
            <a:extLst>
              <a:ext uri="{FF2B5EF4-FFF2-40B4-BE49-F238E27FC236}">
                <a16:creationId xmlns:a16="http://schemas.microsoft.com/office/drawing/2014/main" id="{BFC099BF-5FA0-2642-90A1-D5555B8C315D}"/>
              </a:ext>
            </a:extLst>
          </p:cNvPr>
          <p:cNvSpPr>
            <a:spLocks noGrp="1"/>
          </p:cNvSpPr>
          <p:nvPr>
            <p:ph type="sldNum" sz="quarter" idx="12"/>
          </p:nvPr>
        </p:nvSpPr>
        <p:spPr/>
        <p:txBody>
          <a:bodyPr/>
          <a:lstStyle/>
          <a:p>
            <a:fld id="{1271A09D-B238-CC49-8083-E93D66A072E7}" type="slidenum">
              <a:rPr lang="en-US" smtClean="0"/>
              <a:t>22</a:t>
            </a:fld>
            <a:endParaRPr lang="en-US" dirty="0"/>
          </a:p>
        </p:txBody>
      </p:sp>
      <p:sp>
        <p:nvSpPr>
          <p:cNvPr id="8" name="Content Placeholder 2">
            <a:extLst>
              <a:ext uri="{FF2B5EF4-FFF2-40B4-BE49-F238E27FC236}">
                <a16:creationId xmlns:a16="http://schemas.microsoft.com/office/drawing/2014/main" id="{A7FE20E7-6A2E-41F3-A362-2B28E914E7A7}"/>
              </a:ext>
            </a:extLst>
          </p:cNvPr>
          <p:cNvSpPr>
            <a:spLocks noGrp="1"/>
          </p:cNvSpPr>
          <p:nvPr>
            <p:ph idx="1"/>
          </p:nvPr>
        </p:nvSpPr>
        <p:spPr>
          <a:xfrm>
            <a:off x="457200" y="1791221"/>
            <a:ext cx="8229600" cy="4584525"/>
          </a:xfrm>
        </p:spPr>
        <p:txBody>
          <a:bodyPr>
            <a:noAutofit/>
          </a:bodyPr>
          <a:lstStyle/>
          <a:p>
            <a:pPr marL="0" lvl="0" indent="0">
              <a:buNone/>
            </a:pPr>
            <a:r>
              <a:rPr lang="en-US" sz="2000" dirty="0"/>
              <a:t>3.   </a:t>
            </a:r>
            <a:r>
              <a:rPr lang="en-US" sz="2000" b="1" u="sng" dirty="0"/>
              <a:t>VOLUNTARY: </a:t>
            </a:r>
          </a:p>
          <a:p>
            <a:pPr marL="0" lvl="0" indent="0">
              <a:buNone/>
            </a:pPr>
            <a:r>
              <a:rPr lang="en-US" sz="2000" i="1" dirty="0"/>
              <a:t>Those who support people initiate or sustain their recovery are partners or consultants to those they serve.  They do not dictate the types of services provided or the elements of recovery plans that will guide their work. Participation in recovery support services is </a:t>
            </a:r>
            <a:r>
              <a:rPr lang="en-US" sz="2000" b="1" i="1" dirty="0"/>
              <a:t>always contingent upon choice</a:t>
            </a:r>
            <a:r>
              <a:rPr lang="en-US" sz="2000" i="1" dirty="0"/>
              <a:t>. </a:t>
            </a:r>
          </a:p>
          <a:p>
            <a:pPr marL="0" lvl="0" indent="0">
              <a:buNone/>
            </a:pPr>
            <a:r>
              <a:rPr lang="en-US" sz="2000" dirty="0"/>
              <a:t>4.   </a:t>
            </a:r>
            <a:r>
              <a:rPr lang="en-US" sz="2000" b="1" u="sng" dirty="0"/>
              <a:t>RELATIONSHIP-FOCUSED: </a:t>
            </a:r>
          </a:p>
          <a:p>
            <a:pPr marL="0" lvl="0" indent="0">
              <a:buNone/>
            </a:pPr>
            <a:r>
              <a:rPr lang="en-US" sz="2000" i="1" dirty="0"/>
              <a:t>The relationship between the behavioral health/peer worker and the peer is </a:t>
            </a:r>
            <a:r>
              <a:rPr lang="en-US" sz="2000" b="1" i="1" dirty="0"/>
              <a:t>the foundation </a:t>
            </a:r>
            <a:r>
              <a:rPr lang="en-US" sz="2000" i="1" dirty="0"/>
              <a:t>upon which recovery support services and support are provided.  It is respectful, trusting, empathetic, collaborative, and mutual. </a:t>
            </a:r>
          </a:p>
          <a:p>
            <a:pPr marL="0" lvl="0" indent="0">
              <a:buNone/>
            </a:pPr>
            <a:endParaRPr lang="en-US" sz="2000" i="1" dirty="0"/>
          </a:p>
        </p:txBody>
      </p:sp>
    </p:spTree>
    <p:extLst>
      <p:ext uri="{BB962C8B-B14F-4D97-AF65-F5344CB8AC3E}">
        <p14:creationId xmlns:p14="http://schemas.microsoft.com/office/powerpoint/2010/main" val="25015644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4F819-7DF4-454A-907B-4E6DC8F59ACF}"/>
              </a:ext>
            </a:extLst>
          </p:cNvPr>
          <p:cNvSpPr>
            <a:spLocks noGrp="1"/>
          </p:cNvSpPr>
          <p:nvPr>
            <p:ph type="title"/>
          </p:nvPr>
        </p:nvSpPr>
        <p:spPr>
          <a:xfrm>
            <a:off x="0" y="1"/>
            <a:ext cx="9144000" cy="1064712"/>
          </a:xfrm>
        </p:spPr>
        <p:txBody>
          <a:bodyPr/>
          <a:lstStyle/>
          <a:p>
            <a:r>
              <a:rPr lang="en-US" sz="3200" dirty="0"/>
              <a:t>Five Principles That Underlie Core Competencies</a:t>
            </a:r>
          </a:p>
        </p:txBody>
      </p:sp>
      <p:sp>
        <p:nvSpPr>
          <p:cNvPr id="4" name="Slide Number Placeholder 3">
            <a:extLst>
              <a:ext uri="{FF2B5EF4-FFF2-40B4-BE49-F238E27FC236}">
                <a16:creationId xmlns:a16="http://schemas.microsoft.com/office/drawing/2014/main" id="{BFC099BF-5FA0-2642-90A1-D5555B8C315D}"/>
              </a:ext>
            </a:extLst>
          </p:cNvPr>
          <p:cNvSpPr>
            <a:spLocks noGrp="1"/>
          </p:cNvSpPr>
          <p:nvPr>
            <p:ph type="sldNum" sz="quarter" idx="12"/>
          </p:nvPr>
        </p:nvSpPr>
        <p:spPr/>
        <p:txBody>
          <a:bodyPr/>
          <a:lstStyle/>
          <a:p>
            <a:fld id="{1271A09D-B238-CC49-8083-E93D66A072E7}" type="slidenum">
              <a:rPr lang="en-US" smtClean="0"/>
              <a:t>23</a:t>
            </a:fld>
            <a:endParaRPr lang="en-US" dirty="0"/>
          </a:p>
        </p:txBody>
      </p:sp>
      <p:sp>
        <p:nvSpPr>
          <p:cNvPr id="8" name="Content Placeholder 2">
            <a:extLst>
              <a:ext uri="{FF2B5EF4-FFF2-40B4-BE49-F238E27FC236}">
                <a16:creationId xmlns:a16="http://schemas.microsoft.com/office/drawing/2014/main" id="{A7FE20E7-6A2E-41F3-A362-2B28E914E7A7}"/>
              </a:ext>
            </a:extLst>
          </p:cNvPr>
          <p:cNvSpPr>
            <a:spLocks noGrp="1"/>
          </p:cNvSpPr>
          <p:nvPr>
            <p:ph idx="1"/>
          </p:nvPr>
        </p:nvSpPr>
        <p:spPr>
          <a:xfrm>
            <a:off x="457200" y="2351761"/>
            <a:ext cx="8229600" cy="2154478"/>
          </a:xfrm>
        </p:spPr>
        <p:txBody>
          <a:bodyPr>
            <a:noAutofit/>
          </a:bodyPr>
          <a:lstStyle/>
          <a:p>
            <a:pPr marL="0" lvl="0" indent="0">
              <a:buNone/>
            </a:pPr>
            <a:r>
              <a:rPr lang="en-US" sz="2000" dirty="0"/>
              <a:t>5.   </a:t>
            </a:r>
            <a:r>
              <a:rPr lang="en-US" sz="2000" b="1" u="sng" dirty="0"/>
              <a:t>TRAUMA-INFORMED: </a:t>
            </a:r>
          </a:p>
          <a:p>
            <a:pPr marL="0" lvl="0" indent="0">
              <a:buNone/>
            </a:pPr>
            <a:r>
              <a:rPr lang="en-US" sz="2000" i="1" dirty="0"/>
              <a:t>Recovery support utilizes a strengths-based framework that emphasizes physical, psychological, and emotional safety and creates opportunities for survivors to rebuild a sense of control and empowerment. </a:t>
            </a:r>
          </a:p>
          <a:p>
            <a:pPr marL="0" lvl="0" indent="0">
              <a:buNone/>
            </a:pPr>
            <a:endParaRPr lang="en-US" sz="2000" i="1" dirty="0"/>
          </a:p>
        </p:txBody>
      </p:sp>
    </p:spTree>
    <p:extLst>
      <p:ext uri="{BB962C8B-B14F-4D97-AF65-F5344CB8AC3E}">
        <p14:creationId xmlns:p14="http://schemas.microsoft.com/office/powerpoint/2010/main" val="3797566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4F819-7DF4-454A-907B-4E6DC8F59ACF}"/>
              </a:ext>
            </a:extLst>
          </p:cNvPr>
          <p:cNvSpPr>
            <a:spLocks noGrp="1"/>
          </p:cNvSpPr>
          <p:nvPr>
            <p:ph type="title"/>
          </p:nvPr>
        </p:nvSpPr>
        <p:spPr>
          <a:xfrm>
            <a:off x="0" y="0"/>
            <a:ext cx="9144000" cy="6087649"/>
          </a:xfrm>
        </p:spPr>
        <p:txBody>
          <a:bodyPr/>
          <a:lstStyle/>
          <a:p>
            <a:r>
              <a:rPr lang="en-US" dirty="0"/>
              <a:t>The 12 Core Competencies</a:t>
            </a:r>
          </a:p>
        </p:txBody>
      </p:sp>
      <p:sp>
        <p:nvSpPr>
          <p:cNvPr id="4" name="Slide Number Placeholder 3">
            <a:extLst>
              <a:ext uri="{FF2B5EF4-FFF2-40B4-BE49-F238E27FC236}">
                <a16:creationId xmlns:a16="http://schemas.microsoft.com/office/drawing/2014/main" id="{BFC099BF-5FA0-2642-90A1-D5555B8C315D}"/>
              </a:ext>
            </a:extLst>
          </p:cNvPr>
          <p:cNvSpPr>
            <a:spLocks noGrp="1"/>
          </p:cNvSpPr>
          <p:nvPr>
            <p:ph type="sldNum" sz="quarter" idx="12"/>
          </p:nvPr>
        </p:nvSpPr>
        <p:spPr/>
        <p:txBody>
          <a:bodyPr/>
          <a:lstStyle/>
          <a:p>
            <a:fld id="{1271A09D-B238-CC49-8083-E93D66A072E7}" type="slidenum">
              <a:rPr lang="en-US" smtClean="0"/>
              <a:t>24</a:t>
            </a:fld>
            <a:endParaRPr lang="en-US" dirty="0"/>
          </a:p>
        </p:txBody>
      </p:sp>
    </p:spTree>
    <p:extLst>
      <p:ext uri="{BB962C8B-B14F-4D97-AF65-F5344CB8AC3E}">
        <p14:creationId xmlns:p14="http://schemas.microsoft.com/office/powerpoint/2010/main" val="35363138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CA22679-D0B1-47FB-91AC-3E040F42151C}"/>
              </a:ext>
            </a:extLst>
          </p:cNvPr>
          <p:cNvSpPr/>
          <p:nvPr/>
        </p:nvSpPr>
        <p:spPr>
          <a:xfrm>
            <a:off x="0" y="0"/>
            <a:ext cx="9144000" cy="6212910"/>
          </a:xfrm>
          <a:prstGeom prst="rect">
            <a:avLst/>
          </a:prstGeom>
          <a:solidFill>
            <a:srgbClr val="165C7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BFC099BF-5FA0-2642-90A1-D5555B8C315D}"/>
              </a:ext>
            </a:extLst>
          </p:cNvPr>
          <p:cNvSpPr>
            <a:spLocks noGrp="1"/>
          </p:cNvSpPr>
          <p:nvPr>
            <p:ph type="sldNum" sz="quarter" idx="12"/>
          </p:nvPr>
        </p:nvSpPr>
        <p:spPr/>
        <p:txBody>
          <a:bodyPr/>
          <a:lstStyle/>
          <a:p>
            <a:fld id="{1271A09D-B238-CC49-8083-E93D66A072E7}" type="slidenum">
              <a:rPr lang="en-US" smtClean="0"/>
              <a:t>25</a:t>
            </a:fld>
            <a:endParaRPr lang="en-US" dirty="0"/>
          </a:p>
        </p:txBody>
      </p:sp>
      <p:sp>
        <p:nvSpPr>
          <p:cNvPr id="5" name="Content Placeholder 2">
            <a:extLst>
              <a:ext uri="{FF2B5EF4-FFF2-40B4-BE49-F238E27FC236}">
                <a16:creationId xmlns:a16="http://schemas.microsoft.com/office/drawing/2014/main" id="{3CE23ABB-EB84-4420-9AAB-5AAD32DA18A7}"/>
              </a:ext>
            </a:extLst>
          </p:cNvPr>
          <p:cNvSpPr>
            <a:spLocks noGrp="1"/>
          </p:cNvSpPr>
          <p:nvPr>
            <p:ph idx="1"/>
          </p:nvPr>
        </p:nvSpPr>
        <p:spPr>
          <a:xfrm>
            <a:off x="457200" y="851770"/>
            <a:ext cx="8229600" cy="4835046"/>
          </a:xfrm>
        </p:spPr>
        <p:txBody>
          <a:bodyPr>
            <a:noAutofit/>
          </a:bodyPr>
          <a:lstStyle/>
          <a:p>
            <a:pPr marL="0" lvl="0" indent="0" algn="ctr">
              <a:buNone/>
            </a:pPr>
            <a:r>
              <a:rPr lang="en-US" b="1" u="sng" dirty="0">
                <a:solidFill>
                  <a:schemeClr val="bg1"/>
                </a:solidFill>
              </a:rPr>
              <a:t>Engage in Collaborative and Caring Relationships: </a:t>
            </a:r>
          </a:p>
          <a:p>
            <a:pPr marL="0" lvl="0" indent="0">
              <a:buNone/>
            </a:pPr>
            <a:r>
              <a:rPr lang="en-US" sz="2000" i="1" dirty="0">
                <a:solidFill>
                  <a:schemeClr val="bg1"/>
                </a:solidFill>
              </a:rPr>
              <a:t>1.  Initiates contacts with people in recovery.</a:t>
            </a:r>
          </a:p>
          <a:p>
            <a:pPr marL="0" lvl="0" indent="0">
              <a:buNone/>
            </a:pPr>
            <a:r>
              <a:rPr lang="en-US" sz="2000" i="1" dirty="0">
                <a:solidFill>
                  <a:schemeClr val="bg1"/>
                </a:solidFill>
              </a:rPr>
              <a:t>2.  Listens to peers with careful attention to the content and emotion being communicated in the conversation. </a:t>
            </a:r>
          </a:p>
          <a:p>
            <a:pPr marL="0" lvl="0" indent="0">
              <a:buNone/>
            </a:pPr>
            <a:r>
              <a:rPr lang="en-US" sz="2000" i="1" dirty="0">
                <a:solidFill>
                  <a:schemeClr val="bg1"/>
                </a:solidFill>
              </a:rPr>
              <a:t>3.  Reaches out to engage peers across the whole continuum of the recovery process. </a:t>
            </a:r>
          </a:p>
          <a:p>
            <a:pPr marL="0" lvl="0" indent="0">
              <a:buNone/>
            </a:pPr>
            <a:r>
              <a:rPr lang="en-US" sz="2000" i="1" dirty="0">
                <a:solidFill>
                  <a:schemeClr val="bg1"/>
                </a:solidFill>
              </a:rPr>
              <a:t>4.  Demonstrates genuine acceptance and respect.</a:t>
            </a:r>
          </a:p>
          <a:p>
            <a:pPr marL="0" lvl="0" indent="0">
              <a:buNone/>
            </a:pPr>
            <a:r>
              <a:rPr lang="en-US" sz="2000" i="1" dirty="0">
                <a:solidFill>
                  <a:schemeClr val="bg1"/>
                </a:solidFill>
              </a:rPr>
              <a:t>5.  Demonstrates understanding of peers’ experiences and feelings. </a:t>
            </a:r>
          </a:p>
          <a:p>
            <a:pPr marL="0" lvl="0" indent="0">
              <a:buNone/>
            </a:pPr>
            <a:endParaRPr lang="en-US" sz="2000" i="1" dirty="0">
              <a:solidFill>
                <a:schemeClr val="bg1"/>
              </a:solidFill>
            </a:endParaRPr>
          </a:p>
        </p:txBody>
      </p:sp>
    </p:spTree>
    <p:extLst>
      <p:ext uri="{BB962C8B-B14F-4D97-AF65-F5344CB8AC3E}">
        <p14:creationId xmlns:p14="http://schemas.microsoft.com/office/powerpoint/2010/main" val="35340999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CA22679-D0B1-47FB-91AC-3E040F42151C}"/>
              </a:ext>
            </a:extLst>
          </p:cNvPr>
          <p:cNvSpPr/>
          <p:nvPr/>
        </p:nvSpPr>
        <p:spPr>
          <a:xfrm>
            <a:off x="0" y="0"/>
            <a:ext cx="9144000" cy="6212910"/>
          </a:xfrm>
          <a:prstGeom prst="rect">
            <a:avLst/>
          </a:prstGeom>
          <a:solidFill>
            <a:srgbClr val="165C7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BFC099BF-5FA0-2642-90A1-D5555B8C315D}"/>
              </a:ext>
            </a:extLst>
          </p:cNvPr>
          <p:cNvSpPr>
            <a:spLocks noGrp="1"/>
          </p:cNvSpPr>
          <p:nvPr>
            <p:ph type="sldNum" sz="quarter" idx="12"/>
          </p:nvPr>
        </p:nvSpPr>
        <p:spPr/>
        <p:txBody>
          <a:bodyPr/>
          <a:lstStyle/>
          <a:p>
            <a:fld id="{1271A09D-B238-CC49-8083-E93D66A072E7}" type="slidenum">
              <a:rPr lang="en-US" smtClean="0"/>
              <a:t>26</a:t>
            </a:fld>
            <a:endParaRPr lang="en-US" dirty="0"/>
          </a:p>
        </p:txBody>
      </p:sp>
      <p:sp>
        <p:nvSpPr>
          <p:cNvPr id="5" name="Content Placeholder 2">
            <a:extLst>
              <a:ext uri="{FF2B5EF4-FFF2-40B4-BE49-F238E27FC236}">
                <a16:creationId xmlns:a16="http://schemas.microsoft.com/office/drawing/2014/main" id="{3CE23ABB-EB84-4420-9AAB-5AAD32DA18A7}"/>
              </a:ext>
            </a:extLst>
          </p:cNvPr>
          <p:cNvSpPr>
            <a:spLocks noGrp="1"/>
          </p:cNvSpPr>
          <p:nvPr>
            <p:ph idx="1"/>
          </p:nvPr>
        </p:nvSpPr>
        <p:spPr>
          <a:xfrm>
            <a:off x="457200" y="1402914"/>
            <a:ext cx="8229600" cy="4283901"/>
          </a:xfrm>
        </p:spPr>
        <p:txBody>
          <a:bodyPr>
            <a:noAutofit/>
          </a:bodyPr>
          <a:lstStyle/>
          <a:p>
            <a:pPr marL="0" lvl="0" indent="0" algn="ctr">
              <a:buNone/>
            </a:pPr>
            <a:r>
              <a:rPr lang="en-US" b="1" u="sng" dirty="0">
                <a:solidFill>
                  <a:schemeClr val="bg1"/>
                </a:solidFill>
              </a:rPr>
              <a:t>Engage in Collaborative and Caring Relationships: </a:t>
            </a:r>
          </a:p>
          <a:p>
            <a:pPr marL="0" lvl="0" indent="0">
              <a:buNone/>
            </a:pPr>
            <a:r>
              <a:rPr lang="en-US" sz="2000" i="1" dirty="0">
                <a:solidFill>
                  <a:schemeClr val="bg1"/>
                </a:solidFill>
              </a:rPr>
              <a:t>1.  Initiates contacts with people in recovery.</a:t>
            </a:r>
          </a:p>
          <a:p>
            <a:pPr marL="0" lvl="0" indent="0">
              <a:buNone/>
            </a:pPr>
            <a:r>
              <a:rPr lang="en-US" sz="2000" i="1" dirty="0">
                <a:solidFill>
                  <a:schemeClr val="bg1"/>
                </a:solidFill>
              </a:rPr>
              <a:t>2.  Listens to peers with careful attention to the content and emotion being communicated in the conversation. </a:t>
            </a:r>
          </a:p>
          <a:p>
            <a:pPr marL="0" lvl="0" indent="0">
              <a:buNone/>
            </a:pPr>
            <a:r>
              <a:rPr lang="en-US" sz="2000" i="1" dirty="0">
                <a:solidFill>
                  <a:schemeClr val="bg1"/>
                </a:solidFill>
              </a:rPr>
              <a:t>3.  Reaches out to engage peers across the whole continuum of the recovery process. </a:t>
            </a:r>
          </a:p>
          <a:p>
            <a:pPr marL="0" lvl="0" indent="0">
              <a:buNone/>
            </a:pPr>
            <a:r>
              <a:rPr lang="en-US" sz="2000" i="1" dirty="0">
                <a:solidFill>
                  <a:schemeClr val="bg1"/>
                </a:solidFill>
              </a:rPr>
              <a:t>4.  Demonstrates genuine acceptance and respect.</a:t>
            </a:r>
          </a:p>
          <a:p>
            <a:pPr marL="0" lvl="0" indent="0">
              <a:buNone/>
            </a:pPr>
            <a:r>
              <a:rPr lang="en-US" sz="2000" i="1" dirty="0">
                <a:solidFill>
                  <a:schemeClr val="bg1"/>
                </a:solidFill>
              </a:rPr>
              <a:t>5.  Demonstrates understanding of peers’ experiences and feelings. </a:t>
            </a:r>
          </a:p>
          <a:p>
            <a:pPr marL="0" lvl="0" indent="0">
              <a:buNone/>
            </a:pPr>
            <a:endParaRPr lang="en-US" sz="2000" i="1" dirty="0">
              <a:solidFill>
                <a:schemeClr val="bg1"/>
              </a:solidFill>
            </a:endParaRPr>
          </a:p>
        </p:txBody>
      </p:sp>
      <p:sp>
        <p:nvSpPr>
          <p:cNvPr id="2" name="Rectangle 1">
            <a:extLst>
              <a:ext uri="{FF2B5EF4-FFF2-40B4-BE49-F238E27FC236}">
                <a16:creationId xmlns:a16="http://schemas.microsoft.com/office/drawing/2014/main" id="{5B36F23C-331B-4234-BC15-29FB8636E920}"/>
              </a:ext>
            </a:extLst>
          </p:cNvPr>
          <p:cNvSpPr/>
          <p:nvPr/>
        </p:nvSpPr>
        <p:spPr>
          <a:xfrm>
            <a:off x="0" y="0"/>
            <a:ext cx="9144000" cy="851770"/>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6107A6B1-0C3F-4E61-85A9-973B499A2614}"/>
              </a:ext>
            </a:extLst>
          </p:cNvPr>
          <p:cNvSpPr txBox="1">
            <a:spLocks/>
          </p:cNvSpPr>
          <p:nvPr/>
        </p:nvSpPr>
        <p:spPr>
          <a:xfrm>
            <a:off x="0" y="50105"/>
            <a:ext cx="9144000" cy="801665"/>
          </a:xfrm>
          <a:prstGeom prst="rect">
            <a:avLst/>
          </a:prstGeom>
        </p:spPr>
        <p:txBody>
          <a:bodyPr vert="horz" lIns="91440" tIns="45720" rIns="91440" bIns="45720" rtlCol="0">
            <a:noAutofit/>
          </a:bodyPr>
          <a:lstStyle>
            <a:lvl1pPr marL="461963" indent="-461963" algn="l" defTabSz="457200" rtl="0" eaLnBrk="1" latinLnBrk="0" hangingPunct="1">
              <a:spcBef>
                <a:spcPts val="1200"/>
              </a:spcBef>
              <a:buClr>
                <a:schemeClr val="accent2"/>
              </a:buClr>
              <a:buSzPct val="90000"/>
              <a:buFont typeface="Wingdings" charset="2"/>
              <a:buChar char="²"/>
              <a:defRPr sz="2800" kern="1200" baseline="0">
                <a:solidFill>
                  <a:schemeClr val="tx1"/>
                </a:solidFill>
                <a:latin typeface="Source Sans Pro"/>
                <a:ea typeface="+mn-ea"/>
                <a:cs typeface="Source Sans Pro"/>
              </a:defRPr>
            </a:lvl1pPr>
            <a:lvl2pPr marL="974725" indent="-285750" algn="l" defTabSz="457200" rtl="0" eaLnBrk="1" latinLnBrk="0" hangingPunct="1">
              <a:spcBef>
                <a:spcPts val="600"/>
              </a:spcBef>
              <a:buClr>
                <a:schemeClr val="accent2"/>
              </a:buClr>
              <a:buFont typeface="Arial"/>
              <a:buChar char="–"/>
              <a:defRPr sz="2400" kern="1200">
                <a:solidFill>
                  <a:schemeClr val="tx1"/>
                </a:solidFill>
                <a:latin typeface="Source Sans Pro"/>
                <a:ea typeface="+mn-ea"/>
                <a:cs typeface="Source Sans Pro"/>
              </a:defRPr>
            </a:lvl2pPr>
            <a:lvl3pPr marL="1373188" indent="-228600" algn="l" defTabSz="457200" rtl="0" eaLnBrk="1" latinLnBrk="0" hangingPunct="1">
              <a:spcBef>
                <a:spcPts val="600"/>
              </a:spcBef>
              <a:buClr>
                <a:schemeClr val="accent2"/>
              </a:buClr>
              <a:buFont typeface="Arial"/>
              <a:buChar char="•"/>
              <a:defRPr sz="2400" kern="1200">
                <a:solidFill>
                  <a:schemeClr val="tx1"/>
                </a:solidFill>
                <a:latin typeface="Source Sans Pro"/>
                <a:ea typeface="+mn-ea"/>
                <a:cs typeface="Source Sans Pro"/>
              </a:defRPr>
            </a:lvl3pPr>
            <a:lvl4pPr marL="1778000" indent="-228600" algn="l" defTabSz="457200" rtl="0" eaLnBrk="1" latinLnBrk="0" hangingPunct="1">
              <a:spcBef>
                <a:spcPts val="600"/>
              </a:spcBef>
              <a:buClr>
                <a:schemeClr val="accent2"/>
              </a:buClr>
              <a:buFont typeface="Arial"/>
              <a:buChar char="–"/>
              <a:defRPr sz="2000" kern="1200">
                <a:solidFill>
                  <a:schemeClr val="tx1"/>
                </a:solidFill>
                <a:latin typeface="Source Sans Pro"/>
                <a:ea typeface="+mn-ea"/>
                <a:cs typeface="Source Sans Pro"/>
              </a:defRPr>
            </a:lvl4pPr>
            <a:lvl5pPr marL="2173288" indent="-228600" algn="l" defTabSz="917575" rtl="0" eaLnBrk="1" latinLnBrk="0" hangingPunct="1">
              <a:spcBef>
                <a:spcPts val="600"/>
              </a:spcBef>
              <a:buClr>
                <a:schemeClr val="accent2"/>
              </a:buClr>
              <a:buFont typeface="Arial"/>
              <a:buChar char="»"/>
              <a:defRPr sz="2000" kern="1200">
                <a:solidFill>
                  <a:schemeClr val="tx1"/>
                </a:solidFill>
                <a:latin typeface="Source Sans Pro"/>
                <a:ea typeface="+mn-ea"/>
                <a:cs typeface="Source Sans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Wingdings" charset="2"/>
              <a:buNone/>
            </a:pPr>
            <a:r>
              <a:rPr lang="en-US" sz="4000" i="1" dirty="0">
                <a:solidFill>
                  <a:srgbClr val="165C7D"/>
                </a:solidFill>
              </a:rPr>
              <a:t>CATEGORY I</a:t>
            </a:r>
          </a:p>
        </p:txBody>
      </p:sp>
    </p:spTree>
    <p:extLst>
      <p:ext uri="{BB962C8B-B14F-4D97-AF65-F5344CB8AC3E}">
        <p14:creationId xmlns:p14="http://schemas.microsoft.com/office/powerpoint/2010/main" val="25904332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CA22679-D0B1-47FB-91AC-3E040F42151C}"/>
              </a:ext>
            </a:extLst>
          </p:cNvPr>
          <p:cNvSpPr/>
          <p:nvPr/>
        </p:nvSpPr>
        <p:spPr>
          <a:xfrm>
            <a:off x="0" y="0"/>
            <a:ext cx="9144000" cy="6212910"/>
          </a:xfrm>
          <a:prstGeom prst="rect">
            <a:avLst/>
          </a:prstGeom>
          <a:solidFill>
            <a:srgbClr val="165C7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BFC099BF-5FA0-2642-90A1-D5555B8C315D}"/>
              </a:ext>
            </a:extLst>
          </p:cNvPr>
          <p:cNvSpPr>
            <a:spLocks noGrp="1"/>
          </p:cNvSpPr>
          <p:nvPr>
            <p:ph type="sldNum" sz="quarter" idx="12"/>
          </p:nvPr>
        </p:nvSpPr>
        <p:spPr/>
        <p:txBody>
          <a:bodyPr/>
          <a:lstStyle/>
          <a:p>
            <a:fld id="{1271A09D-B238-CC49-8083-E93D66A072E7}" type="slidenum">
              <a:rPr lang="en-US" smtClean="0"/>
              <a:t>27</a:t>
            </a:fld>
            <a:endParaRPr lang="en-US" dirty="0"/>
          </a:p>
        </p:txBody>
      </p:sp>
      <p:sp>
        <p:nvSpPr>
          <p:cNvPr id="5" name="Content Placeholder 2">
            <a:extLst>
              <a:ext uri="{FF2B5EF4-FFF2-40B4-BE49-F238E27FC236}">
                <a16:creationId xmlns:a16="http://schemas.microsoft.com/office/drawing/2014/main" id="{3CE23ABB-EB84-4420-9AAB-5AAD32DA18A7}"/>
              </a:ext>
            </a:extLst>
          </p:cNvPr>
          <p:cNvSpPr>
            <a:spLocks noGrp="1"/>
          </p:cNvSpPr>
          <p:nvPr>
            <p:ph idx="1"/>
          </p:nvPr>
        </p:nvSpPr>
        <p:spPr>
          <a:xfrm>
            <a:off x="457200" y="1402914"/>
            <a:ext cx="8229600" cy="4283901"/>
          </a:xfrm>
        </p:spPr>
        <p:txBody>
          <a:bodyPr>
            <a:noAutofit/>
          </a:bodyPr>
          <a:lstStyle/>
          <a:p>
            <a:pPr marL="0" lvl="0" indent="0" algn="ctr">
              <a:buNone/>
            </a:pPr>
            <a:r>
              <a:rPr lang="en-US" b="1" u="sng" dirty="0">
                <a:solidFill>
                  <a:schemeClr val="bg1"/>
                </a:solidFill>
              </a:rPr>
              <a:t>Provides Support: </a:t>
            </a:r>
          </a:p>
          <a:p>
            <a:pPr marL="0" lvl="0" indent="0">
              <a:buNone/>
            </a:pPr>
            <a:r>
              <a:rPr lang="en-US" sz="2000" i="1" dirty="0">
                <a:solidFill>
                  <a:schemeClr val="bg1"/>
                </a:solidFill>
              </a:rPr>
              <a:t>1.  Validates peers experiences and feelings.</a:t>
            </a:r>
          </a:p>
          <a:p>
            <a:pPr marL="0" lvl="0" indent="0">
              <a:buNone/>
            </a:pPr>
            <a:r>
              <a:rPr lang="en-US" sz="2000" i="1" dirty="0">
                <a:solidFill>
                  <a:schemeClr val="bg1"/>
                </a:solidFill>
              </a:rPr>
              <a:t>2.  Encourages the exploration and pursuit of community roles.</a:t>
            </a:r>
          </a:p>
          <a:p>
            <a:pPr marL="0" lvl="0" indent="0">
              <a:buNone/>
            </a:pPr>
            <a:r>
              <a:rPr lang="en-US" sz="2000" i="1" dirty="0">
                <a:solidFill>
                  <a:schemeClr val="bg1"/>
                </a:solidFill>
              </a:rPr>
              <a:t>3.  Conveys hope to peers about their own recovery.</a:t>
            </a:r>
          </a:p>
          <a:p>
            <a:pPr marL="0" lvl="0" indent="0">
              <a:buNone/>
            </a:pPr>
            <a:r>
              <a:rPr lang="en-US" sz="2000" i="1" dirty="0">
                <a:solidFill>
                  <a:schemeClr val="bg1"/>
                </a:solidFill>
              </a:rPr>
              <a:t>4.  Celebrates peers’ efforts and accomplishments.</a:t>
            </a:r>
          </a:p>
          <a:p>
            <a:pPr marL="0" lvl="0" indent="0">
              <a:buNone/>
            </a:pPr>
            <a:r>
              <a:rPr lang="en-US" sz="2000" i="1" dirty="0">
                <a:solidFill>
                  <a:schemeClr val="bg1"/>
                </a:solidFill>
              </a:rPr>
              <a:t>5.  Provides concrete assistance to help peers accomplish tasks and goals. </a:t>
            </a:r>
          </a:p>
          <a:p>
            <a:pPr marL="0" lvl="0" indent="0">
              <a:buNone/>
            </a:pPr>
            <a:endParaRPr lang="en-US" sz="2000" i="1" dirty="0">
              <a:solidFill>
                <a:schemeClr val="bg1"/>
              </a:solidFill>
            </a:endParaRPr>
          </a:p>
        </p:txBody>
      </p:sp>
      <p:sp>
        <p:nvSpPr>
          <p:cNvPr id="2" name="Rectangle 1">
            <a:extLst>
              <a:ext uri="{FF2B5EF4-FFF2-40B4-BE49-F238E27FC236}">
                <a16:creationId xmlns:a16="http://schemas.microsoft.com/office/drawing/2014/main" id="{5B36F23C-331B-4234-BC15-29FB8636E920}"/>
              </a:ext>
            </a:extLst>
          </p:cNvPr>
          <p:cNvSpPr/>
          <p:nvPr/>
        </p:nvSpPr>
        <p:spPr>
          <a:xfrm>
            <a:off x="0" y="0"/>
            <a:ext cx="9144000" cy="851770"/>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6107A6B1-0C3F-4E61-85A9-973B499A2614}"/>
              </a:ext>
            </a:extLst>
          </p:cNvPr>
          <p:cNvSpPr txBox="1">
            <a:spLocks/>
          </p:cNvSpPr>
          <p:nvPr/>
        </p:nvSpPr>
        <p:spPr>
          <a:xfrm>
            <a:off x="0" y="50105"/>
            <a:ext cx="9144000" cy="801665"/>
          </a:xfrm>
          <a:prstGeom prst="rect">
            <a:avLst/>
          </a:prstGeom>
        </p:spPr>
        <p:txBody>
          <a:bodyPr vert="horz" lIns="91440" tIns="45720" rIns="91440" bIns="45720" rtlCol="0">
            <a:noAutofit/>
          </a:bodyPr>
          <a:lstStyle>
            <a:lvl1pPr marL="461963" indent="-461963" algn="l" defTabSz="457200" rtl="0" eaLnBrk="1" latinLnBrk="0" hangingPunct="1">
              <a:spcBef>
                <a:spcPts val="1200"/>
              </a:spcBef>
              <a:buClr>
                <a:schemeClr val="accent2"/>
              </a:buClr>
              <a:buSzPct val="90000"/>
              <a:buFont typeface="Wingdings" charset="2"/>
              <a:buChar char="²"/>
              <a:defRPr sz="2800" kern="1200" baseline="0">
                <a:solidFill>
                  <a:schemeClr val="tx1"/>
                </a:solidFill>
                <a:latin typeface="Source Sans Pro"/>
                <a:ea typeface="+mn-ea"/>
                <a:cs typeface="Source Sans Pro"/>
              </a:defRPr>
            </a:lvl1pPr>
            <a:lvl2pPr marL="974725" indent="-285750" algn="l" defTabSz="457200" rtl="0" eaLnBrk="1" latinLnBrk="0" hangingPunct="1">
              <a:spcBef>
                <a:spcPts val="600"/>
              </a:spcBef>
              <a:buClr>
                <a:schemeClr val="accent2"/>
              </a:buClr>
              <a:buFont typeface="Arial"/>
              <a:buChar char="–"/>
              <a:defRPr sz="2400" kern="1200">
                <a:solidFill>
                  <a:schemeClr val="tx1"/>
                </a:solidFill>
                <a:latin typeface="Source Sans Pro"/>
                <a:ea typeface="+mn-ea"/>
                <a:cs typeface="Source Sans Pro"/>
              </a:defRPr>
            </a:lvl2pPr>
            <a:lvl3pPr marL="1373188" indent="-228600" algn="l" defTabSz="457200" rtl="0" eaLnBrk="1" latinLnBrk="0" hangingPunct="1">
              <a:spcBef>
                <a:spcPts val="600"/>
              </a:spcBef>
              <a:buClr>
                <a:schemeClr val="accent2"/>
              </a:buClr>
              <a:buFont typeface="Arial"/>
              <a:buChar char="•"/>
              <a:defRPr sz="2400" kern="1200">
                <a:solidFill>
                  <a:schemeClr val="tx1"/>
                </a:solidFill>
                <a:latin typeface="Source Sans Pro"/>
                <a:ea typeface="+mn-ea"/>
                <a:cs typeface="Source Sans Pro"/>
              </a:defRPr>
            </a:lvl3pPr>
            <a:lvl4pPr marL="1778000" indent="-228600" algn="l" defTabSz="457200" rtl="0" eaLnBrk="1" latinLnBrk="0" hangingPunct="1">
              <a:spcBef>
                <a:spcPts val="600"/>
              </a:spcBef>
              <a:buClr>
                <a:schemeClr val="accent2"/>
              </a:buClr>
              <a:buFont typeface="Arial"/>
              <a:buChar char="–"/>
              <a:defRPr sz="2000" kern="1200">
                <a:solidFill>
                  <a:schemeClr val="tx1"/>
                </a:solidFill>
                <a:latin typeface="Source Sans Pro"/>
                <a:ea typeface="+mn-ea"/>
                <a:cs typeface="Source Sans Pro"/>
              </a:defRPr>
            </a:lvl4pPr>
            <a:lvl5pPr marL="2173288" indent="-228600" algn="l" defTabSz="917575" rtl="0" eaLnBrk="1" latinLnBrk="0" hangingPunct="1">
              <a:spcBef>
                <a:spcPts val="600"/>
              </a:spcBef>
              <a:buClr>
                <a:schemeClr val="accent2"/>
              </a:buClr>
              <a:buFont typeface="Arial"/>
              <a:buChar char="»"/>
              <a:defRPr sz="2000" kern="1200">
                <a:solidFill>
                  <a:schemeClr val="tx1"/>
                </a:solidFill>
                <a:latin typeface="Source Sans Pro"/>
                <a:ea typeface="+mn-ea"/>
                <a:cs typeface="Source Sans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Wingdings" charset="2"/>
              <a:buNone/>
            </a:pPr>
            <a:r>
              <a:rPr lang="en-US" sz="4000" i="1" dirty="0">
                <a:solidFill>
                  <a:srgbClr val="165C7D"/>
                </a:solidFill>
              </a:rPr>
              <a:t>CATEGORY II</a:t>
            </a:r>
          </a:p>
        </p:txBody>
      </p:sp>
    </p:spTree>
    <p:extLst>
      <p:ext uri="{BB962C8B-B14F-4D97-AF65-F5344CB8AC3E}">
        <p14:creationId xmlns:p14="http://schemas.microsoft.com/office/powerpoint/2010/main" val="14979952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CA22679-D0B1-47FB-91AC-3E040F42151C}"/>
              </a:ext>
            </a:extLst>
          </p:cNvPr>
          <p:cNvSpPr/>
          <p:nvPr/>
        </p:nvSpPr>
        <p:spPr>
          <a:xfrm>
            <a:off x="0" y="0"/>
            <a:ext cx="9144000" cy="6212910"/>
          </a:xfrm>
          <a:prstGeom prst="rect">
            <a:avLst/>
          </a:prstGeom>
          <a:solidFill>
            <a:srgbClr val="165C7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BFC099BF-5FA0-2642-90A1-D5555B8C315D}"/>
              </a:ext>
            </a:extLst>
          </p:cNvPr>
          <p:cNvSpPr>
            <a:spLocks noGrp="1"/>
          </p:cNvSpPr>
          <p:nvPr>
            <p:ph type="sldNum" sz="quarter" idx="12"/>
          </p:nvPr>
        </p:nvSpPr>
        <p:spPr/>
        <p:txBody>
          <a:bodyPr/>
          <a:lstStyle/>
          <a:p>
            <a:fld id="{1271A09D-B238-CC49-8083-E93D66A072E7}" type="slidenum">
              <a:rPr lang="en-US" smtClean="0"/>
              <a:t>28</a:t>
            </a:fld>
            <a:endParaRPr lang="en-US" dirty="0"/>
          </a:p>
        </p:txBody>
      </p:sp>
      <p:sp>
        <p:nvSpPr>
          <p:cNvPr id="5" name="Content Placeholder 2">
            <a:extLst>
              <a:ext uri="{FF2B5EF4-FFF2-40B4-BE49-F238E27FC236}">
                <a16:creationId xmlns:a16="http://schemas.microsoft.com/office/drawing/2014/main" id="{3CE23ABB-EB84-4420-9AAB-5AAD32DA18A7}"/>
              </a:ext>
            </a:extLst>
          </p:cNvPr>
          <p:cNvSpPr>
            <a:spLocks noGrp="1"/>
          </p:cNvSpPr>
          <p:nvPr>
            <p:ph idx="1"/>
          </p:nvPr>
        </p:nvSpPr>
        <p:spPr>
          <a:xfrm>
            <a:off x="457200" y="1402914"/>
            <a:ext cx="8229600" cy="4283901"/>
          </a:xfrm>
        </p:spPr>
        <p:txBody>
          <a:bodyPr>
            <a:noAutofit/>
          </a:bodyPr>
          <a:lstStyle/>
          <a:p>
            <a:pPr marL="0" lvl="0" indent="0" algn="ctr">
              <a:buNone/>
            </a:pPr>
            <a:r>
              <a:rPr lang="en-US" b="1" u="sng" dirty="0">
                <a:solidFill>
                  <a:schemeClr val="bg1"/>
                </a:solidFill>
              </a:rPr>
              <a:t>Shares Lived Experiences of Recovery: </a:t>
            </a:r>
          </a:p>
          <a:p>
            <a:pPr marL="0" lvl="0" indent="0">
              <a:buNone/>
            </a:pPr>
            <a:r>
              <a:rPr lang="en-US" sz="2000" i="1" dirty="0">
                <a:solidFill>
                  <a:schemeClr val="bg1"/>
                </a:solidFill>
              </a:rPr>
              <a:t>1.  Relates their own recovery stories, and with permission, the recovery stories of others in order to inspire hope.</a:t>
            </a:r>
          </a:p>
          <a:p>
            <a:pPr marL="0" lvl="0" indent="0">
              <a:buNone/>
            </a:pPr>
            <a:r>
              <a:rPr lang="en-US" sz="2000" i="1" dirty="0">
                <a:solidFill>
                  <a:schemeClr val="bg1"/>
                </a:solidFill>
              </a:rPr>
              <a:t>2.  Discusses ongoing personal efforts to enhance health, wellness, and recovery.</a:t>
            </a:r>
          </a:p>
          <a:p>
            <a:pPr marL="0" lvl="0" indent="0">
              <a:buNone/>
            </a:pPr>
            <a:r>
              <a:rPr lang="en-US" sz="2000" i="1" dirty="0">
                <a:solidFill>
                  <a:schemeClr val="bg1"/>
                </a:solidFill>
              </a:rPr>
              <a:t>3.  Recognizes when to share experiences and when to listen.</a:t>
            </a:r>
          </a:p>
          <a:p>
            <a:pPr marL="0" lvl="0" indent="0">
              <a:buNone/>
            </a:pPr>
            <a:r>
              <a:rPr lang="en-US" sz="2000" i="1" dirty="0">
                <a:solidFill>
                  <a:schemeClr val="bg1"/>
                </a:solidFill>
              </a:rPr>
              <a:t>4.  Describes personal recovery practices and helps peers discover recovery practices that work for them.</a:t>
            </a:r>
          </a:p>
        </p:txBody>
      </p:sp>
      <p:sp>
        <p:nvSpPr>
          <p:cNvPr id="2" name="Rectangle 1">
            <a:extLst>
              <a:ext uri="{FF2B5EF4-FFF2-40B4-BE49-F238E27FC236}">
                <a16:creationId xmlns:a16="http://schemas.microsoft.com/office/drawing/2014/main" id="{5B36F23C-331B-4234-BC15-29FB8636E920}"/>
              </a:ext>
            </a:extLst>
          </p:cNvPr>
          <p:cNvSpPr/>
          <p:nvPr/>
        </p:nvSpPr>
        <p:spPr>
          <a:xfrm>
            <a:off x="0" y="0"/>
            <a:ext cx="9144000" cy="851770"/>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6107A6B1-0C3F-4E61-85A9-973B499A2614}"/>
              </a:ext>
            </a:extLst>
          </p:cNvPr>
          <p:cNvSpPr txBox="1">
            <a:spLocks/>
          </p:cNvSpPr>
          <p:nvPr/>
        </p:nvSpPr>
        <p:spPr>
          <a:xfrm>
            <a:off x="0" y="50105"/>
            <a:ext cx="9144000" cy="801665"/>
          </a:xfrm>
          <a:prstGeom prst="rect">
            <a:avLst/>
          </a:prstGeom>
        </p:spPr>
        <p:txBody>
          <a:bodyPr vert="horz" lIns="91440" tIns="45720" rIns="91440" bIns="45720" rtlCol="0">
            <a:noAutofit/>
          </a:bodyPr>
          <a:lstStyle>
            <a:lvl1pPr marL="461963" indent="-461963" algn="l" defTabSz="457200" rtl="0" eaLnBrk="1" latinLnBrk="0" hangingPunct="1">
              <a:spcBef>
                <a:spcPts val="1200"/>
              </a:spcBef>
              <a:buClr>
                <a:schemeClr val="accent2"/>
              </a:buClr>
              <a:buSzPct val="90000"/>
              <a:buFont typeface="Wingdings" charset="2"/>
              <a:buChar char="²"/>
              <a:defRPr sz="2800" kern="1200" baseline="0">
                <a:solidFill>
                  <a:schemeClr val="tx1"/>
                </a:solidFill>
                <a:latin typeface="Source Sans Pro"/>
                <a:ea typeface="+mn-ea"/>
                <a:cs typeface="Source Sans Pro"/>
              </a:defRPr>
            </a:lvl1pPr>
            <a:lvl2pPr marL="974725" indent="-285750" algn="l" defTabSz="457200" rtl="0" eaLnBrk="1" latinLnBrk="0" hangingPunct="1">
              <a:spcBef>
                <a:spcPts val="600"/>
              </a:spcBef>
              <a:buClr>
                <a:schemeClr val="accent2"/>
              </a:buClr>
              <a:buFont typeface="Arial"/>
              <a:buChar char="–"/>
              <a:defRPr sz="2400" kern="1200">
                <a:solidFill>
                  <a:schemeClr val="tx1"/>
                </a:solidFill>
                <a:latin typeface="Source Sans Pro"/>
                <a:ea typeface="+mn-ea"/>
                <a:cs typeface="Source Sans Pro"/>
              </a:defRPr>
            </a:lvl2pPr>
            <a:lvl3pPr marL="1373188" indent="-228600" algn="l" defTabSz="457200" rtl="0" eaLnBrk="1" latinLnBrk="0" hangingPunct="1">
              <a:spcBef>
                <a:spcPts val="600"/>
              </a:spcBef>
              <a:buClr>
                <a:schemeClr val="accent2"/>
              </a:buClr>
              <a:buFont typeface="Arial"/>
              <a:buChar char="•"/>
              <a:defRPr sz="2400" kern="1200">
                <a:solidFill>
                  <a:schemeClr val="tx1"/>
                </a:solidFill>
                <a:latin typeface="Source Sans Pro"/>
                <a:ea typeface="+mn-ea"/>
                <a:cs typeface="Source Sans Pro"/>
              </a:defRPr>
            </a:lvl3pPr>
            <a:lvl4pPr marL="1778000" indent="-228600" algn="l" defTabSz="457200" rtl="0" eaLnBrk="1" latinLnBrk="0" hangingPunct="1">
              <a:spcBef>
                <a:spcPts val="600"/>
              </a:spcBef>
              <a:buClr>
                <a:schemeClr val="accent2"/>
              </a:buClr>
              <a:buFont typeface="Arial"/>
              <a:buChar char="–"/>
              <a:defRPr sz="2000" kern="1200">
                <a:solidFill>
                  <a:schemeClr val="tx1"/>
                </a:solidFill>
                <a:latin typeface="Source Sans Pro"/>
                <a:ea typeface="+mn-ea"/>
                <a:cs typeface="Source Sans Pro"/>
              </a:defRPr>
            </a:lvl4pPr>
            <a:lvl5pPr marL="2173288" indent="-228600" algn="l" defTabSz="917575" rtl="0" eaLnBrk="1" latinLnBrk="0" hangingPunct="1">
              <a:spcBef>
                <a:spcPts val="600"/>
              </a:spcBef>
              <a:buClr>
                <a:schemeClr val="accent2"/>
              </a:buClr>
              <a:buFont typeface="Arial"/>
              <a:buChar char="»"/>
              <a:defRPr sz="2000" kern="1200">
                <a:solidFill>
                  <a:schemeClr val="tx1"/>
                </a:solidFill>
                <a:latin typeface="Source Sans Pro"/>
                <a:ea typeface="+mn-ea"/>
                <a:cs typeface="Source Sans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Wingdings" charset="2"/>
              <a:buNone/>
            </a:pPr>
            <a:r>
              <a:rPr lang="en-US" sz="4000" i="1" dirty="0">
                <a:solidFill>
                  <a:srgbClr val="165C7D"/>
                </a:solidFill>
              </a:rPr>
              <a:t>CATEGORY III</a:t>
            </a:r>
          </a:p>
        </p:txBody>
      </p:sp>
    </p:spTree>
    <p:extLst>
      <p:ext uri="{BB962C8B-B14F-4D97-AF65-F5344CB8AC3E}">
        <p14:creationId xmlns:p14="http://schemas.microsoft.com/office/powerpoint/2010/main" val="15892464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CA22679-D0B1-47FB-91AC-3E040F42151C}"/>
              </a:ext>
            </a:extLst>
          </p:cNvPr>
          <p:cNvSpPr/>
          <p:nvPr/>
        </p:nvSpPr>
        <p:spPr>
          <a:xfrm>
            <a:off x="0" y="0"/>
            <a:ext cx="9144000" cy="6212910"/>
          </a:xfrm>
          <a:prstGeom prst="rect">
            <a:avLst/>
          </a:prstGeom>
          <a:solidFill>
            <a:srgbClr val="165C7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BFC099BF-5FA0-2642-90A1-D5555B8C315D}"/>
              </a:ext>
            </a:extLst>
          </p:cNvPr>
          <p:cNvSpPr>
            <a:spLocks noGrp="1"/>
          </p:cNvSpPr>
          <p:nvPr>
            <p:ph type="sldNum" sz="quarter" idx="12"/>
          </p:nvPr>
        </p:nvSpPr>
        <p:spPr/>
        <p:txBody>
          <a:bodyPr/>
          <a:lstStyle/>
          <a:p>
            <a:fld id="{1271A09D-B238-CC49-8083-E93D66A072E7}" type="slidenum">
              <a:rPr lang="en-US" smtClean="0"/>
              <a:t>29</a:t>
            </a:fld>
            <a:endParaRPr lang="en-US" dirty="0"/>
          </a:p>
        </p:txBody>
      </p:sp>
      <p:sp>
        <p:nvSpPr>
          <p:cNvPr id="5" name="Content Placeholder 2">
            <a:extLst>
              <a:ext uri="{FF2B5EF4-FFF2-40B4-BE49-F238E27FC236}">
                <a16:creationId xmlns:a16="http://schemas.microsoft.com/office/drawing/2014/main" id="{3CE23ABB-EB84-4420-9AAB-5AAD32DA18A7}"/>
              </a:ext>
            </a:extLst>
          </p:cNvPr>
          <p:cNvSpPr>
            <a:spLocks noGrp="1"/>
          </p:cNvSpPr>
          <p:nvPr>
            <p:ph idx="1"/>
          </p:nvPr>
        </p:nvSpPr>
        <p:spPr>
          <a:xfrm>
            <a:off x="457200" y="1402914"/>
            <a:ext cx="8229600" cy="4283901"/>
          </a:xfrm>
        </p:spPr>
        <p:txBody>
          <a:bodyPr>
            <a:noAutofit/>
          </a:bodyPr>
          <a:lstStyle/>
          <a:p>
            <a:pPr marL="0" lvl="0" indent="0" algn="ctr">
              <a:buNone/>
            </a:pPr>
            <a:r>
              <a:rPr lang="en-US" b="1" u="sng" dirty="0">
                <a:solidFill>
                  <a:schemeClr val="bg1"/>
                </a:solidFill>
              </a:rPr>
              <a:t>Personalizes Support: </a:t>
            </a:r>
          </a:p>
          <a:p>
            <a:pPr marL="0" lvl="0" indent="0">
              <a:buNone/>
            </a:pPr>
            <a:r>
              <a:rPr lang="en-US" sz="2000" i="1" dirty="0">
                <a:solidFill>
                  <a:schemeClr val="bg1"/>
                </a:solidFill>
              </a:rPr>
              <a:t>1.  Understands his/her own personal values and culture and how these may contribute to biases, judgments, and beliefs.</a:t>
            </a:r>
          </a:p>
          <a:p>
            <a:pPr marL="0" lvl="0" indent="0">
              <a:buNone/>
            </a:pPr>
            <a:r>
              <a:rPr lang="en-US" sz="2000" i="1" dirty="0">
                <a:solidFill>
                  <a:schemeClr val="bg1"/>
                </a:solidFill>
              </a:rPr>
              <a:t>2.  Appreciates and respects the cultural and spiritual beliefs and practices of peers and their families.</a:t>
            </a:r>
          </a:p>
          <a:p>
            <a:pPr marL="0" lvl="0" indent="0">
              <a:buNone/>
            </a:pPr>
            <a:r>
              <a:rPr lang="en-US" sz="2000" i="1" dirty="0">
                <a:solidFill>
                  <a:schemeClr val="bg1"/>
                </a:solidFill>
              </a:rPr>
              <a:t>3.  Recognizes and responds to the complexities and uniqueness of each peer’.</a:t>
            </a:r>
          </a:p>
          <a:p>
            <a:pPr marL="0" lvl="0" indent="0">
              <a:buNone/>
            </a:pPr>
            <a:r>
              <a:rPr lang="en-US" sz="2000" i="1" dirty="0">
                <a:solidFill>
                  <a:schemeClr val="bg1"/>
                </a:solidFill>
              </a:rPr>
              <a:t>4.  Tailors services and support to meet the preferences and unique needs of peers and their families. </a:t>
            </a:r>
          </a:p>
        </p:txBody>
      </p:sp>
      <p:sp>
        <p:nvSpPr>
          <p:cNvPr id="2" name="Rectangle 1">
            <a:extLst>
              <a:ext uri="{FF2B5EF4-FFF2-40B4-BE49-F238E27FC236}">
                <a16:creationId xmlns:a16="http://schemas.microsoft.com/office/drawing/2014/main" id="{5B36F23C-331B-4234-BC15-29FB8636E920}"/>
              </a:ext>
            </a:extLst>
          </p:cNvPr>
          <p:cNvSpPr/>
          <p:nvPr/>
        </p:nvSpPr>
        <p:spPr>
          <a:xfrm>
            <a:off x="0" y="0"/>
            <a:ext cx="9144000" cy="851770"/>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6107A6B1-0C3F-4E61-85A9-973B499A2614}"/>
              </a:ext>
            </a:extLst>
          </p:cNvPr>
          <p:cNvSpPr txBox="1">
            <a:spLocks/>
          </p:cNvSpPr>
          <p:nvPr/>
        </p:nvSpPr>
        <p:spPr>
          <a:xfrm>
            <a:off x="0" y="50105"/>
            <a:ext cx="9144000" cy="801665"/>
          </a:xfrm>
          <a:prstGeom prst="rect">
            <a:avLst/>
          </a:prstGeom>
        </p:spPr>
        <p:txBody>
          <a:bodyPr vert="horz" lIns="91440" tIns="45720" rIns="91440" bIns="45720" rtlCol="0">
            <a:noAutofit/>
          </a:bodyPr>
          <a:lstStyle>
            <a:lvl1pPr marL="461963" indent="-461963" algn="l" defTabSz="457200" rtl="0" eaLnBrk="1" latinLnBrk="0" hangingPunct="1">
              <a:spcBef>
                <a:spcPts val="1200"/>
              </a:spcBef>
              <a:buClr>
                <a:schemeClr val="accent2"/>
              </a:buClr>
              <a:buSzPct val="90000"/>
              <a:buFont typeface="Wingdings" charset="2"/>
              <a:buChar char="²"/>
              <a:defRPr sz="2800" kern="1200" baseline="0">
                <a:solidFill>
                  <a:schemeClr val="tx1"/>
                </a:solidFill>
                <a:latin typeface="Source Sans Pro"/>
                <a:ea typeface="+mn-ea"/>
                <a:cs typeface="Source Sans Pro"/>
              </a:defRPr>
            </a:lvl1pPr>
            <a:lvl2pPr marL="974725" indent="-285750" algn="l" defTabSz="457200" rtl="0" eaLnBrk="1" latinLnBrk="0" hangingPunct="1">
              <a:spcBef>
                <a:spcPts val="600"/>
              </a:spcBef>
              <a:buClr>
                <a:schemeClr val="accent2"/>
              </a:buClr>
              <a:buFont typeface="Arial"/>
              <a:buChar char="–"/>
              <a:defRPr sz="2400" kern="1200">
                <a:solidFill>
                  <a:schemeClr val="tx1"/>
                </a:solidFill>
                <a:latin typeface="Source Sans Pro"/>
                <a:ea typeface="+mn-ea"/>
                <a:cs typeface="Source Sans Pro"/>
              </a:defRPr>
            </a:lvl2pPr>
            <a:lvl3pPr marL="1373188" indent="-228600" algn="l" defTabSz="457200" rtl="0" eaLnBrk="1" latinLnBrk="0" hangingPunct="1">
              <a:spcBef>
                <a:spcPts val="600"/>
              </a:spcBef>
              <a:buClr>
                <a:schemeClr val="accent2"/>
              </a:buClr>
              <a:buFont typeface="Arial"/>
              <a:buChar char="•"/>
              <a:defRPr sz="2400" kern="1200">
                <a:solidFill>
                  <a:schemeClr val="tx1"/>
                </a:solidFill>
                <a:latin typeface="Source Sans Pro"/>
                <a:ea typeface="+mn-ea"/>
                <a:cs typeface="Source Sans Pro"/>
              </a:defRPr>
            </a:lvl3pPr>
            <a:lvl4pPr marL="1778000" indent="-228600" algn="l" defTabSz="457200" rtl="0" eaLnBrk="1" latinLnBrk="0" hangingPunct="1">
              <a:spcBef>
                <a:spcPts val="600"/>
              </a:spcBef>
              <a:buClr>
                <a:schemeClr val="accent2"/>
              </a:buClr>
              <a:buFont typeface="Arial"/>
              <a:buChar char="–"/>
              <a:defRPr sz="2000" kern="1200">
                <a:solidFill>
                  <a:schemeClr val="tx1"/>
                </a:solidFill>
                <a:latin typeface="Source Sans Pro"/>
                <a:ea typeface="+mn-ea"/>
                <a:cs typeface="Source Sans Pro"/>
              </a:defRPr>
            </a:lvl4pPr>
            <a:lvl5pPr marL="2173288" indent="-228600" algn="l" defTabSz="917575" rtl="0" eaLnBrk="1" latinLnBrk="0" hangingPunct="1">
              <a:spcBef>
                <a:spcPts val="600"/>
              </a:spcBef>
              <a:buClr>
                <a:schemeClr val="accent2"/>
              </a:buClr>
              <a:buFont typeface="Arial"/>
              <a:buChar char="»"/>
              <a:defRPr sz="2000" kern="1200">
                <a:solidFill>
                  <a:schemeClr val="tx1"/>
                </a:solidFill>
                <a:latin typeface="Source Sans Pro"/>
                <a:ea typeface="+mn-ea"/>
                <a:cs typeface="Source Sans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Wingdings" charset="2"/>
              <a:buNone/>
            </a:pPr>
            <a:r>
              <a:rPr lang="en-US" sz="4000" i="1" dirty="0">
                <a:solidFill>
                  <a:srgbClr val="165C7D"/>
                </a:solidFill>
              </a:rPr>
              <a:t>CATEGORY IV</a:t>
            </a:r>
          </a:p>
        </p:txBody>
      </p:sp>
    </p:spTree>
    <p:extLst>
      <p:ext uri="{BB962C8B-B14F-4D97-AF65-F5344CB8AC3E}">
        <p14:creationId xmlns:p14="http://schemas.microsoft.com/office/powerpoint/2010/main" val="865591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with communities to address the opioid crisis.</a:t>
            </a:r>
          </a:p>
        </p:txBody>
      </p:sp>
      <p:sp>
        <p:nvSpPr>
          <p:cNvPr id="3" name="Content Placeholder 2"/>
          <p:cNvSpPr>
            <a:spLocks noGrp="1"/>
          </p:cNvSpPr>
          <p:nvPr>
            <p:ph idx="1"/>
          </p:nvPr>
        </p:nvSpPr>
        <p:spPr>
          <a:xfrm>
            <a:off x="457200" y="1679403"/>
            <a:ext cx="8229600" cy="3953421"/>
          </a:xfrm>
        </p:spPr>
        <p:txBody>
          <a:bodyPr>
            <a:noAutofit/>
          </a:bodyPr>
          <a:lstStyle/>
          <a:p>
            <a:pPr marL="0" lvl="0" indent="0">
              <a:buNone/>
            </a:pPr>
            <a:r>
              <a:rPr lang="en-US" sz="2300" dirty="0"/>
              <a:t>The STR-TA Consortium provides local, experienced consultants to communities and organizations to help address the opioid public health crisis. </a:t>
            </a:r>
          </a:p>
          <a:p>
            <a:pPr marL="0" lvl="0" indent="0">
              <a:buNone/>
            </a:pPr>
            <a:r>
              <a:rPr lang="en-US" sz="2300" dirty="0"/>
              <a:t>The STR-TA Consortium accepts requests for education and training resources. </a:t>
            </a:r>
          </a:p>
          <a:p>
            <a:pPr marL="0" lvl="0" indent="0">
              <a:buNone/>
            </a:pPr>
            <a:r>
              <a:rPr lang="en-US" sz="2300" dirty="0"/>
              <a:t>Each state/territory has a designated team, led by a regional Technology Transfer Specialist (TTS) who is an expert in implementing evidence-based practices. </a:t>
            </a:r>
          </a:p>
        </p:txBody>
      </p:sp>
      <p:sp>
        <p:nvSpPr>
          <p:cNvPr id="4" name="Slide Number Placeholder 3"/>
          <p:cNvSpPr>
            <a:spLocks noGrp="1"/>
          </p:cNvSpPr>
          <p:nvPr>
            <p:ph type="sldNum" sz="quarter" idx="12"/>
          </p:nvPr>
        </p:nvSpPr>
        <p:spPr/>
        <p:txBody>
          <a:bodyPr/>
          <a:lstStyle/>
          <a:p>
            <a:fld id="{1271A09D-B238-CC49-8083-E93D66A072E7}" type="slidenum">
              <a:rPr lang="en-US" smtClean="0"/>
              <a:t>3</a:t>
            </a:fld>
            <a:endParaRPr lang="en-US"/>
          </a:p>
        </p:txBody>
      </p:sp>
      <p:sp>
        <p:nvSpPr>
          <p:cNvPr id="5" name="TextBox 4"/>
          <p:cNvSpPr txBox="1"/>
          <p:nvPr/>
        </p:nvSpPr>
        <p:spPr>
          <a:xfrm>
            <a:off x="457201" y="5124991"/>
            <a:ext cx="8229600" cy="1030773"/>
          </a:xfrm>
          <a:prstGeom prst="rect">
            <a:avLst/>
          </a:prstGeom>
          <a:solidFill>
            <a:schemeClr val="accent1">
              <a:lumMod val="20000"/>
              <a:lumOff val="80000"/>
            </a:schemeClr>
          </a:solidFill>
        </p:spPr>
        <p:txBody>
          <a:bodyPr wrap="square" lIns="182880" tIns="0" rIns="182880" rtlCol="0" anchor="ctr" anchorCtr="1">
            <a:noAutofit/>
          </a:bodyPr>
          <a:lstStyle/>
          <a:p>
            <a:r>
              <a:rPr lang="en-US" sz="1300" dirty="0">
                <a:latin typeface="Sans source pro"/>
                <a:cs typeface="Sans source pro"/>
              </a:rPr>
              <a:t>Funding for this initiative was made possible (in part) by grant no. 6H79TI080816 from SAMHSA. The views expressed in written conference materials or publications and by speakers and moderators do not necessarily reflect the official policies of the Department of Health and Human Services; nor does mention of trade names, commercial practices, or organizations imply endorsement by the U.S. Government.</a:t>
            </a:r>
          </a:p>
        </p:txBody>
      </p:sp>
    </p:spTree>
    <p:extLst>
      <p:ext uri="{BB962C8B-B14F-4D97-AF65-F5344CB8AC3E}">
        <p14:creationId xmlns:p14="http://schemas.microsoft.com/office/powerpoint/2010/main" val="4784459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CA22679-D0B1-47FB-91AC-3E040F42151C}"/>
              </a:ext>
            </a:extLst>
          </p:cNvPr>
          <p:cNvSpPr/>
          <p:nvPr/>
        </p:nvSpPr>
        <p:spPr>
          <a:xfrm>
            <a:off x="0" y="0"/>
            <a:ext cx="9144000" cy="6212910"/>
          </a:xfrm>
          <a:prstGeom prst="rect">
            <a:avLst/>
          </a:prstGeom>
          <a:solidFill>
            <a:srgbClr val="165C7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BFC099BF-5FA0-2642-90A1-D5555B8C315D}"/>
              </a:ext>
            </a:extLst>
          </p:cNvPr>
          <p:cNvSpPr>
            <a:spLocks noGrp="1"/>
          </p:cNvSpPr>
          <p:nvPr>
            <p:ph type="sldNum" sz="quarter" idx="12"/>
          </p:nvPr>
        </p:nvSpPr>
        <p:spPr/>
        <p:txBody>
          <a:bodyPr/>
          <a:lstStyle/>
          <a:p>
            <a:fld id="{1271A09D-B238-CC49-8083-E93D66A072E7}" type="slidenum">
              <a:rPr lang="en-US" smtClean="0"/>
              <a:t>30</a:t>
            </a:fld>
            <a:endParaRPr lang="en-US" dirty="0"/>
          </a:p>
        </p:txBody>
      </p:sp>
      <p:sp>
        <p:nvSpPr>
          <p:cNvPr id="5" name="Content Placeholder 2">
            <a:extLst>
              <a:ext uri="{FF2B5EF4-FFF2-40B4-BE49-F238E27FC236}">
                <a16:creationId xmlns:a16="http://schemas.microsoft.com/office/drawing/2014/main" id="{3CE23ABB-EB84-4420-9AAB-5AAD32DA18A7}"/>
              </a:ext>
            </a:extLst>
          </p:cNvPr>
          <p:cNvSpPr>
            <a:spLocks noGrp="1"/>
          </p:cNvSpPr>
          <p:nvPr>
            <p:ph idx="1"/>
          </p:nvPr>
        </p:nvSpPr>
        <p:spPr>
          <a:xfrm>
            <a:off x="457200" y="1402914"/>
            <a:ext cx="8229600" cy="4283901"/>
          </a:xfrm>
        </p:spPr>
        <p:txBody>
          <a:bodyPr>
            <a:noAutofit/>
          </a:bodyPr>
          <a:lstStyle/>
          <a:p>
            <a:pPr marL="0" lvl="0" indent="0" algn="ctr">
              <a:buNone/>
            </a:pPr>
            <a:r>
              <a:rPr lang="en-US" b="1" u="sng" dirty="0">
                <a:solidFill>
                  <a:schemeClr val="bg1"/>
                </a:solidFill>
              </a:rPr>
              <a:t>Supports Recovery Planning: </a:t>
            </a:r>
          </a:p>
          <a:p>
            <a:pPr marL="0" lvl="0" indent="0">
              <a:buNone/>
            </a:pPr>
            <a:r>
              <a:rPr lang="en-US" sz="2000" i="1" dirty="0">
                <a:solidFill>
                  <a:schemeClr val="bg1"/>
                </a:solidFill>
              </a:rPr>
              <a:t>1.  Assists and supports peers to set goals and to dream of future possibilities.</a:t>
            </a:r>
          </a:p>
          <a:p>
            <a:pPr marL="0" lvl="0" indent="0">
              <a:buNone/>
            </a:pPr>
            <a:r>
              <a:rPr lang="en-US" sz="2000" i="1" dirty="0">
                <a:solidFill>
                  <a:schemeClr val="bg1"/>
                </a:solidFill>
              </a:rPr>
              <a:t>2.  Proposes strategies to help a peer accomplish tasks or goals.</a:t>
            </a:r>
          </a:p>
          <a:p>
            <a:pPr marL="0" lvl="0" indent="0">
              <a:buNone/>
            </a:pPr>
            <a:r>
              <a:rPr lang="en-US" sz="2000" i="1" dirty="0">
                <a:solidFill>
                  <a:schemeClr val="bg1"/>
                </a:solidFill>
              </a:rPr>
              <a:t>3.  Supports peers to use decision-making strategies when choosing services and supports.</a:t>
            </a:r>
          </a:p>
          <a:p>
            <a:pPr marL="0" lvl="0" indent="0">
              <a:buNone/>
            </a:pPr>
            <a:r>
              <a:rPr lang="en-US" sz="2000" i="1" dirty="0">
                <a:solidFill>
                  <a:schemeClr val="bg1"/>
                </a:solidFill>
              </a:rPr>
              <a:t>4.  Helps peers to function as a member of their treatment/recovery support team. </a:t>
            </a:r>
          </a:p>
          <a:p>
            <a:pPr marL="0" lvl="0" indent="0">
              <a:buNone/>
            </a:pPr>
            <a:r>
              <a:rPr lang="en-US" sz="2000" i="1" dirty="0">
                <a:solidFill>
                  <a:schemeClr val="bg1"/>
                </a:solidFill>
              </a:rPr>
              <a:t>5.  Researches and identifies credible information and options from various resources. </a:t>
            </a:r>
          </a:p>
        </p:txBody>
      </p:sp>
      <p:sp>
        <p:nvSpPr>
          <p:cNvPr id="2" name="Rectangle 1">
            <a:extLst>
              <a:ext uri="{FF2B5EF4-FFF2-40B4-BE49-F238E27FC236}">
                <a16:creationId xmlns:a16="http://schemas.microsoft.com/office/drawing/2014/main" id="{5B36F23C-331B-4234-BC15-29FB8636E920}"/>
              </a:ext>
            </a:extLst>
          </p:cNvPr>
          <p:cNvSpPr/>
          <p:nvPr/>
        </p:nvSpPr>
        <p:spPr>
          <a:xfrm>
            <a:off x="0" y="0"/>
            <a:ext cx="9144000" cy="851770"/>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6107A6B1-0C3F-4E61-85A9-973B499A2614}"/>
              </a:ext>
            </a:extLst>
          </p:cNvPr>
          <p:cNvSpPr txBox="1">
            <a:spLocks/>
          </p:cNvSpPr>
          <p:nvPr/>
        </p:nvSpPr>
        <p:spPr>
          <a:xfrm>
            <a:off x="0" y="50105"/>
            <a:ext cx="9144000" cy="801665"/>
          </a:xfrm>
          <a:prstGeom prst="rect">
            <a:avLst/>
          </a:prstGeom>
        </p:spPr>
        <p:txBody>
          <a:bodyPr vert="horz" lIns="91440" tIns="45720" rIns="91440" bIns="45720" rtlCol="0">
            <a:noAutofit/>
          </a:bodyPr>
          <a:lstStyle>
            <a:lvl1pPr marL="461963" indent="-461963" algn="l" defTabSz="457200" rtl="0" eaLnBrk="1" latinLnBrk="0" hangingPunct="1">
              <a:spcBef>
                <a:spcPts val="1200"/>
              </a:spcBef>
              <a:buClr>
                <a:schemeClr val="accent2"/>
              </a:buClr>
              <a:buSzPct val="90000"/>
              <a:buFont typeface="Wingdings" charset="2"/>
              <a:buChar char="²"/>
              <a:defRPr sz="2800" kern="1200" baseline="0">
                <a:solidFill>
                  <a:schemeClr val="tx1"/>
                </a:solidFill>
                <a:latin typeface="Source Sans Pro"/>
                <a:ea typeface="+mn-ea"/>
                <a:cs typeface="Source Sans Pro"/>
              </a:defRPr>
            </a:lvl1pPr>
            <a:lvl2pPr marL="974725" indent="-285750" algn="l" defTabSz="457200" rtl="0" eaLnBrk="1" latinLnBrk="0" hangingPunct="1">
              <a:spcBef>
                <a:spcPts val="600"/>
              </a:spcBef>
              <a:buClr>
                <a:schemeClr val="accent2"/>
              </a:buClr>
              <a:buFont typeface="Arial"/>
              <a:buChar char="–"/>
              <a:defRPr sz="2400" kern="1200">
                <a:solidFill>
                  <a:schemeClr val="tx1"/>
                </a:solidFill>
                <a:latin typeface="Source Sans Pro"/>
                <a:ea typeface="+mn-ea"/>
                <a:cs typeface="Source Sans Pro"/>
              </a:defRPr>
            </a:lvl2pPr>
            <a:lvl3pPr marL="1373188" indent="-228600" algn="l" defTabSz="457200" rtl="0" eaLnBrk="1" latinLnBrk="0" hangingPunct="1">
              <a:spcBef>
                <a:spcPts val="600"/>
              </a:spcBef>
              <a:buClr>
                <a:schemeClr val="accent2"/>
              </a:buClr>
              <a:buFont typeface="Arial"/>
              <a:buChar char="•"/>
              <a:defRPr sz="2400" kern="1200">
                <a:solidFill>
                  <a:schemeClr val="tx1"/>
                </a:solidFill>
                <a:latin typeface="Source Sans Pro"/>
                <a:ea typeface="+mn-ea"/>
                <a:cs typeface="Source Sans Pro"/>
              </a:defRPr>
            </a:lvl3pPr>
            <a:lvl4pPr marL="1778000" indent="-228600" algn="l" defTabSz="457200" rtl="0" eaLnBrk="1" latinLnBrk="0" hangingPunct="1">
              <a:spcBef>
                <a:spcPts val="600"/>
              </a:spcBef>
              <a:buClr>
                <a:schemeClr val="accent2"/>
              </a:buClr>
              <a:buFont typeface="Arial"/>
              <a:buChar char="–"/>
              <a:defRPr sz="2000" kern="1200">
                <a:solidFill>
                  <a:schemeClr val="tx1"/>
                </a:solidFill>
                <a:latin typeface="Source Sans Pro"/>
                <a:ea typeface="+mn-ea"/>
                <a:cs typeface="Source Sans Pro"/>
              </a:defRPr>
            </a:lvl4pPr>
            <a:lvl5pPr marL="2173288" indent="-228600" algn="l" defTabSz="917575" rtl="0" eaLnBrk="1" latinLnBrk="0" hangingPunct="1">
              <a:spcBef>
                <a:spcPts val="600"/>
              </a:spcBef>
              <a:buClr>
                <a:schemeClr val="accent2"/>
              </a:buClr>
              <a:buFont typeface="Arial"/>
              <a:buChar char="»"/>
              <a:defRPr sz="2000" kern="1200">
                <a:solidFill>
                  <a:schemeClr val="tx1"/>
                </a:solidFill>
                <a:latin typeface="Source Sans Pro"/>
                <a:ea typeface="+mn-ea"/>
                <a:cs typeface="Source Sans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Wingdings" charset="2"/>
              <a:buNone/>
            </a:pPr>
            <a:r>
              <a:rPr lang="en-US" sz="4000" i="1" dirty="0">
                <a:solidFill>
                  <a:srgbClr val="165C7D"/>
                </a:solidFill>
              </a:rPr>
              <a:t>CATEGORY V</a:t>
            </a:r>
          </a:p>
        </p:txBody>
      </p:sp>
    </p:spTree>
    <p:extLst>
      <p:ext uri="{BB962C8B-B14F-4D97-AF65-F5344CB8AC3E}">
        <p14:creationId xmlns:p14="http://schemas.microsoft.com/office/powerpoint/2010/main" val="27570070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CA22679-D0B1-47FB-91AC-3E040F42151C}"/>
              </a:ext>
            </a:extLst>
          </p:cNvPr>
          <p:cNvSpPr/>
          <p:nvPr/>
        </p:nvSpPr>
        <p:spPr>
          <a:xfrm>
            <a:off x="0" y="0"/>
            <a:ext cx="9144000" cy="6212910"/>
          </a:xfrm>
          <a:prstGeom prst="rect">
            <a:avLst/>
          </a:prstGeom>
          <a:solidFill>
            <a:srgbClr val="165C7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BFC099BF-5FA0-2642-90A1-D5555B8C315D}"/>
              </a:ext>
            </a:extLst>
          </p:cNvPr>
          <p:cNvSpPr>
            <a:spLocks noGrp="1"/>
          </p:cNvSpPr>
          <p:nvPr>
            <p:ph type="sldNum" sz="quarter" idx="12"/>
          </p:nvPr>
        </p:nvSpPr>
        <p:spPr/>
        <p:txBody>
          <a:bodyPr/>
          <a:lstStyle/>
          <a:p>
            <a:fld id="{1271A09D-B238-CC49-8083-E93D66A072E7}" type="slidenum">
              <a:rPr lang="en-US" smtClean="0"/>
              <a:t>31</a:t>
            </a:fld>
            <a:endParaRPr lang="en-US" dirty="0"/>
          </a:p>
        </p:txBody>
      </p:sp>
      <p:sp>
        <p:nvSpPr>
          <p:cNvPr id="5" name="Content Placeholder 2">
            <a:extLst>
              <a:ext uri="{FF2B5EF4-FFF2-40B4-BE49-F238E27FC236}">
                <a16:creationId xmlns:a16="http://schemas.microsoft.com/office/drawing/2014/main" id="{3CE23ABB-EB84-4420-9AAB-5AAD32DA18A7}"/>
              </a:ext>
            </a:extLst>
          </p:cNvPr>
          <p:cNvSpPr>
            <a:spLocks noGrp="1"/>
          </p:cNvSpPr>
          <p:nvPr>
            <p:ph idx="1"/>
          </p:nvPr>
        </p:nvSpPr>
        <p:spPr>
          <a:xfrm>
            <a:off x="457200" y="1402914"/>
            <a:ext cx="8229600" cy="4283901"/>
          </a:xfrm>
        </p:spPr>
        <p:txBody>
          <a:bodyPr>
            <a:noAutofit/>
          </a:bodyPr>
          <a:lstStyle/>
          <a:p>
            <a:pPr marL="0" lvl="0" indent="0" algn="ctr">
              <a:buNone/>
            </a:pPr>
            <a:r>
              <a:rPr lang="en-US" b="1" u="sng" dirty="0">
                <a:solidFill>
                  <a:schemeClr val="bg1"/>
                </a:solidFill>
              </a:rPr>
              <a:t>Links to Resources, Services, and Supports: </a:t>
            </a:r>
          </a:p>
          <a:p>
            <a:pPr marL="0" lvl="0" indent="0">
              <a:buNone/>
            </a:pPr>
            <a:r>
              <a:rPr lang="en-US" sz="2000" i="1" dirty="0">
                <a:solidFill>
                  <a:schemeClr val="bg1"/>
                </a:solidFill>
              </a:rPr>
              <a:t>1.  Develops and maintains up-to-date information about community resources and services.</a:t>
            </a:r>
          </a:p>
          <a:p>
            <a:pPr marL="0" lvl="0" indent="0">
              <a:buNone/>
            </a:pPr>
            <a:r>
              <a:rPr lang="en-US" sz="2000" i="1" dirty="0">
                <a:solidFill>
                  <a:schemeClr val="bg1"/>
                </a:solidFill>
              </a:rPr>
              <a:t>2.  Assists peers to investigate, select, and use needed and desired resources and services.</a:t>
            </a:r>
          </a:p>
          <a:p>
            <a:pPr marL="0" lvl="0" indent="0">
              <a:buNone/>
            </a:pPr>
            <a:r>
              <a:rPr lang="en-US" sz="2000" i="1" dirty="0">
                <a:solidFill>
                  <a:schemeClr val="bg1"/>
                </a:solidFill>
              </a:rPr>
              <a:t>3.  Helps peers to find and use health services and supports.</a:t>
            </a:r>
          </a:p>
          <a:p>
            <a:pPr marL="0" lvl="0" indent="0">
              <a:buNone/>
            </a:pPr>
            <a:r>
              <a:rPr lang="en-US" sz="2000" i="1" dirty="0">
                <a:solidFill>
                  <a:schemeClr val="bg1"/>
                </a:solidFill>
              </a:rPr>
              <a:t>4.  Accompanies peers to community activities and appointments when requested.  (</a:t>
            </a:r>
            <a:r>
              <a:rPr lang="en-US" sz="2000" b="1" i="1" dirty="0">
                <a:solidFill>
                  <a:schemeClr val="bg1"/>
                </a:solidFill>
              </a:rPr>
              <a:t>A</a:t>
            </a:r>
            <a:r>
              <a:rPr lang="en-US" sz="2000" i="1" dirty="0">
                <a:solidFill>
                  <a:schemeClr val="bg1"/>
                </a:solidFill>
              </a:rPr>
              <a:t>dvocate, </a:t>
            </a:r>
            <a:r>
              <a:rPr lang="en-US" sz="2000" b="1" i="1" dirty="0">
                <a:solidFill>
                  <a:schemeClr val="bg1"/>
                </a:solidFill>
              </a:rPr>
              <a:t>a</a:t>
            </a:r>
            <a:r>
              <a:rPr lang="en-US" sz="2000" i="1" dirty="0">
                <a:solidFill>
                  <a:schemeClr val="bg1"/>
                </a:solidFill>
              </a:rPr>
              <a:t>dvocate.)</a:t>
            </a:r>
          </a:p>
          <a:p>
            <a:pPr marL="0" lvl="0" indent="0">
              <a:buNone/>
            </a:pPr>
            <a:r>
              <a:rPr lang="en-US" sz="2000" i="1" dirty="0">
                <a:solidFill>
                  <a:schemeClr val="bg1"/>
                </a:solidFill>
              </a:rPr>
              <a:t>5.  Participates in community activities with peers when requested. </a:t>
            </a:r>
          </a:p>
        </p:txBody>
      </p:sp>
      <p:sp>
        <p:nvSpPr>
          <p:cNvPr id="2" name="Rectangle 1">
            <a:extLst>
              <a:ext uri="{FF2B5EF4-FFF2-40B4-BE49-F238E27FC236}">
                <a16:creationId xmlns:a16="http://schemas.microsoft.com/office/drawing/2014/main" id="{5B36F23C-331B-4234-BC15-29FB8636E920}"/>
              </a:ext>
            </a:extLst>
          </p:cNvPr>
          <p:cNvSpPr/>
          <p:nvPr/>
        </p:nvSpPr>
        <p:spPr>
          <a:xfrm>
            <a:off x="0" y="0"/>
            <a:ext cx="9144000" cy="851770"/>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6107A6B1-0C3F-4E61-85A9-973B499A2614}"/>
              </a:ext>
            </a:extLst>
          </p:cNvPr>
          <p:cNvSpPr txBox="1">
            <a:spLocks/>
          </p:cNvSpPr>
          <p:nvPr/>
        </p:nvSpPr>
        <p:spPr>
          <a:xfrm>
            <a:off x="0" y="50105"/>
            <a:ext cx="9144000" cy="801665"/>
          </a:xfrm>
          <a:prstGeom prst="rect">
            <a:avLst/>
          </a:prstGeom>
        </p:spPr>
        <p:txBody>
          <a:bodyPr vert="horz" lIns="91440" tIns="45720" rIns="91440" bIns="45720" rtlCol="0">
            <a:noAutofit/>
          </a:bodyPr>
          <a:lstStyle>
            <a:lvl1pPr marL="461963" indent="-461963" algn="l" defTabSz="457200" rtl="0" eaLnBrk="1" latinLnBrk="0" hangingPunct="1">
              <a:spcBef>
                <a:spcPts val="1200"/>
              </a:spcBef>
              <a:buClr>
                <a:schemeClr val="accent2"/>
              </a:buClr>
              <a:buSzPct val="90000"/>
              <a:buFont typeface="Wingdings" charset="2"/>
              <a:buChar char="²"/>
              <a:defRPr sz="2800" kern="1200" baseline="0">
                <a:solidFill>
                  <a:schemeClr val="tx1"/>
                </a:solidFill>
                <a:latin typeface="Source Sans Pro"/>
                <a:ea typeface="+mn-ea"/>
                <a:cs typeface="Source Sans Pro"/>
              </a:defRPr>
            </a:lvl1pPr>
            <a:lvl2pPr marL="974725" indent="-285750" algn="l" defTabSz="457200" rtl="0" eaLnBrk="1" latinLnBrk="0" hangingPunct="1">
              <a:spcBef>
                <a:spcPts val="600"/>
              </a:spcBef>
              <a:buClr>
                <a:schemeClr val="accent2"/>
              </a:buClr>
              <a:buFont typeface="Arial"/>
              <a:buChar char="–"/>
              <a:defRPr sz="2400" kern="1200">
                <a:solidFill>
                  <a:schemeClr val="tx1"/>
                </a:solidFill>
                <a:latin typeface="Source Sans Pro"/>
                <a:ea typeface="+mn-ea"/>
                <a:cs typeface="Source Sans Pro"/>
              </a:defRPr>
            </a:lvl2pPr>
            <a:lvl3pPr marL="1373188" indent="-228600" algn="l" defTabSz="457200" rtl="0" eaLnBrk="1" latinLnBrk="0" hangingPunct="1">
              <a:spcBef>
                <a:spcPts val="600"/>
              </a:spcBef>
              <a:buClr>
                <a:schemeClr val="accent2"/>
              </a:buClr>
              <a:buFont typeface="Arial"/>
              <a:buChar char="•"/>
              <a:defRPr sz="2400" kern="1200">
                <a:solidFill>
                  <a:schemeClr val="tx1"/>
                </a:solidFill>
                <a:latin typeface="Source Sans Pro"/>
                <a:ea typeface="+mn-ea"/>
                <a:cs typeface="Source Sans Pro"/>
              </a:defRPr>
            </a:lvl3pPr>
            <a:lvl4pPr marL="1778000" indent="-228600" algn="l" defTabSz="457200" rtl="0" eaLnBrk="1" latinLnBrk="0" hangingPunct="1">
              <a:spcBef>
                <a:spcPts val="600"/>
              </a:spcBef>
              <a:buClr>
                <a:schemeClr val="accent2"/>
              </a:buClr>
              <a:buFont typeface="Arial"/>
              <a:buChar char="–"/>
              <a:defRPr sz="2000" kern="1200">
                <a:solidFill>
                  <a:schemeClr val="tx1"/>
                </a:solidFill>
                <a:latin typeface="Source Sans Pro"/>
                <a:ea typeface="+mn-ea"/>
                <a:cs typeface="Source Sans Pro"/>
              </a:defRPr>
            </a:lvl4pPr>
            <a:lvl5pPr marL="2173288" indent="-228600" algn="l" defTabSz="917575" rtl="0" eaLnBrk="1" latinLnBrk="0" hangingPunct="1">
              <a:spcBef>
                <a:spcPts val="600"/>
              </a:spcBef>
              <a:buClr>
                <a:schemeClr val="accent2"/>
              </a:buClr>
              <a:buFont typeface="Arial"/>
              <a:buChar char="»"/>
              <a:defRPr sz="2000" kern="1200">
                <a:solidFill>
                  <a:schemeClr val="tx1"/>
                </a:solidFill>
                <a:latin typeface="Source Sans Pro"/>
                <a:ea typeface="+mn-ea"/>
                <a:cs typeface="Source Sans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Wingdings" charset="2"/>
              <a:buNone/>
            </a:pPr>
            <a:r>
              <a:rPr lang="en-US" sz="4000" i="1" dirty="0">
                <a:solidFill>
                  <a:srgbClr val="165C7D"/>
                </a:solidFill>
              </a:rPr>
              <a:t>CATEGORY VI</a:t>
            </a:r>
          </a:p>
        </p:txBody>
      </p:sp>
    </p:spTree>
    <p:extLst>
      <p:ext uri="{BB962C8B-B14F-4D97-AF65-F5344CB8AC3E}">
        <p14:creationId xmlns:p14="http://schemas.microsoft.com/office/powerpoint/2010/main" val="6130664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CA22679-D0B1-47FB-91AC-3E040F42151C}"/>
              </a:ext>
            </a:extLst>
          </p:cNvPr>
          <p:cNvSpPr/>
          <p:nvPr/>
        </p:nvSpPr>
        <p:spPr>
          <a:xfrm>
            <a:off x="0" y="0"/>
            <a:ext cx="9144000" cy="6212910"/>
          </a:xfrm>
          <a:prstGeom prst="rect">
            <a:avLst/>
          </a:prstGeom>
          <a:solidFill>
            <a:srgbClr val="165C7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BFC099BF-5FA0-2642-90A1-D5555B8C315D}"/>
              </a:ext>
            </a:extLst>
          </p:cNvPr>
          <p:cNvSpPr>
            <a:spLocks noGrp="1"/>
          </p:cNvSpPr>
          <p:nvPr>
            <p:ph type="sldNum" sz="quarter" idx="12"/>
          </p:nvPr>
        </p:nvSpPr>
        <p:spPr/>
        <p:txBody>
          <a:bodyPr/>
          <a:lstStyle/>
          <a:p>
            <a:fld id="{1271A09D-B238-CC49-8083-E93D66A072E7}" type="slidenum">
              <a:rPr lang="en-US" smtClean="0"/>
              <a:t>32</a:t>
            </a:fld>
            <a:endParaRPr lang="en-US" dirty="0"/>
          </a:p>
        </p:txBody>
      </p:sp>
      <p:sp>
        <p:nvSpPr>
          <p:cNvPr id="5" name="Content Placeholder 2">
            <a:extLst>
              <a:ext uri="{FF2B5EF4-FFF2-40B4-BE49-F238E27FC236}">
                <a16:creationId xmlns:a16="http://schemas.microsoft.com/office/drawing/2014/main" id="{3CE23ABB-EB84-4420-9AAB-5AAD32DA18A7}"/>
              </a:ext>
            </a:extLst>
          </p:cNvPr>
          <p:cNvSpPr>
            <a:spLocks noGrp="1"/>
          </p:cNvSpPr>
          <p:nvPr>
            <p:ph idx="1"/>
          </p:nvPr>
        </p:nvSpPr>
        <p:spPr>
          <a:xfrm>
            <a:off x="457200" y="1139868"/>
            <a:ext cx="8229600" cy="4546947"/>
          </a:xfrm>
        </p:spPr>
        <p:txBody>
          <a:bodyPr>
            <a:noAutofit/>
          </a:bodyPr>
          <a:lstStyle/>
          <a:p>
            <a:pPr marL="0" lvl="0" indent="0" algn="ctr">
              <a:buNone/>
            </a:pPr>
            <a:r>
              <a:rPr lang="en-US" b="1" u="sng" dirty="0">
                <a:solidFill>
                  <a:schemeClr val="bg1"/>
                </a:solidFill>
              </a:rPr>
              <a:t>Provides Information About Skills Related to Health, Wellness, and Recovery: </a:t>
            </a:r>
          </a:p>
          <a:p>
            <a:pPr marL="0" lvl="0" indent="0">
              <a:buNone/>
            </a:pPr>
            <a:r>
              <a:rPr lang="en-US" sz="2000" i="1" dirty="0">
                <a:solidFill>
                  <a:schemeClr val="bg1"/>
                </a:solidFill>
              </a:rPr>
              <a:t>1.  Educates peers about health, wellness, recovery and recovery supports.</a:t>
            </a:r>
          </a:p>
          <a:p>
            <a:pPr marL="0" lvl="0" indent="0">
              <a:buNone/>
            </a:pPr>
            <a:r>
              <a:rPr lang="en-US" sz="2000" i="1" dirty="0">
                <a:solidFill>
                  <a:schemeClr val="bg1"/>
                </a:solidFill>
              </a:rPr>
              <a:t>2.  Participates with peers in discovery or co-learning to enhance recovery experiences.</a:t>
            </a:r>
          </a:p>
          <a:p>
            <a:pPr marL="0" lvl="0" indent="0">
              <a:buNone/>
            </a:pPr>
            <a:r>
              <a:rPr lang="en-US" sz="2000" i="1" dirty="0">
                <a:solidFill>
                  <a:schemeClr val="bg1"/>
                </a:solidFill>
              </a:rPr>
              <a:t>3.  Coaches peers about how to access treatment and services and navigate systems of care.</a:t>
            </a:r>
          </a:p>
          <a:p>
            <a:pPr marL="0" lvl="0" indent="0">
              <a:buNone/>
            </a:pPr>
            <a:r>
              <a:rPr lang="en-US" sz="2000" i="1" dirty="0">
                <a:solidFill>
                  <a:schemeClr val="bg1"/>
                </a:solidFill>
              </a:rPr>
              <a:t>4.  Coaches peers in desired skills and strategies.</a:t>
            </a:r>
          </a:p>
          <a:p>
            <a:pPr marL="0" lvl="0" indent="0">
              <a:buNone/>
            </a:pPr>
            <a:r>
              <a:rPr lang="en-US" sz="2000" i="1" dirty="0">
                <a:solidFill>
                  <a:schemeClr val="bg1"/>
                </a:solidFill>
              </a:rPr>
              <a:t>5.  Educates family members and other supportive individuals about recovery and recovery supports. </a:t>
            </a:r>
          </a:p>
          <a:p>
            <a:pPr marL="0" lvl="0" indent="0">
              <a:buNone/>
            </a:pPr>
            <a:r>
              <a:rPr lang="en-US" sz="2000" i="1" dirty="0">
                <a:solidFill>
                  <a:schemeClr val="bg1"/>
                </a:solidFill>
              </a:rPr>
              <a:t>6.  Uses approaches that match the preferences and needs of peers.</a:t>
            </a:r>
          </a:p>
        </p:txBody>
      </p:sp>
      <p:sp>
        <p:nvSpPr>
          <p:cNvPr id="2" name="Rectangle 1">
            <a:extLst>
              <a:ext uri="{FF2B5EF4-FFF2-40B4-BE49-F238E27FC236}">
                <a16:creationId xmlns:a16="http://schemas.microsoft.com/office/drawing/2014/main" id="{5B36F23C-331B-4234-BC15-29FB8636E920}"/>
              </a:ext>
            </a:extLst>
          </p:cNvPr>
          <p:cNvSpPr/>
          <p:nvPr/>
        </p:nvSpPr>
        <p:spPr>
          <a:xfrm>
            <a:off x="0" y="0"/>
            <a:ext cx="9144000" cy="851770"/>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6107A6B1-0C3F-4E61-85A9-973B499A2614}"/>
              </a:ext>
            </a:extLst>
          </p:cNvPr>
          <p:cNvSpPr txBox="1">
            <a:spLocks/>
          </p:cNvSpPr>
          <p:nvPr/>
        </p:nvSpPr>
        <p:spPr>
          <a:xfrm>
            <a:off x="0" y="50105"/>
            <a:ext cx="9144000" cy="801665"/>
          </a:xfrm>
          <a:prstGeom prst="rect">
            <a:avLst/>
          </a:prstGeom>
        </p:spPr>
        <p:txBody>
          <a:bodyPr vert="horz" lIns="91440" tIns="45720" rIns="91440" bIns="45720" rtlCol="0">
            <a:noAutofit/>
          </a:bodyPr>
          <a:lstStyle>
            <a:lvl1pPr marL="461963" indent="-461963" algn="l" defTabSz="457200" rtl="0" eaLnBrk="1" latinLnBrk="0" hangingPunct="1">
              <a:spcBef>
                <a:spcPts val="1200"/>
              </a:spcBef>
              <a:buClr>
                <a:schemeClr val="accent2"/>
              </a:buClr>
              <a:buSzPct val="90000"/>
              <a:buFont typeface="Wingdings" charset="2"/>
              <a:buChar char="²"/>
              <a:defRPr sz="2800" kern="1200" baseline="0">
                <a:solidFill>
                  <a:schemeClr val="tx1"/>
                </a:solidFill>
                <a:latin typeface="Source Sans Pro"/>
                <a:ea typeface="+mn-ea"/>
                <a:cs typeface="Source Sans Pro"/>
              </a:defRPr>
            </a:lvl1pPr>
            <a:lvl2pPr marL="974725" indent="-285750" algn="l" defTabSz="457200" rtl="0" eaLnBrk="1" latinLnBrk="0" hangingPunct="1">
              <a:spcBef>
                <a:spcPts val="600"/>
              </a:spcBef>
              <a:buClr>
                <a:schemeClr val="accent2"/>
              </a:buClr>
              <a:buFont typeface="Arial"/>
              <a:buChar char="–"/>
              <a:defRPr sz="2400" kern="1200">
                <a:solidFill>
                  <a:schemeClr val="tx1"/>
                </a:solidFill>
                <a:latin typeface="Source Sans Pro"/>
                <a:ea typeface="+mn-ea"/>
                <a:cs typeface="Source Sans Pro"/>
              </a:defRPr>
            </a:lvl2pPr>
            <a:lvl3pPr marL="1373188" indent="-228600" algn="l" defTabSz="457200" rtl="0" eaLnBrk="1" latinLnBrk="0" hangingPunct="1">
              <a:spcBef>
                <a:spcPts val="600"/>
              </a:spcBef>
              <a:buClr>
                <a:schemeClr val="accent2"/>
              </a:buClr>
              <a:buFont typeface="Arial"/>
              <a:buChar char="•"/>
              <a:defRPr sz="2400" kern="1200">
                <a:solidFill>
                  <a:schemeClr val="tx1"/>
                </a:solidFill>
                <a:latin typeface="Source Sans Pro"/>
                <a:ea typeface="+mn-ea"/>
                <a:cs typeface="Source Sans Pro"/>
              </a:defRPr>
            </a:lvl3pPr>
            <a:lvl4pPr marL="1778000" indent="-228600" algn="l" defTabSz="457200" rtl="0" eaLnBrk="1" latinLnBrk="0" hangingPunct="1">
              <a:spcBef>
                <a:spcPts val="600"/>
              </a:spcBef>
              <a:buClr>
                <a:schemeClr val="accent2"/>
              </a:buClr>
              <a:buFont typeface="Arial"/>
              <a:buChar char="–"/>
              <a:defRPr sz="2000" kern="1200">
                <a:solidFill>
                  <a:schemeClr val="tx1"/>
                </a:solidFill>
                <a:latin typeface="Source Sans Pro"/>
                <a:ea typeface="+mn-ea"/>
                <a:cs typeface="Source Sans Pro"/>
              </a:defRPr>
            </a:lvl4pPr>
            <a:lvl5pPr marL="2173288" indent="-228600" algn="l" defTabSz="917575" rtl="0" eaLnBrk="1" latinLnBrk="0" hangingPunct="1">
              <a:spcBef>
                <a:spcPts val="600"/>
              </a:spcBef>
              <a:buClr>
                <a:schemeClr val="accent2"/>
              </a:buClr>
              <a:buFont typeface="Arial"/>
              <a:buChar char="»"/>
              <a:defRPr sz="2000" kern="1200">
                <a:solidFill>
                  <a:schemeClr val="tx1"/>
                </a:solidFill>
                <a:latin typeface="Source Sans Pro"/>
                <a:ea typeface="+mn-ea"/>
                <a:cs typeface="Source Sans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Wingdings" charset="2"/>
              <a:buNone/>
            </a:pPr>
            <a:r>
              <a:rPr lang="en-US" sz="4000" i="1" dirty="0">
                <a:solidFill>
                  <a:srgbClr val="165C7D"/>
                </a:solidFill>
              </a:rPr>
              <a:t>CATEGORY VII</a:t>
            </a:r>
          </a:p>
        </p:txBody>
      </p:sp>
    </p:spTree>
    <p:extLst>
      <p:ext uri="{BB962C8B-B14F-4D97-AF65-F5344CB8AC3E}">
        <p14:creationId xmlns:p14="http://schemas.microsoft.com/office/powerpoint/2010/main" val="29795916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CA22679-D0B1-47FB-91AC-3E040F42151C}"/>
              </a:ext>
            </a:extLst>
          </p:cNvPr>
          <p:cNvSpPr/>
          <p:nvPr/>
        </p:nvSpPr>
        <p:spPr>
          <a:xfrm>
            <a:off x="0" y="0"/>
            <a:ext cx="9144000" cy="6212910"/>
          </a:xfrm>
          <a:prstGeom prst="rect">
            <a:avLst/>
          </a:prstGeom>
          <a:solidFill>
            <a:srgbClr val="165C7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BFC099BF-5FA0-2642-90A1-D5555B8C315D}"/>
              </a:ext>
            </a:extLst>
          </p:cNvPr>
          <p:cNvSpPr>
            <a:spLocks noGrp="1"/>
          </p:cNvSpPr>
          <p:nvPr>
            <p:ph type="sldNum" sz="quarter" idx="12"/>
          </p:nvPr>
        </p:nvSpPr>
        <p:spPr/>
        <p:txBody>
          <a:bodyPr/>
          <a:lstStyle/>
          <a:p>
            <a:fld id="{1271A09D-B238-CC49-8083-E93D66A072E7}" type="slidenum">
              <a:rPr lang="en-US" smtClean="0"/>
              <a:t>33</a:t>
            </a:fld>
            <a:endParaRPr lang="en-US" dirty="0"/>
          </a:p>
        </p:txBody>
      </p:sp>
      <p:sp>
        <p:nvSpPr>
          <p:cNvPr id="5" name="Content Placeholder 2">
            <a:extLst>
              <a:ext uri="{FF2B5EF4-FFF2-40B4-BE49-F238E27FC236}">
                <a16:creationId xmlns:a16="http://schemas.microsoft.com/office/drawing/2014/main" id="{3CE23ABB-EB84-4420-9AAB-5AAD32DA18A7}"/>
              </a:ext>
            </a:extLst>
          </p:cNvPr>
          <p:cNvSpPr>
            <a:spLocks noGrp="1"/>
          </p:cNvSpPr>
          <p:nvPr>
            <p:ph idx="1"/>
          </p:nvPr>
        </p:nvSpPr>
        <p:spPr>
          <a:xfrm>
            <a:off x="457200" y="1327759"/>
            <a:ext cx="8229600" cy="4359056"/>
          </a:xfrm>
        </p:spPr>
        <p:txBody>
          <a:bodyPr>
            <a:noAutofit/>
          </a:bodyPr>
          <a:lstStyle/>
          <a:p>
            <a:pPr marL="0" lvl="0" indent="0" algn="ctr">
              <a:buNone/>
            </a:pPr>
            <a:r>
              <a:rPr lang="en-US" b="1" u="sng" dirty="0">
                <a:solidFill>
                  <a:schemeClr val="bg1"/>
                </a:solidFill>
              </a:rPr>
              <a:t>Helps Peers to Manage Crises: </a:t>
            </a:r>
          </a:p>
          <a:p>
            <a:pPr marL="0" lvl="0" indent="0">
              <a:buNone/>
            </a:pPr>
            <a:r>
              <a:rPr lang="en-US" sz="2000" i="1" dirty="0">
                <a:solidFill>
                  <a:schemeClr val="bg1"/>
                </a:solidFill>
              </a:rPr>
              <a:t>1.  Recognizes signs of distress and threats to safety among peers and in their environments.</a:t>
            </a:r>
          </a:p>
          <a:p>
            <a:pPr marL="0" lvl="0" indent="0">
              <a:buNone/>
            </a:pPr>
            <a:r>
              <a:rPr lang="en-US" sz="2000" i="1" dirty="0">
                <a:solidFill>
                  <a:schemeClr val="bg1"/>
                </a:solidFill>
              </a:rPr>
              <a:t>2.  Provides reassurance to peers in distress.</a:t>
            </a:r>
          </a:p>
          <a:p>
            <a:pPr marL="0" lvl="0" indent="0">
              <a:buNone/>
            </a:pPr>
            <a:r>
              <a:rPr lang="en-US" sz="2000" i="1" dirty="0">
                <a:solidFill>
                  <a:schemeClr val="bg1"/>
                </a:solidFill>
              </a:rPr>
              <a:t>3.  Strives to create safe spaces when meeting with peers.</a:t>
            </a:r>
          </a:p>
          <a:p>
            <a:pPr marL="0" lvl="0" indent="0">
              <a:buNone/>
            </a:pPr>
            <a:r>
              <a:rPr lang="en-US" sz="2000" i="1" dirty="0">
                <a:solidFill>
                  <a:schemeClr val="bg1"/>
                </a:solidFill>
              </a:rPr>
              <a:t>4.  Takes action to address distress or a crisis by using knowledge of local resources, treatment, services and support preferences of peers.</a:t>
            </a:r>
          </a:p>
          <a:p>
            <a:pPr marL="0" lvl="0" indent="0">
              <a:buNone/>
            </a:pPr>
            <a:r>
              <a:rPr lang="en-US" sz="2000" i="1" dirty="0">
                <a:solidFill>
                  <a:schemeClr val="bg1"/>
                </a:solidFill>
              </a:rPr>
              <a:t>5.  Assists peers in developing advance directives and other crisis prevention tools. </a:t>
            </a:r>
          </a:p>
        </p:txBody>
      </p:sp>
      <p:sp>
        <p:nvSpPr>
          <p:cNvPr id="2" name="Rectangle 1">
            <a:extLst>
              <a:ext uri="{FF2B5EF4-FFF2-40B4-BE49-F238E27FC236}">
                <a16:creationId xmlns:a16="http://schemas.microsoft.com/office/drawing/2014/main" id="{5B36F23C-331B-4234-BC15-29FB8636E920}"/>
              </a:ext>
            </a:extLst>
          </p:cNvPr>
          <p:cNvSpPr/>
          <p:nvPr/>
        </p:nvSpPr>
        <p:spPr>
          <a:xfrm>
            <a:off x="0" y="0"/>
            <a:ext cx="9144000" cy="851770"/>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6107A6B1-0C3F-4E61-85A9-973B499A2614}"/>
              </a:ext>
            </a:extLst>
          </p:cNvPr>
          <p:cNvSpPr txBox="1">
            <a:spLocks/>
          </p:cNvSpPr>
          <p:nvPr/>
        </p:nvSpPr>
        <p:spPr>
          <a:xfrm>
            <a:off x="0" y="50105"/>
            <a:ext cx="9144000" cy="801665"/>
          </a:xfrm>
          <a:prstGeom prst="rect">
            <a:avLst/>
          </a:prstGeom>
        </p:spPr>
        <p:txBody>
          <a:bodyPr vert="horz" lIns="91440" tIns="45720" rIns="91440" bIns="45720" rtlCol="0">
            <a:noAutofit/>
          </a:bodyPr>
          <a:lstStyle>
            <a:lvl1pPr marL="461963" indent="-461963" algn="l" defTabSz="457200" rtl="0" eaLnBrk="1" latinLnBrk="0" hangingPunct="1">
              <a:spcBef>
                <a:spcPts val="1200"/>
              </a:spcBef>
              <a:buClr>
                <a:schemeClr val="accent2"/>
              </a:buClr>
              <a:buSzPct val="90000"/>
              <a:buFont typeface="Wingdings" charset="2"/>
              <a:buChar char="²"/>
              <a:defRPr sz="2800" kern="1200" baseline="0">
                <a:solidFill>
                  <a:schemeClr val="tx1"/>
                </a:solidFill>
                <a:latin typeface="Source Sans Pro"/>
                <a:ea typeface="+mn-ea"/>
                <a:cs typeface="Source Sans Pro"/>
              </a:defRPr>
            </a:lvl1pPr>
            <a:lvl2pPr marL="974725" indent="-285750" algn="l" defTabSz="457200" rtl="0" eaLnBrk="1" latinLnBrk="0" hangingPunct="1">
              <a:spcBef>
                <a:spcPts val="600"/>
              </a:spcBef>
              <a:buClr>
                <a:schemeClr val="accent2"/>
              </a:buClr>
              <a:buFont typeface="Arial"/>
              <a:buChar char="–"/>
              <a:defRPr sz="2400" kern="1200">
                <a:solidFill>
                  <a:schemeClr val="tx1"/>
                </a:solidFill>
                <a:latin typeface="Source Sans Pro"/>
                <a:ea typeface="+mn-ea"/>
                <a:cs typeface="Source Sans Pro"/>
              </a:defRPr>
            </a:lvl2pPr>
            <a:lvl3pPr marL="1373188" indent="-228600" algn="l" defTabSz="457200" rtl="0" eaLnBrk="1" latinLnBrk="0" hangingPunct="1">
              <a:spcBef>
                <a:spcPts val="600"/>
              </a:spcBef>
              <a:buClr>
                <a:schemeClr val="accent2"/>
              </a:buClr>
              <a:buFont typeface="Arial"/>
              <a:buChar char="•"/>
              <a:defRPr sz="2400" kern="1200">
                <a:solidFill>
                  <a:schemeClr val="tx1"/>
                </a:solidFill>
                <a:latin typeface="Source Sans Pro"/>
                <a:ea typeface="+mn-ea"/>
                <a:cs typeface="Source Sans Pro"/>
              </a:defRPr>
            </a:lvl3pPr>
            <a:lvl4pPr marL="1778000" indent="-228600" algn="l" defTabSz="457200" rtl="0" eaLnBrk="1" latinLnBrk="0" hangingPunct="1">
              <a:spcBef>
                <a:spcPts val="600"/>
              </a:spcBef>
              <a:buClr>
                <a:schemeClr val="accent2"/>
              </a:buClr>
              <a:buFont typeface="Arial"/>
              <a:buChar char="–"/>
              <a:defRPr sz="2000" kern="1200">
                <a:solidFill>
                  <a:schemeClr val="tx1"/>
                </a:solidFill>
                <a:latin typeface="Source Sans Pro"/>
                <a:ea typeface="+mn-ea"/>
                <a:cs typeface="Source Sans Pro"/>
              </a:defRPr>
            </a:lvl4pPr>
            <a:lvl5pPr marL="2173288" indent="-228600" algn="l" defTabSz="917575" rtl="0" eaLnBrk="1" latinLnBrk="0" hangingPunct="1">
              <a:spcBef>
                <a:spcPts val="600"/>
              </a:spcBef>
              <a:buClr>
                <a:schemeClr val="accent2"/>
              </a:buClr>
              <a:buFont typeface="Arial"/>
              <a:buChar char="»"/>
              <a:defRPr sz="2000" kern="1200">
                <a:solidFill>
                  <a:schemeClr val="tx1"/>
                </a:solidFill>
                <a:latin typeface="Source Sans Pro"/>
                <a:ea typeface="+mn-ea"/>
                <a:cs typeface="Source Sans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Wingdings" charset="2"/>
              <a:buNone/>
            </a:pPr>
            <a:r>
              <a:rPr lang="en-US" sz="4000" i="1" dirty="0">
                <a:solidFill>
                  <a:srgbClr val="165C7D"/>
                </a:solidFill>
              </a:rPr>
              <a:t>CATEGORY VIII</a:t>
            </a:r>
          </a:p>
        </p:txBody>
      </p:sp>
    </p:spTree>
    <p:extLst>
      <p:ext uri="{BB962C8B-B14F-4D97-AF65-F5344CB8AC3E}">
        <p14:creationId xmlns:p14="http://schemas.microsoft.com/office/powerpoint/2010/main" val="34268177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CA22679-D0B1-47FB-91AC-3E040F42151C}"/>
              </a:ext>
            </a:extLst>
          </p:cNvPr>
          <p:cNvSpPr/>
          <p:nvPr/>
        </p:nvSpPr>
        <p:spPr>
          <a:xfrm>
            <a:off x="0" y="0"/>
            <a:ext cx="9144000" cy="6212910"/>
          </a:xfrm>
          <a:prstGeom prst="rect">
            <a:avLst/>
          </a:prstGeom>
          <a:solidFill>
            <a:srgbClr val="165C7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BFC099BF-5FA0-2642-90A1-D5555B8C315D}"/>
              </a:ext>
            </a:extLst>
          </p:cNvPr>
          <p:cNvSpPr>
            <a:spLocks noGrp="1"/>
          </p:cNvSpPr>
          <p:nvPr>
            <p:ph type="sldNum" sz="quarter" idx="12"/>
          </p:nvPr>
        </p:nvSpPr>
        <p:spPr/>
        <p:txBody>
          <a:bodyPr/>
          <a:lstStyle/>
          <a:p>
            <a:fld id="{1271A09D-B238-CC49-8083-E93D66A072E7}" type="slidenum">
              <a:rPr lang="en-US" smtClean="0"/>
              <a:t>34</a:t>
            </a:fld>
            <a:endParaRPr lang="en-US" dirty="0"/>
          </a:p>
        </p:txBody>
      </p:sp>
      <p:sp>
        <p:nvSpPr>
          <p:cNvPr id="5" name="Content Placeholder 2">
            <a:extLst>
              <a:ext uri="{FF2B5EF4-FFF2-40B4-BE49-F238E27FC236}">
                <a16:creationId xmlns:a16="http://schemas.microsoft.com/office/drawing/2014/main" id="{3CE23ABB-EB84-4420-9AAB-5AAD32DA18A7}"/>
              </a:ext>
            </a:extLst>
          </p:cNvPr>
          <p:cNvSpPr>
            <a:spLocks noGrp="1"/>
          </p:cNvSpPr>
          <p:nvPr>
            <p:ph idx="1"/>
          </p:nvPr>
        </p:nvSpPr>
        <p:spPr>
          <a:xfrm>
            <a:off x="457200" y="1327759"/>
            <a:ext cx="8229600" cy="4359056"/>
          </a:xfrm>
        </p:spPr>
        <p:txBody>
          <a:bodyPr>
            <a:noAutofit/>
          </a:bodyPr>
          <a:lstStyle/>
          <a:p>
            <a:pPr marL="0" lvl="0" indent="0" algn="ctr">
              <a:buNone/>
            </a:pPr>
            <a:r>
              <a:rPr lang="en-US" b="1" u="sng" dirty="0">
                <a:solidFill>
                  <a:schemeClr val="bg1"/>
                </a:solidFill>
              </a:rPr>
              <a:t>Values Communication: </a:t>
            </a:r>
          </a:p>
          <a:p>
            <a:pPr marL="0" lvl="0" indent="0">
              <a:buNone/>
            </a:pPr>
            <a:r>
              <a:rPr lang="en-US" sz="2000" i="1" dirty="0">
                <a:solidFill>
                  <a:schemeClr val="bg1"/>
                </a:solidFill>
              </a:rPr>
              <a:t>1.  Uses respectful, person-centered, recovery-oriented language in written and verbal interactions with peers, family members, community members.</a:t>
            </a:r>
          </a:p>
          <a:p>
            <a:pPr marL="0" lvl="0" indent="0">
              <a:buNone/>
            </a:pPr>
            <a:r>
              <a:rPr lang="en-US" sz="2000" i="1" dirty="0">
                <a:solidFill>
                  <a:schemeClr val="bg1"/>
                </a:solidFill>
              </a:rPr>
              <a:t>2.  Uses </a:t>
            </a:r>
            <a:r>
              <a:rPr lang="en-US" sz="2000" b="1" i="1" dirty="0">
                <a:solidFill>
                  <a:schemeClr val="bg1"/>
                </a:solidFill>
              </a:rPr>
              <a:t>active</a:t>
            </a:r>
            <a:r>
              <a:rPr lang="en-US" sz="2000" i="1" dirty="0">
                <a:solidFill>
                  <a:schemeClr val="bg1"/>
                </a:solidFill>
              </a:rPr>
              <a:t> listening skills.</a:t>
            </a:r>
          </a:p>
          <a:p>
            <a:pPr marL="0" lvl="0" indent="0">
              <a:buNone/>
            </a:pPr>
            <a:r>
              <a:rPr lang="en-US" sz="2000" i="1" dirty="0">
                <a:solidFill>
                  <a:schemeClr val="bg1"/>
                </a:solidFill>
              </a:rPr>
              <a:t>3.  Clarifies their understanding of information when in doubt of the meaning.</a:t>
            </a:r>
          </a:p>
          <a:p>
            <a:pPr marL="0" lvl="0" indent="0">
              <a:buNone/>
            </a:pPr>
            <a:r>
              <a:rPr lang="en-US" sz="2000" i="1" dirty="0">
                <a:solidFill>
                  <a:schemeClr val="bg1"/>
                </a:solidFill>
              </a:rPr>
              <a:t>4.  Conveys their point of view when working with colleagues.</a:t>
            </a:r>
          </a:p>
          <a:p>
            <a:pPr marL="0" lvl="0" indent="0">
              <a:buNone/>
            </a:pPr>
            <a:r>
              <a:rPr lang="en-US" sz="2000" i="1" dirty="0">
                <a:solidFill>
                  <a:schemeClr val="bg1"/>
                </a:solidFill>
              </a:rPr>
              <a:t>5.  Documents information as required by program policies and procedures. </a:t>
            </a:r>
          </a:p>
          <a:p>
            <a:pPr marL="0" lvl="0" indent="0">
              <a:buNone/>
            </a:pPr>
            <a:r>
              <a:rPr lang="en-US" sz="2000" i="1" dirty="0">
                <a:solidFill>
                  <a:schemeClr val="bg1"/>
                </a:solidFill>
              </a:rPr>
              <a:t>6.  Follows laws and rules concerning confidentiality and respects others’ rights for privacy.</a:t>
            </a:r>
          </a:p>
        </p:txBody>
      </p:sp>
      <p:sp>
        <p:nvSpPr>
          <p:cNvPr id="2" name="Rectangle 1">
            <a:extLst>
              <a:ext uri="{FF2B5EF4-FFF2-40B4-BE49-F238E27FC236}">
                <a16:creationId xmlns:a16="http://schemas.microsoft.com/office/drawing/2014/main" id="{5B36F23C-331B-4234-BC15-29FB8636E920}"/>
              </a:ext>
            </a:extLst>
          </p:cNvPr>
          <p:cNvSpPr/>
          <p:nvPr/>
        </p:nvSpPr>
        <p:spPr>
          <a:xfrm>
            <a:off x="0" y="0"/>
            <a:ext cx="9144000" cy="851770"/>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6107A6B1-0C3F-4E61-85A9-973B499A2614}"/>
              </a:ext>
            </a:extLst>
          </p:cNvPr>
          <p:cNvSpPr txBox="1">
            <a:spLocks/>
          </p:cNvSpPr>
          <p:nvPr/>
        </p:nvSpPr>
        <p:spPr>
          <a:xfrm>
            <a:off x="0" y="50105"/>
            <a:ext cx="9144000" cy="801665"/>
          </a:xfrm>
          <a:prstGeom prst="rect">
            <a:avLst/>
          </a:prstGeom>
        </p:spPr>
        <p:txBody>
          <a:bodyPr vert="horz" lIns="91440" tIns="45720" rIns="91440" bIns="45720" rtlCol="0">
            <a:noAutofit/>
          </a:bodyPr>
          <a:lstStyle>
            <a:lvl1pPr marL="461963" indent="-461963" algn="l" defTabSz="457200" rtl="0" eaLnBrk="1" latinLnBrk="0" hangingPunct="1">
              <a:spcBef>
                <a:spcPts val="1200"/>
              </a:spcBef>
              <a:buClr>
                <a:schemeClr val="accent2"/>
              </a:buClr>
              <a:buSzPct val="90000"/>
              <a:buFont typeface="Wingdings" charset="2"/>
              <a:buChar char="²"/>
              <a:defRPr sz="2800" kern="1200" baseline="0">
                <a:solidFill>
                  <a:schemeClr val="tx1"/>
                </a:solidFill>
                <a:latin typeface="Source Sans Pro"/>
                <a:ea typeface="+mn-ea"/>
                <a:cs typeface="Source Sans Pro"/>
              </a:defRPr>
            </a:lvl1pPr>
            <a:lvl2pPr marL="974725" indent="-285750" algn="l" defTabSz="457200" rtl="0" eaLnBrk="1" latinLnBrk="0" hangingPunct="1">
              <a:spcBef>
                <a:spcPts val="600"/>
              </a:spcBef>
              <a:buClr>
                <a:schemeClr val="accent2"/>
              </a:buClr>
              <a:buFont typeface="Arial"/>
              <a:buChar char="–"/>
              <a:defRPr sz="2400" kern="1200">
                <a:solidFill>
                  <a:schemeClr val="tx1"/>
                </a:solidFill>
                <a:latin typeface="Source Sans Pro"/>
                <a:ea typeface="+mn-ea"/>
                <a:cs typeface="Source Sans Pro"/>
              </a:defRPr>
            </a:lvl2pPr>
            <a:lvl3pPr marL="1373188" indent="-228600" algn="l" defTabSz="457200" rtl="0" eaLnBrk="1" latinLnBrk="0" hangingPunct="1">
              <a:spcBef>
                <a:spcPts val="600"/>
              </a:spcBef>
              <a:buClr>
                <a:schemeClr val="accent2"/>
              </a:buClr>
              <a:buFont typeface="Arial"/>
              <a:buChar char="•"/>
              <a:defRPr sz="2400" kern="1200">
                <a:solidFill>
                  <a:schemeClr val="tx1"/>
                </a:solidFill>
                <a:latin typeface="Source Sans Pro"/>
                <a:ea typeface="+mn-ea"/>
                <a:cs typeface="Source Sans Pro"/>
              </a:defRPr>
            </a:lvl3pPr>
            <a:lvl4pPr marL="1778000" indent="-228600" algn="l" defTabSz="457200" rtl="0" eaLnBrk="1" latinLnBrk="0" hangingPunct="1">
              <a:spcBef>
                <a:spcPts val="600"/>
              </a:spcBef>
              <a:buClr>
                <a:schemeClr val="accent2"/>
              </a:buClr>
              <a:buFont typeface="Arial"/>
              <a:buChar char="–"/>
              <a:defRPr sz="2000" kern="1200">
                <a:solidFill>
                  <a:schemeClr val="tx1"/>
                </a:solidFill>
                <a:latin typeface="Source Sans Pro"/>
                <a:ea typeface="+mn-ea"/>
                <a:cs typeface="Source Sans Pro"/>
              </a:defRPr>
            </a:lvl4pPr>
            <a:lvl5pPr marL="2173288" indent="-228600" algn="l" defTabSz="917575" rtl="0" eaLnBrk="1" latinLnBrk="0" hangingPunct="1">
              <a:spcBef>
                <a:spcPts val="600"/>
              </a:spcBef>
              <a:buClr>
                <a:schemeClr val="accent2"/>
              </a:buClr>
              <a:buFont typeface="Arial"/>
              <a:buChar char="»"/>
              <a:defRPr sz="2000" kern="1200">
                <a:solidFill>
                  <a:schemeClr val="tx1"/>
                </a:solidFill>
                <a:latin typeface="Source Sans Pro"/>
                <a:ea typeface="+mn-ea"/>
                <a:cs typeface="Source Sans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Wingdings" charset="2"/>
              <a:buNone/>
            </a:pPr>
            <a:r>
              <a:rPr lang="en-US" sz="4000" i="1" dirty="0">
                <a:solidFill>
                  <a:srgbClr val="165C7D"/>
                </a:solidFill>
              </a:rPr>
              <a:t>CATEGORY IX</a:t>
            </a:r>
          </a:p>
        </p:txBody>
      </p:sp>
    </p:spTree>
    <p:extLst>
      <p:ext uri="{BB962C8B-B14F-4D97-AF65-F5344CB8AC3E}">
        <p14:creationId xmlns:p14="http://schemas.microsoft.com/office/powerpoint/2010/main" val="3702635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CA22679-D0B1-47FB-91AC-3E040F42151C}"/>
              </a:ext>
            </a:extLst>
          </p:cNvPr>
          <p:cNvSpPr/>
          <p:nvPr/>
        </p:nvSpPr>
        <p:spPr>
          <a:xfrm>
            <a:off x="0" y="0"/>
            <a:ext cx="9144000" cy="6212910"/>
          </a:xfrm>
          <a:prstGeom prst="rect">
            <a:avLst/>
          </a:prstGeom>
          <a:solidFill>
            <a:srgbClr val="165C7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BFC099BF-5FA0-2642-90A1-D5555B8C315D}"/>
              </a:ext>
            </a:extLst>
          </p:cNvPr>
          <p:cNvSpPr>
            <a:spLocks noGrp="1"/>
          </p:cNvSpPr>
          <p:nvPr>
            <p:ph type="sldNum" sz="quarter" idx="12"/>
          </p:nvPr>
        </p:nvSpPr>
        <p:spPr/>
        <p:txBody>
          <a:bodyPr/>
          <a:lstStyle/>
          <a:p>
            <a:fld id="{1271A09D-B238-CC49-8083-E93D66A072E7}" type="slidenum">
              <a:rPr lang="en-US" smtClean="0"/>
              <a:t>35</a:t>
            </a:fld>
            <a:endParaRPr lang="en-US" dirty="0"/>
          </a:p>
        </p:txBody>
      </p:sp>
      <p:sp>
        <p:nvSpPr>
          <p:cNvPr id="5" name="Content Placeholder 2">
            <a:extLst>
              <a:ext uri="{FF2B5EF4-FFF2-40B4-BE49-F238E27FC236}">
                <a16:creationId xmlns:a16="http://schemas.microsoft.com/office/drawing/2014/main" id="{3CE23ABB-EB84-4420-9AAB-5AAD32DA18A7}"/>
              </a:ext>
            </a:extLst>
          </p:cNvPr>
          <p:cNvSpPr>
            <a:spLocks noGrp="1"/>
          </p:cNvSpPr>
          <p:nvPr>
            <p:ph idx="1"/>
          </p:nvPr>
        </p:nvSpPr>
        <p:spPr>
          <a:xfrm>
            <a:off x="457200" y="995210"/>
            <a:ext cx="8229600" cy="4691605"/>
          </a:xfrm>
        </p:spPr>
        <p:txBody>
          <a:bodyPr>
            <a:noAutofit/>
          </a:bodyPr>
          <a:lstStyle/>
          <a:p>
            <a:pPr marL="0" lvl="0" indent="0" algn="ctr">
              <a:buNone/>
            </a:pPr>
            <a:r>
              <a:rPr lang="en-US" b="1" u="sng" dirty="0">
                <a:solidFill>
                  <a:schemeClr val="bg1"/>
                </a:solidFill>
              </a:rPr>
              <a:t>Supports Collaboration and Teamwork: </a:t>
            </a:r>
          </a:p>
          <a:p>
            <a:pPr marL="0" lvl="0" indent="0">
              <a:buNone/>
            </a:pPr>
            <a:r>
              <a:rPr lang="en-US" sz="2000" i="1" dirty="0">
                <a:solidFill>
                  <a:schemeClr val="bg1"/>
                </a:solidFill>
              </a:rPr>
              <a:t>1.  Works together with other colleagues to enhance the provision of services and supports.</a:t>
            </a:r>
          </a:p>
          <a:p>
            <a:pPr marL="0" lvl="0" indent="0">
              <a:buNone/>
            </a:pPr>
            <a:r>
              <a:rPr lang="en-US" sz="2000" i="1" dirty="0">
                <a:solidFill>
                  <a:schemeClr val="bg1"/>
                </a:solidFill>
              </a:rPr>
              <a:t>2.  Assertively engages providers from mental health services, addiction services, and physical medicine to meet the needs of peers.</a:t>
            </a:r>
          </a:p>
          <a:p>
            <a:pPr marL="0" lvl="0" indent="0">
              <a:buNone/>
            </a:pPr>
            <a:r>
              <a:rPr lang="en-US" sz="2000" i="1" dirty="0">
                <a:solidFill>
                  <a:schemeClr val="bg1"/>
                </a:solidFill>
              </a:rPr>
              <a:t>3.  Coordinates efforts with health care providers to enhance the health and wellness of peers.</a:t>
            </a:r>
          </a:p>
          <a:p>
            <a:pPr marL="0" lvl="0" indent="0">
              <a:buNone/>
            </a:pPr>
            <a:r>
              <a:rPr lang="en-US" sz="2000" i="1" dirty="0">
                <a:solidFill>
                  <a:schemeClr val="bg1"/>
                </a:solidFill>
              </a:rPr>
              <a:t>4.  Coordinates efforts with peers’ family members and other natural supports.</a:t>
            </a:r>
          </a:p>
          <a:p>
            <a:pPr marL="0" lvl="0" indent="0">
              <a:buNone/>
            </a:pPr>
            <a:r>
              <a:rPr lang="en-US" sz="2000" i="1" dirty="0">
                <a:solidFill>
                  <a:schemeClr val="bg1"/>
                </a:solidFill>
              </a:rPr>
              <a:t>5.  Partners with community members and organizations to strengthen opportunities for peers. </a:t>
            </a:r>
          </a:p>
          <a:p>
            <a:pPr marL="0" lvl="0" indent="0">
              <a:buNone/>
            </a:pPr>
            <a:r>
              <a:rPr lang="en-US" sz="2000" i="1" dirty="0">
                <a:solidFill>
                  <a:schemeClr val="bg1"/>
                </a:solidFill>
              </a:rPr>
              <a:t>6.  Strives to resolve conflicts in relationships with peers and others in their support network.</a:t>
            </a:r>
          </a:p>
        </p:txBody>
      </p:sp>
      <p:sp>
        <p:nvSpPr>
          <p:cNvPr id="2" name="Rectangle 1">
            <a:extLst>
              <a:ext uri="{FF2B5EF4-FFF2-40B4-BE49-F238E27FC236}">
                <a16:creationId xmlns:a16="http://schemas.microsoft.com/office/drawing/2014/main" id="{5B36F23C-331B-4234-BC15-29FB8636E920}"/>
              </a:ext>
            </a:extLst>
          </p:cNvPr>
          <p:cNvSpPr/>
          <p:nvPr/>
        </p:nvSpPr>
        <p:spPr>
          <a:xfrm>
            <a:off x="0" y="0"/>
            <a:ext cx="9144000" cy="851770"/>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6107A6B1-0C3F-4E61-85A9-973B499A2614}"/>
              </a:ext>
            </a:extLst>
          </p:cNvPr>
          <p:cNvSpPr txBox="1">
            <a:spLocks/>
          </p:cNvSpPr>
          <p:nvPr/>
        </p:nvSpPr>
        <p:spPr>
          <a:xfrm>
            <a:off x="0" y="50105"/>
            <a:ext cx="9144000" cy="801665"/>
          </a:xfrm>
          <a:prstGeom prst="rect">
            <a:avLst/>
          </a:prstGeom>
        </p:spPr>
        <p:txBody>
          <a:bodyPr vert="horz" lIns="91440" tIns="45720" rIns="91440" bIns="45720" rtlCol="0">
            <a:noAutofit/>
          </a:bodyPr>
          <a:lstStyle>
            <a:lvl1pPr marL="461963" indent="-461963" algn="l" defTabSz="457200" rtl="0" eaLnBrk="1" latinLnBrk="0" hangingPunct="1">
              <a:spcBef>
                <a:spcPts val="1200"/>
              </a:spcBef>
              <a:buClr>
                <a:schemeClr val="accent2"/>
              </a:buClr>
              <a:buSzPct val="90000"/>
              <a:buFont typeface="Wingdings" charset="2"/>
              <a:buChar char="²"/>
              <a:defRPr sz="2800" kern="1200" baseline="0">
                <a:solidFill>
                  <a:schemeClr val="tx1"/>
                </a:solidFill>
                <a:latin typeface="Source Sans Pro"/>
                <a:ea typeface="+mn-ea"/>
                <a:cs typeface="Source Sans Pro"/>
              </a:defRPr>
            </a:lvl1pPr>
            <a:lvl2pPr marL="974725" indent="-285750" algn="l" defTabSz="457200" rtl="0" eaLnBrk="1" latinLnBrk="0" hangingPunct="1">
              <a:spcBef>
                <a:spcPts val="600"/>
              </a:spcBef>
              <a:buClr>
                <a:schemeClr val="accent2"/>
              </a:buClr>
              <a:buFont typeface="Arial"/>
              <a:buChar char="–"/>
              <a:defRPr sz="2400" kern="1200">
                <a:solidFill>
                  <a:schemeClr val="tx1"/>
                </a:solidFill>
                <a:latin typeface="Source Sans Pro"/>
                <a:ea typeface="+mn-ea"/>
                <a:cs typeface="Source Sans Pro"/>
              </a:defRPr>
            </a:lvl2pPr>
            <a:lvl3pPr marL="1373188" indent="-228600" algn="l" defTabSz="457200" rtl="0" eaLnBrk="1" latinLnBrk="0" hangingPunct="1">
              <a:spcBef>
                <a:spcPts val="600"/>
              </a:spcBef>
              <a:buClr>
                <a:schemeClr val="accent2"/>
              </a:buClr>
              <a:buFont typeface="Arial"/>
              <a:buChar char="•"/>
              <a:defRPr sz="2400" kern="1200">
                <a:solidFill>
                  <a:schemeClr val="tx1"/>
                </a:solidFill>
                <a:latin typeface="Source Sans Pro"/>
                <a:ea typeface="+mn-ea"/>
                <a:cs typeface="Source Sans Pro"/>
              </a:defRPr>
            </a:lvl3pPr>
            <a:lvl4pPr marL="1778000" indent="-228600" algn="l" defTabSz="457200" rtl="0" eaLnBrk="1" latinLnBrk="0" hangingPunct="1">
              <a:spcBef>
                <a:spcPts val="600"/>
              </a:spcBef>
              <a:buClr>
                <a:schemeClr val="accent2"/>
              </a:buClr>
              <a:buFont typeface="Arial"/>
              <a:buChar char="–"/>
              <a:defRPr sz="2000" kern="1200">
                <a:solidFill>
                  <a:schemeClr val="tx1"/>
                </a:solidFill>
                <a:latin typeface="Source Sans Pro"/>
                <a:ea typeface="+mn-ea"/>
                <a:cs typeface="Source Sans Pro"/>
              </a:defRPr>
            </a:lvl4pPr>
            <a:lvl5pPr marL="2173288" indent="-228600" algn="l" defTabSz="917575" rtl="0" eaLnBrk="1" latinLnBrk="0" hangingPunct="1">
              <a:spcBef>
                <a:spcPts val="600"/>
              </a:spcBef>
              <a:buClr>
                <a:schemeClr val="accent2"/>
              </a:buClr>
              <a:buFont typeface="Arial"/>
              <a:buChar char="»"/>
              <a:defRPr sz="2000" kern="1200">
                <a:solidFill>
                  <a:schemeClr val="tx1"/>
                </a:solidFill>
                <a:latin typeface="Source Sans Pro"/>
                <a:ea typeface="+mn-ea"/>
                <a:cs typeface="Source Sans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Wingdings" charset="2"/>
              <a:buNone/>
            </a:pPr>
            <a:r>
              <a:rPr lang="en-US" sz="4000" i="1" dirty="0">
                <a:solidFill>
                  <a:srgbClr val="165C7D"/>
                </a:solidFill>
              </a:rPr>
              <a:t>CATEGORY X</a:t>
            </a:r>
          </a:p>
        </p:txBody>
      </p:sp>
    </p:spTree>
    <p:extLst>
      <p:ext uri="{BB962C8B-B14F-4D97-AF65-F5344CB8AC3E}">
        <p14:creationId xmlns:p14="http://schemas.microsoft.com/office/powerpoint/2010/main" val="2195864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CA22679-D0B1-47FB-91AC-3E040F42151C}"/>
              </a:ext>
            </a:extLst>
          </p:cNvPr>
          <p:cNvSpPr/>
          <p:nvPr/>
        </p:nvSpPr>
        <p:spPr>
          <a:xfrm>
            <a:off x="0" y="0"/>
            <a:ext cx="9144000" cy="6212910"/>
          </a:xfrm>
          <a:prstGeom prst="rect">
            <a:avLst/>
          </a:prstGeom>
          <a:solidFill>
            <a:srgbClr val="165C7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BFC099BF-5FA0-2642-90A1-D5555B8C315D}"/>
              </a:ext>
            </a:extLst>
          </p:cNvPr>
          <p:cNvSpPr>
            <a:spLocks noGrp="1"/>
          </p:cNvSpPr>
          <p:nvPr>
            <p:ph type="sldNum" sz="quarter" idx="12"/>
          </p:nvPr>
        </p:nvSpPr>
        <p:spPr/>
        <p:txBody>
          <a:bodyPr/>
          <a:lstStyle/>
          <a:p>
            <a:fld id="{1271A09D-B238-CC49-8083-E93D66A072E7}" type="slidenum">
              <a:rPr lang="en-US" smtClean="0"/>
              <a:t>36</a:t>
            </a:fld>
            <a:endParaRPr lang="en-US" dirty="0"/>
          </a:p>
        </p:txBody>
      </p:sp>
      <p:sp>
        <p:nvSpPr>
          <p:cNvPr id="5" name="Content Placeholder 2">
            <a:extLst>
              <a:ext uri="{FF2B5EF4-FFF2-40B4-BE49-F238E27FC236}">
                <a16:creationId xmlns:a16="http://schemas.microsoft.com/office/drawing/2014/main" id="{3CE23ABB-EB84-4420-9AAB-5AAD32DA18A7}"/>
              </a:ext>
            </a:extLst>
          </p:cNvPr>
          <p:cNvSpPr>
            <a:spLocks noGrp="1"/>
          </p:cNvSpPr>
          <p:nvPr>
            <p:ph idx="1"/>
          </p:nvPr>
        </p:nvSpPr>
        <p:spPr>
          <a:xfrm>
            <a:off x="457200" y="995210"/>
            <a:ext cx="8229600" cy="4691605"/>
          </a:xfrm>
        </p:spPr>
        <p:txBody>
          <a:bodyPr>
            <a:noAutofit/>
          </a:bodyPr>
          <a:lstStyle/>
          <a:p>
            <a:pPr marL="0" lvl="0" indent="0" algn="ctr">
              <a:buNone/>
            </a:pPr>
            <a:r>
              <a:rPr lang="en-US" b="1" u="sng" dirty="0">
                <a:solidFill>
                  <a:schemeClr val="bg1"/>
                </a:solidFill>
              </a:rPr>
              <a:t>Promotes Leadership and Advocacy: </a:t>
            </a:r>
          </a:p>
          <a:p>
            <a:pPr marL="0" lvl="0" indent="0">
              <a:buNone/>
            </a:pPr>
            <a:r>
              <a:rPr lang="en-US" sz="2000" i="1" dirty="0">
                <a:solidFill>
                  <a:schemeClr val="bg1"/>
                </a:solidFill>
              </a:rPr>
              <a:t>1.  Uses knowledge of relevant rights and laws (HIPAA, ADA, etc.) to ensure that peers’ rights are respected.</a:t>
            </a:r>
          </a:p>
          <a:p>
            <a:pPr marL="0" lvl="0" indent="0">
              <a:buNone/>
            </a:pPr>
            <a:r>
              <a:rPr lang="en-US" sz="2000" i="1" dirty="0">
                <a:solidFill>
                  <a:schemeClr val="bg1"/>
                </a:solidFill>
              </a:rPr>
              <a:t>2.  Advocates for the needs and desires of peers in treatment team meetings, community services, living situations, and with family.</a:t>
            </a:r>
          </a:p>
          <a:p>
            <a:pPr marL="0" lvl="0" indent="0">
              <a:buNone/>
            </a:pPr>
            <a:r>
              <a:rPr lang="en-US" sz="2000" i="1" dirty="0">
                <a:solidFill>
                  <a:schemeClr val="bg1"/>
                </a:solidFill>
              </a:rPr>
              <a:t>3.  Uses knowledge of legal resources and advocacy organizations to build an advocacy plan.</a:t>
            </a:r>
          </a:p>
          <a:p>
            <a:pPr marL="0" lvl="0" indent="0">
              <a:buNone/>
            </a:pPr>
            <a:r>
              <a:rPr lang="en-US" sz="2000" i="1" dirty="0">
                <a:solidFill>
                  <a:schemeClr val="bg1"/>
                </a:solidFill>
              </a:rPr>
              <a:t>4.  Participates in efforts to eliminate prejudice and discrimination (aka stigma) of people who have behavioral health conditions and their families.</a:t>
            </a:r>
          </a:p>
          <a:p>
            <a:pPr marL="0" lvl="0" indent="0">
              <a:buNone/>
            </a:pPr>
            <a:r>
              <a:rPr lang="en-US" sz="2000" i="1" dirty="0">
                <a:solidFill>
                  <a:schemeClr val="bg1"/>
                </a:solidFill>
              </a:rPr>
              <a:t>5.  Educates colleagues about the process of recovery and the use of supports. </a:t>
            </a:r>
          </a:p>
          <a:p>
            <a:pPr marL="0" lvl="0" indent="0">
              <a:buNone/>
            </a:pPr>
            <a:r>
              <a:rPr lang="en-US" sz="2000" i="1" dirty="0">
                <a:solidFill>
                  <a:schemeClr val="bg1"/>
                </a:solidFill>
              </a:rPr>
              <a:t>6.  Actively participates in efforts to improve the organization.</a:t>
            </a:r>
          </a:p>
          <a:p>
            <a:pPr marL="0" lvl="0" indent="0">
              <a:buNone/>
            </a:pPr>
            <a:r>
              <a:rPr lang="en-US" sz="2000" i="1" dirty="0">
                <a:solidFill>
                  <a:schemeClr val="bg1"/>
                </a:solidFill>
              </a:rPr>
              <a:t>7.  Maintains a positive reputation in peer/professional communities.</a:t>
            </a:r>
          </a:p>
        </p:txBody>
      </p:sp>
      <p:sp>
        <p:nvSpPr>
          <p:cNvPr id="2" name="Rectangle 1">
            <a:extLst>
              <a:ext uri="{FF2B5EF4-FFF2-40B4-BE49-F238E27FC236}">
                <a16:creationId xmlns:a16="http://schemas.microsoft.com/office/drawing/2014/main" id="{5B36F23C-331B-4234-BC15-29FB8636E920}"/>
              </a:ext>
            </a:extLst>
          </p:cNvPr>
          <p:cNvSpPr/>
          <p:nvPr/>
        </p:nvSpPr>
        <p:spPr>
          <a:xfrm>
            <a:off x="0" y="0"/>
            <a:ext cx="9144000" cy="851770"/>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6107A6B1-0C3F-4E61-85A9-973B499A2614}"/>
              </a:ext>
            </a:extLst>
          </p:cNvPr>
          <p:cNvSpPr txBox="1">
            <a:spLocks/>
          </p:cNvSpPr>
          <p:nvPr/>
        </p:nvSpPr>
        <p:spPr>
          <a:xfrm>
            <a:off x="0" y="50105"/>
            <a:ext cx="9144000" cy="801665"/>
          </a:xfrm>
          <a:prstGeom prst="rect">
            <a:avLst/>
          </a:prstGeom>
        </p:spPr>
        <p:txBody>
          <a:bodyPr vert="horz" lIns="91440" tIns="45720" rIns="91440" bIns="45720" rtlCol="0">
            <a:noAutofit/>
          </a:bodyPr>
          <a:lstStyle>
            <a:lvl1pPr marL="461963" indent="-461963" algn="l" defTabSz="457200" rtl="0" eaLnBrk="1" latinLnBrk="0" hangingPunct="1">
              <a:spcBef>
                <a:spcPts val="1200"/>
              </a:spcBef>
              <a:buClr>
                <a:schemeClr val="accent2"/>
              </a:buClr>
              <a:buSzPct val="90000"/>
              <a:buFont typeface="Wingdings" charset="2"/>
              <a:buChar char="²"/>
              <a:defRPr sz="2800" kern="1200" baseline="0">
                <a:solidFill>
                  <a:schemeClr val="tx1"/>
                </a:solidFill>
                <a:latin typeface="Source Sans Pro"/>
                <a:ea typeface="+mn-ea"/>
                <a:cs typeface="Source Sans Pro"/>
              </a:defRPr>
            </a:lvl1pPr>
            <a:lvl2pPr marL="974725" indent="-285750" algn="l" defTabSz="457200" rtl="0" eaLnBrk="1" latinLnBrk="0" hangingPunct="1">
              <a:spcBef>
                <a:spcPts val="600"/>
              </a:spcBef>
              <a:buClr>
                <a:schemeClr val="accent2"/>
              </a:buClr>
              <a:buFont typeface="Arial"/>
              <a:buChar char="–"/>
              <a:defRPr sz="2400" kern="1200">
                <a:solidFill>
                  <a:schemeClr val="tx1"/>
                </a:solidFill>
                <a:latin typeface="Source Sans Pro"/>
                <a:ea typeface="+mn-ea"/>
                <a:cs typeface="Source Sans Pro"/>
              </a:defRPr>
            </a:lvl2pPr>
            <a:lvl3pPr marL="1373188" indent="-228600" algn="l" defTabSz="457200" rtl="0" eaLnBrk="1" latinLnBrk="0" hangingPunct="1">
              <a:spcBef>
                <a:spcPts val="600"/>
              </a:spcBef>
              <a:buClr>
                <a:schemeClr val="accent2"/>
              </a:buClr>
              <a:buFont typeface="Arial"/>
              <a:buChar char="•"/>
              <a:defRPr sz="2400" kern="1200">
                <a:solidFill>
                  <a:schemeClr val="tx1"/>
                </a:solidFill>
                <a:latin typeface="Source Sans Pro"/>
                <a:ea typeface="+mn-ea"/>
                <a:cs typeface="Source Sans Pro"/>
              </a:defRPr>
            </a:lvl3pPr>
            <a:lvl4pPr marL="1778000" indent="-228600" algn="l" defTabSz="457200" rtl="0" eaLnBrk="1" latinLnBrk="0" hangingPunct="1">
              <a:spcBef>
                <a:spcPts val="600"/>
              </a:spcBef>
              <a:buClr>
                <a:schemeClr val="accent2"/>
              </a:buClr>
              <a:buFont typeface="Arial"/>
              <a:buChar char="–"/>
              <a:defRPr sz="2000" kern="1200">
                <a:solidFill>
                  <a:schemeClr val="tx1"/>
                </a:solidFill>
                <a:latin typeface="Source Sans Pro"/>
                <a:ea typeface="+mn-ea"/>
                <a:cs typeface="Source Sans Pro"/>
              </a:defRPr>
            </a:lvl4pPr>
            <a:lvl5pPr marL="2173288" indent="-228600" algn="l" defTabSz="917575" rtl="0" eaLnBrk="1" latinLnBrk="0" hangingPunct="1">
              <a:spcBef>
                <a:spcPts val="600"/>
              </a:spcBef>
              <a:buClr>
                <a:schemeClr val="accent2"/>
              </a:buClr>
              <a:buFont typeface="Arial"/>
              <a:buChar char="»"/>
              <a:defRPr sz="2000" kern="1200">
                <a:solidFill>
                  <a:schemeClr val="tx1"/>
                </a:solidFill>
                <a:latin typeface="Source Sans Pro"/>
                <a:ea typeface="+mn-ea"/>
                <a:cs typeface="Source Sans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Wingdings" charset="2"/>
              <a:buNone/>
            </a:pPr>
            <a:r>
              <a:rPr lang="en-US" sz="4000" i="1" dirty="0">
                <a:solidFill>
                  <a:srgbClr val="165C7D"/>
                </a:solidFill>
              </a:rPr>
              <a:t>CATEGORY XI</a:t>
            </a:r>
          </a:p>
        </p:txBody>
      </p:sp>
    </p:spTree>
    <p:extLst>
      <p:ext uri="{BB962C8B-B14F-4D97-AF65-F5344CB8AC3E}">
        <p14:creationId xmlns:p14="http://schemas.microsoft.com/office/powerpoint/2010/main" val="42107360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CA22679-D0B1-47FB-91AC-3E040F42151C}"/>
              </a:ext>
            </a:extLst>
          </p:cNvPr>
          <p:cNvSpPr/>
          <p:nvPr/>
        </p:nvSpPr>
        <p:spPr>
          <a:xfrm>
            <a:off x="0" y="0"/>
            <a:ext cx="9144000" cy="6212910"/>
          </a:xfrm>
          <a:prstGeom prst="rect">
            <a:avLst/>
          </a:prstGeom>
          <a:solidFill>
            <a:srgbClr val="165C7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BFC099BF-5FA0-2642-90A1-D5555B8C315D}"/>
              </a:ext>
            </a:extLst>
          </p:cNvPr>
          <p:cNvSpPr>
            <a:spLocks noGrp="1"/>
          </p:cNvSpPr>
          <p:nvPr>
            <p:ph type="sldNum" sz="quarter" idx="12"/>
          </p:nvPr>
        </p:nvSpPr>
        <p:spPr/>
        <p:txBody>
          <a:bodyPr/>
          <a:lstStyle/>
          <a:p>
            <a:fld id="{1271A09D-B238-CC49-8083-E93D66A072E7}" type="slidenum">
              <a:rPr lang="en-US" smtClean="0"/>
              <a:t>37</a:t>
            </a:fld>
            <a:endParaRPr lang="en-US" dirty="0"/>
          </a:p>
        </p:txBody>
      </p:sp>
      <p:sp>
        <p:nvSpPr>
          <p:cNvPr id="5" name="Content Placeholder 2">
            <a:extLst>
              <a:ext uri="{FF2B5EF4-FFF2-40B4-BE49-F238E27FC236}">
                <a16:creationId xmlns:a16="http://schemas.microsoft.com/office/drawing/2014/main" id="{3CE23ABB-EB84-4420-9AAB-5AAD32DA18A7}"/>
              </a:ext>
            </a:extLst>
          </p:cNvPr>
          <p:cNvSpPr>
            <a:spLocks noGrp="1"/>
          </p:cNvSpPr>
          <p:nvPr>
            <p:ph idx="1"/>
          </p:nvPr>
        </p:nvSpPr>
        <p:spPr>
          <a:xfrm>
            <a:off x="457200" y="1265129"/>
            <a:ext cx="8229600" cy="4421686"/>
          </a:xfrm>
        </p:spPr>
        <p:txBody>
          <a:bodyPr>
            <a:noAutofit/>
          </a:bodyPr>
          <a:lstStyle/>
          <a:p>
            <a:pPr marL="0" lvl="0" indent="0" algn="ctr">
              <a:buNone/>
            </a:pPr>
            <a:r>
              <a:rPr lang="en-US" b="1" u="sng" dirty="0">
                <a:solidFill>
                  <a:schemeClr val="bg1"/>
                </a:solidFill>
              </a:rPr>
              <a:t>Promotes Growth and Development: </a:t>
            </a:r>
          </a:p>
          <a:p>
            <a:pPr marL="0" lvl="0" indent="0">
              <a:buNone/>
            </a:pPr>
            <a:r>
              <a:rPr lang="en-US" sz="2000" i="1" dirty="0">
                <a:solidFill>
                  <a:schemeClr val="bg1"/>
                </a:solidFill>
              </a:rPr>
              <a:t>1.  Recognizes the limits of their knowledge and seeks assistance from others when needed. (</a:t>
            </a:r>
            <a:r>
              <a:rPr lang="en-US" sz="2000" b="1" i="1" dirty="0">
                <a:solidFill>
                  <a:schemeClr val="bg1"/>
                </a:solidFill>
              </a:rPr>
              <a:t>Stay In Your Lane</a:t>
            </a:r>
            <a:r>
              <a:rPr lang="en-US" sz="2000" i="1" dirty="0">
                <a:solidFill>
                  <a:schemeClr val="bg1"/>
                </a:solidFill>
              </a:rPr>
              <a:t>.)</a:t>
            </a:r>
          </a:p>
          <a:p>
            <a:pPr marL="0" lvl="0" indent="0">
              <a:buNone/>
            </a:pPr>
            <a:r>
              <a:rPr lang="en-US" sz="2000" i="1" dirty="0">
                <a:solidFill>
                  <a:schemeClr val="bg1"/>
                </a:solidFill>
              </a:rPr>
              <a:t>2.  Uses supervision (mentoring, reflection) effectively by monitoring self and relationships, preparing for meetings and engaging in problem-solving strategies with the supervisor (mentor, peer).</a:t>
            </a:r>
          </a:p>
          <a:p>
            <a:pPr marL="0" lvl="0" indent="0">
              <a:buNone/>
            </a:pPr>
            <a:r>
              <a:rPr lang="en-US" sz="2000" i="1" dirty="0">
                <a:solidFill>
                  <a:schemeClr val="bg1"/>
                </a:solidFill>
              </a:rPr>
              <a:t>3.  Reflects and examines own personal motivations, judgments, and feelings that may be activated by the peer work, recognizing signs of distress, and knowing </a:t>
            </a:r>
            <a:r>
              <a:rPr lang="en-US" sz="2000" b="1" i="1" dirty="0">
                <a:solidFill>
                  <a:schemeClr val="bg1"/>
                </a:solidFill>
              </a:rPr>
              <a:t>when to seek support</a:t>
            </a:r>
            <a:r>
              <a:rPr lang="en-US" sz="2000" i="1" dirty="0">
                <a:solidFill>
                  <a:schemeClr val="bg1"/>
                </a:solidFill>
              </a:rPr>
              <a:t>.</a:t>
            </a:r>
          </a:p>
          <a:p>
            <a:pPr marL="0" lvl="0" indent="0">
              <a:buNone/>
            </a:pPr>
            <a:r>
              <a:rPr lang="en-US" sz="2000" i="1" dirty="0">
                <a:solidFill>
                  <a:schemeClr val="bg1"/>
                </a:solidFill>
              </a:rPr>
              <a:t>4.  Seeks opportunities to increase knowledge and skills of peer support.</a:t>
            </a:r>
          </a:p>
        </p:txBody>
      </p:sp>
      <p:sp>
        <p:nvSpPr>
          <p:cNvPr id="2" name="Rectangle 1">
            <a:extLst>
              <a:ext uri="{FF2B5EF4-FFF2-40B4-BE49-F238E27FC236}">
                <a16:creationId xmlns:a16="http://schemas.microsoft.com/office/drawing/2014/main" id="{5B36F23C-331B-4234-BC15-29FB8636E920}"/>
              </a:ext>
            </a:extLst>
          </p:cNvPr>
          <p:cNvSpPr/>
          <p:nvPr/>
        </p:nvSpPr>
        <p:spPr>
          <a:xfrm>
            <a:off x="0" y="0"/>
            <a:ext cx="9144000" cy="851770"/>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6107A6B1-0C3F-4E61-85A9-973B499A2614}"/>
              </a:ext>
            </a:extLst>
          </p:cNvPr>
          <p:cNvSpPr txBox="1">
            <a:spLocks/>
          </p:cNvSpPr>
          <p:nvPr/>
        </p:nvSpPr>
        <p:spPr>
          <a:xfrm>
            <a:off x="0" y="50105"/>
            <a:ext cx="9144000" cy="801665"/>
          </a:xfrm>
          <a:prstGeom prst="rect">
            <a:avLst/>
          </a:prstGeom>
        </p:spPr>
        <p:txBody>
          <a:bodyPr vert="horz" lIns="91440" tIns="45720" rIns="91440" bIns="45720" rtlCol="0">
            <a:noAutofit/>
          </a:bodyPr>
          <a:lstStyle>
            <a:lvl1pPr marL="461963" indent="-461963" algn="l" defTabSz="457200" rtl="0" eaLnBrk="1" latinLnBrk="0" hangingPunct="1">
              <a:spcBef>
                <a:spcPts val="1200"/>
              </a:spcBef>
              <a:buClr>
                <a:schemeClr val="accent2"/>
              </a:buClr>
              <a:buSzPct val="90000"/>
              <a:buFont typeface="Wingdings" charset="2"/>
              <a:buChar char="²"/>
              <a:defRPr sz="2800" kern="1200" baseline="0">
                <a:solidFill>
                  <a:schemeClr val="tx1"/>
                </a:solidFill>
                <a:latin typeface="Source Sans Pro"/>
                <a:ea typeface="+mn-ea"/>
                <a:cs typeface="Source Sans Pro"/>
              </a:defRPr>
            </a:lvl1pPr>
            <a:lvl2pPr marL="974725" indent="-285750" algn="l" defTabSz="457200" rtl="0" eaLnBrk="1" latinLnBrk="0" hangingPunct="1">
              <a:spcBef>
                <a:spcPts val="600"/>
              </a:spcBef>
              <a:buClr>
                <a:schemeClr val="accent2"/>
              </a:buClr>
              <a:buFont typeface="Arial"/>
              <a:buChar char="–"/>
              <a:defRPr sz="2400" kern="1200">
                <a:solidFill>
                  <a:schemeClr val="tx1"/>
                </a:solidFill>
                <a:latin typeface="Source Sans Pro"/>
                <a:ea typeface="+mn-ea"/>
                <a:cs typeface="Source Sans Pro"/>
              </a:defRPr>
            </a:lvl2pPr>
            <a:lvl3pPr marL="1373188" indent="-228600" algn="l" defTabSz="457200" rtl="0" eaLnBrk="1" latinLnBrk="0" hangingPunct="1">
              <a:spcBef>
                <a:spcPts val="600"/>
              </a:spcBef>
              <a:buClr>
                <a:schemeClr val="accent2"/>
              </a:buClr>
              <a:buFont typeface="Arial"/>
              <a:buChar char="•"/>
              <a:defRPr sz="2400" kern="1200">
                <a:solidFill>
                  <a:schemeClr val="tx1"/>
                </a:solidFill>
                <a:latin typeface="Source Sans Pro"/>
                <a:ea typeface="+mn-ea"/>
                <a:cs typeface="Source Sans Pro"/>
              </a:defRPr>
            </a:lvl3pPr>
            <a:lvl4pPr marL="1778000" indent="-228600" algn="l" defTabSz="457200" rtl="0" eaLnBrk="1" latinLnBrk="0" hangingPunct="1">
              <a:spcBef>
                <a:spcPts val="600"/>
              </a:spcBef>
              <a:buClr>
                <a:schemeClr val="accent2"/>
              </a:buClr>
              <a:buFont typeface="Arial"/>
              <a:buChar char="–"/>
              <a:defRPr sz="2000" kern="1200">
                <a:solidFill>
                  <a:schemeClr val="tx1"/>
                </a:solidFill>
                <a:latin typeface="Source Sans Pro"/>
                <a:ea typeface="+mn-ea"/>
                <a:cs typeface="Source Sans Pro"/>
              </a:defRPr>
            </a:lvl4pPr>
            <a:lvl5pPr marL="2173288" indent="-228600" algn="l" defTabSz="917575" rtl="0" eaLnBrk="1" latinLnBrk="0" hangingPunct="1">
              <a:spcBef>
                <a:spcPts val="600"/>
              </a:spcBef>
              <a:buClr>
                <a:schemeClr val="accent2"/>
              </a:buClr>
              <a:buFont typeface="Arial"/>
              <a:buChar char="»"/>
              <a:defRPr sz="2000" kern="1200">
                <a:solidFill>
                  <a:schemeClr val="tx1"/>
                </a:solidFill>
                <a:latin typeface="Source Sans Pro"/>
                <a:ea typeface="+mn-ea"/>
                <a:cs typeface="Source Sans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Wingdings" charset="2"/>
              <a:buNone/>
            </a:pPr>
            <a:r>
              <a:rPr lang="en-US" sz="4000" i="1" dirty="0">
                <a:solidFill>
                  <a:srgbClr val="165C7D"/>
                </a:solidFill>
              </a:rPr>
              <a:t>CATEGORY XII</a:t>
            </a:r>
          </a:p>
        </p:txBody>
      </p:sp>
    </p:spTree>
    <p:extLst>
      <p:ext uri="{BB962C8B-B14F-4D97-AF65-F5344CB8AC3E}">
        <p14:creationId xmlns:p14="http://schemas.microsoft.com/office/powerpoint/2010/main" val="5884132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4F819-7DF4-454A-907B-4E6DC8F59ACF}"/>
              </a:ext>
            </a:extLst>
          </p:cNvPr>
          <p:cNvSpPr>
            <a:spLocks noGrp="1"/>
          </p:cNvSpPr>
          <p:nvPr>
            <p:ph type="title"/>
          </p:nvPr>
        </p:nvSpPr>
        <p:spPr>
          <a:xfrm>
            <a:off x="0" y="0"/>
            <a:ext cx="9144000" cy="6087649"/>
          </a:xfrm>
        </p:spPr>
        <p:txBody>
          <a:bodyPr/>
          <a:lstStyle/>
          <a:p>
            <a:r>
              <a:rPr lang="en-US" dirty="0"/>
              <a:t>Small Group Discussion</a:t>
            </a:r>
          </a:p>
        </p:txBody>
      </p:sp>
      <p:sp>
        <p:nvSpPr>
          <p:cNvPr id="4" name="Slide Number Placeholder 3">
            <a:extLst>
              <a:ext uri="{FF2B5EF4-FFF2-40B4-BE49-F238E27FC236}">
                <a16:creationId xmlns:a16="http://schemas.microsoft.com/office/drawing/2014/main" id="{BFC099BF-5FA0-2642-90A1-D5555B8C315D}"/>
              </a:ext>
            </a:extLst>
          </p:cNvPr>
          <p:cNvSpPr>
            <a:spLocks noGrp="1"/>
          </p:cNvSpPr>
          <p:nvPr>
            <p:ph type="sldNum" sz="quarter" idx="12"/>
          </p:nvPr>
        </p:nvSpPr>
        <p:spPr/>
        <p:txBody>
          <a:bodyPr/>
          <a:lstStyle/>
          <a:p>
            <a:fld id="{1271A09D-B238-CC49-8083-E93D66A072E7}" type="slidenum">
              <a:rPr lang="en-US" smtClean="0"/>
              <a:t>38</a:t>
            </a:fld>
            <a:endParaRPr lang="en-US" dirty="0"/>
          </a:p>
        </p:txBody>
      </p:sp>
    </p:spTree>
    <p:extLst>
      <p:ext uri="{BB962C8B-B14F-4D97-AF65-F5344CB8AC3E}">
        <p14:creationId xmlns:p14="http://schemas.microsoft.com/office/powerpoint/2010/main" val="6947079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CA22679-D0B1-47FB-91AC-3E040F42151C}"/>
              </a:ext>
            </a:extLst>
          </p:cNvPr>
          <p:cNvSpPr/>
          <p:nvPr/>
        </p:nvSpPr>
        <p:spPr>
          <a:xfrm>
            <a:off x="0" y="0"/>
            <a:ext cx="9144000" cy="6212910"/>
          </a:xfrm>
          <a:prstGeom prst="rect">
            <a:avLst/>
          </a:prstGeom>
          <a:solidFill>
            <a:srgbClr val="165C7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BFC099BF-5FA0-2642-90A1-D5555B8C315D}"/>
              </a:ext>
            </a:extLst>
          </p:cNvPr>
          <p:cNvSpPr>
            <a:spLocks noGrp="1"/>
          </p:cNvSpPr>
          <p:nvPr>
            <p:ph type="sldNum" sz="quarter" idx="12"/>
          </p:nvPr>
        </p:nvSpPr>
        <p:spPr/>
        <p:txBody>
          <a:bodyPr/>
          <a:lstStyle/>
          <a:p>
            <a:fld id="{1271A09D-B238-CC49-8083-E93D66A072E7}" type="slidenum">
              <a:rPr lang="en-US" smtClean="0"/>
              <a:t>39</a:t>
            </a:fld>
            <a:endParaRPr lang="en-US" dirty="0"/>
          </a:p>
        </p:txBody>
      </p:sp>
      <p:sp>
        <p:nvSpPr>
          <p:cNvPr id="5" name="Content Placeholder 2">
            <a:extLst>
              <a:ext uri="{FF2B5EF4-FFF2-40B4-BE49-F238E27FC236}">
                <a16:creationId xmlns:a16="http://schemas.microsoft.com/office/drawing/2014/main" id="{3CE23ABB-EB84-4420-9AAB-5AAD32DA18A7}"/>
              </a:ext>
            </a:extLst>
          </p:cNvPr>
          <p:cNvSpPr>
            <a:spLocks noGrp="1"/>
          </p:cNvSpPr>
          <p:nvPr>
            <p:ph idx="1"/>
          </p:nvPr>
        </p:nvSpPr>
        <p:spPr>
          <a:xfrm>
            <a:off x="457200" y="645090"/>
            <a:ext cx="8229600" cy="5041725"/>
          </a:xfrm>
        </p:spPr>
        <p:txBody>
          <a:bodyPr>
            <a:noAutofit/>
          </a:bodyPr>
          <a:lstStyle/>
          <a:p>
            <a:pPr marL="0" lvl="0" indent="0" algn="ctr">
              <a:buNone/>
            </a:pPr>
            <a:r>
              <a:rPr lang="en-US" b="1" u="sng" dirty="0">
                <a:solidFill>
                  <a:schemeClr val="bg1"/>
                </a:solidFill>
              </a:rPr>
              <a:t>DISCUSS AND LIST: </a:t>
            </a:r>
          </a:p>
          <a:p>
            <a:pPr marL="0" lvl="0" indent="0">
              <a:buNone/>
            </a:pPr>
            <a:r>
              <a:rPr lang="en-US" b="1" i="1" dirty="0">
                <a:solidFill>
                  <a:schemeClr val="bg1">
                    <a:lumMod val="95000"/>
                  </a:schemeClr>
                </a:solidFill>
              </a:rPr>
              <a:t>Where is your community with regards to these types of supports/domains? </a:t>
            </a:r>
          </a:p>
          <a:p>
            <a:pPr marL="0" lvl="0" indent="0">
              <a:buNone/>
            </a:pPr>
            <a:r>
              <a:rPr lang="en-US" dirty="0">
                <a:solidFill>
                  <a:schemeClr val="bg1">
                    <a:lumMod val="95000"/>
                  </a:schemeClr>
                </a:solidFill>
              </a:rPr>
              <a:t>Look for areas that are completely missing and/or need improvement. </a:t>
            </a:r>
          </a:p>
          <a:p>
            <a:pPr marL="0" lvl="0" indent="0">
              <a:buNone/>
            </a:pPr>
            <a:r>
              <a:rPr lang="en-US" b="1" i="1" dirty="0">
                <a:solidFill>
                  <a:schemeClr val="bg1">
                    <a:lumMod val="95000"/>
                  </a:schemeClr>
                </a:solidFill>
              </a:rPr>
              <a:t>What will it take to implement these? </a:t>
            </a:r>
          </a:p>
          <a:p>
            <a:pPr marL="0" lvl="0" indent="0">
              <a:buNone/>
            </a:pPr>
            <a:r>
              <a:rPr lang="en-US" dirty="0">
                <a:solidFill>
                  <a:schemeClr val="bg1">
                    <a:lumMod val="95000"/>
                  </a:schemeClr>
                </a:solidFill>
              </a:rPr>
              <a:t>Is the infrastructure there (behavioral health capacity, social capacity) to bring in these forms of support (strengths vs weaknesses)? </a:t>
            </a:r>
            <a:endParaRPr lang="en-US" sz="2000" i="1" dirty="0">
              <a:solidFill>
                <a:schemeClr val="bg1">
                  <a:lumMod val="95000"/>
                </a:schemeClr>
              </a:solidFill>
            </a:endParaRPr>
          </a:p>
        </p:txBody>
      </p:sp>
      <p:sp>
        <p:nvSpPr>
          <p:cNvPr id="6" name="Content Placeholder 2">
            <a:extLst>
              <a:ext uri="{FF2B5EF4-FFF2-40B4-BE49-F238E27FC236}">
                <a16:creationId xmlns:a16="http://schemas.microsoft.com/office/drawing/2014/main" id="{6107A6B1-0C3F-4E61-85A9-973B499A2614}"/>
              </a:ext>
            </a:extLst>
          </p:cNvPr>
          <p:cNvSpPr txBox="1">
            <a:spLocks/>
          </p:cNvSpPr>
          <p:nvPr/>
        </p:nvSpPr>
        <p:spPr>
          <a:xfrm>
            <a:off x="0" y="50105"/>
            <a:ext cx="9144000" cy="801665"/>
          </a:xfrm>
          <a:prstGeom prst="rect">
            <a:avLst/>
          </a:prstGeom>
        </p:spPr>
        <p:txBody>
          <a:bodyPr vert="horz" lIns="91440" tIns="45720" rIns="91440" bIns="45720" rtlCol="0">
            <a:noAutofit/>
          </a:bodyPr>
          <a:lstStyle>
            <a:lvl1pPr marL="461963" indent="-461963" algn="l" defTabSz="457200" rtl="0" eaLnBrk="1" latinLnBrk="0" hangingPunct="1">
              <a:spcBef>
                <a:spcPts val="1200"/>
              </a:spcBef>
              <a:buClr>
                <a:schemeClr val="accent2"/>
              </a:buClr>
              <a:buSzPct val="90000"/>
              <a:buFont typeface="Wingdings" charset="2"/>
              <a:buChar char="²"/>
              <a:defRPr sz="2800" kern="1200" baseline="0">
                <a:solidFill>
                  <a:schemeClr val="tx1"/>
                </a:solidFill>
                <a:latin typeface="Source Sans Pro"/>
                <a:ea typeface="+mn-ea"/>
                <a:cs typeface="Source Sans Pro"/>
              </a:defRPr>
            </a:lvl1pPr>
            <a:lvl2pPr marL="974725" indent="-285750" algn="l" defTabSz="457200" rtl="0" eaLnBrk="1" latinLnBrk="0" hangingPunct="1">
              <a:spcBef>
                <a:spcPts val="600"/>
              </a:spcBef>
              <a:buClr>
                <a:schemeClr val="accent2"/>
              </a:buClr>
              <a:buFont typeface="Arial"/>
              <a:buChar char="–"/>
              <a:defRPr sz="2400" kern="1200">
                <a:solidFill>
                  <a:schemeClr val="tx1"/>
                </a:solidFill>
                <a:latin typeface="Source Sans Pro"/>
                <a:ea typeface="+mn-ea"/>
                <a:cs typeface="Source Sans Pro"/>
              </a:defRPr>
            </a:lvl2pPr>
            <a:lvl3pPr marL="1373188" indent="-228600" algn="l" defTabSz="457200" rtl="0" eaLnBrk="1" latinLnBrk="0" hangingPunct="1">
              <a:spcBef>
                <a:spcPts val="600"/>
              </a:spcBef>
              <a:buClr>
                <a:schemeClr val="accent2"/>
              </a:buClr>
              <a:buFont typeface="Arial"/>
              <a:buChar char="•"/>
              <a:defRPr sz="2400" kern="1200">
                <a:solidFill>
                  <a:schemeClr val="tx1"/>
                </a:solidFill>
                <a:latin typeface="Source Sans Pro"/>
                <a:ea typeface="+mn-ea"/>
                <a:cs typeface="Source Sans Pro"/>
              </a:defRPr>
            </a:lvl3pPr>
            <a:lvl4pPr marL="1778000" indent="-228600" algn="l" defTabSz="457200" rtl="0" eaLnBrk="1" latinLnBrk="0" hangingPunct="1">
              <a:spcBef>
                <a:spcPts val="600"/>
              </a:spcBef>
              <a:buClr>
                <a:schemeClr val="accent2"/>
              </a:buClr>
              <a:buFont typeface="Arial"/>
              <a:buChar char="–"/>
              <a:defRPr sz="2000" kern="1200">
                <a:solidFill>
                  <a:schemeClr val="tx1"/>
                </a:solidFill>
                <a:latin typeface="Source Sans Pro"/>
                <a:ea typeface="+mn-ea"/>
                <a:cs typeface="Source Sans Pro"/>
              </a:defRPr>
            </a:lvl4pPr>
            <a:lvl5pPr marL="2173288" indent="-228600" algn="l" defTabSz="917575" rtl="0" eaLnBrk="1" latinLnBrk="0" hangingPunct="1">
              <a:spcBef>
                <a:spcPts val="600"/>
              </a:spcBef>
              <a:buClr>
                <a:schemeClr val="accent2"/>
              </a:buClr>
              <a:buFont typeface="Arial"/>
              <a:buChar char="»"/>
              <a:defRPr sz="2000" kern="1200">
                <a:solidFill>
                  <a:schemeClr val="tx1"/>
                </a:solidFill>
                <a:latin typeface="Source Sans Pro"/>
                <a:ea typeface="+mn-ea"/>
                <a:cs typeface="Source Sans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Wingdings" charset="2"/>
              <a:buNone/>
            </a:pPr>
            <a:r>
              <a:rPr lang="en-US" sz="4000" i="1" dirty="0">
                <a:solidFill>
                  <a:srgbClr val="165C7D"/>
                </a:solidFill>
              </a:rPr>
              <a:t>CATEGORY XII</a:t>
            </a:r>
          </a:p>
        </p:txBody>
      </p:sp>
    </p:spTree>
    <p:extLst>
      <p:ext uri="{BB962C8B-B14F-4D97-AF65-F5344CB8AC3E}">
        <p14:creationId xmlns:p14="http://schemas.microsoft.com/office/powerpoint/2010/main" val="3831179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the STR-TA Consortium</a:t>
            </a:r>
          </a:p>
        </p:txBody>
      </p:sp>
      <p:sp>
        <p:nvSpPr>
          <p:cNvPr id="3" name="Content Placeholder 2"/>
          <p:cNvSpPr>
            <a:spLocks noGrp="1"/>
          </p:cNvSpPr>
          <p:nvPr>
            <p:ph idx="1"/>
          </p:nvPr>
        </p:nvSpPr>
        <p:spPr>
          <a:xfrm>
            <a:off x="457200" y="1679403"/>
            <a:ext cx="8229600" cy="3953421"/>
          </a:xfrm>
        </p:spPr>
        <p:txBody>
          <a:bodyPr>
            <a:noAutofit/>
          </a:bodyPr>
          <a:lstStyle/>
          <a:p>
            <a:pPr marL="0" lvl="0" indent="0">
              <a:buNone/>
            </a:pPr>
            <a:r>
              <a:rPr lang="en-US" dirty="0"/>
              <a:t>To ask questions or submit a technical assistance request: </a:t>
            </a:r>
          </a:p>
          <a:p>
            <a:pPr lvl="0"/>
            <a:endParaRPr lang="en-US" sz="1600" dirty="0"/>
          </a:p>
          <a:p>
            <a:pPr lvl="2"/>
            <a:r>
              <a:rPr lang="en-US" sz="2800" dirty="0"/>
              <a:t>Visit www.opioidresponsenetwork.org </a:t>
            </a:r>
          </a:p>
          <a:p>
            <a:pPr lvl="2"/>
            <a:r>
              <a:rPr lang="en-US" sz="2800" dirty="0"/>
              <a:t>Email </a:t>
            </a:r>
            <a:r>
              <a:rPr lang="en-US" sz="2800" dirty="0" err="1"/>
              <a:t>str-ta@aaap.org</a:t>
            </a:r>
            <a:r>
              <a:rPr lang="en-US" sz="2800" dirty="0"/>
              <a:t> </a:t>
            </a:r>
          </a:p>
          <a:p>
            <a:pPr lvl="2"/>
            <a:r>
              <a:rPr lang="en-US" sz="2800" dirty="0"/>
              <a:t>Call 401-270-5900</a:t>
            </a:r>
          </a:p>
          <a:p>
            <a:pPr marL="0" lvl="0" indent="0">
              <a:buNone/>
            </a:pPr>
            <a:endParaRPr lang="en-US" sz="2300" dirty="0"/>
          </a:p>
        </p:txBody>
      </p:sp>
      <p:sp>
        <p:nvSpPr>
          <p:cNvPr id="4" name="Slide Number Placeholder 3"/>
          <p:cNvSpPr>
            <a:spLocks noGrp="1"/>
          </p:cNvSpPr>
          <p:nvPr>
            <p:ph type="sldNum" sz="quarter" idx="12"/>
          </p:nvPr>
        </p:nvSpPr>
        <p:spPr/>
        <p:txBody>
          <a:bodyPr/>
          <a:lstStyle/>
          <a:p>
            <a:fld id="{1271A09D-B238-CC49-8083-E93D66A072E7}" type="slidenum">
              <a:rPr lang="en-US" smtClean="0"/>
              <a:t>4</a:t>
            </a:fld>
            <a:endParaRPr lang="en-US"/>
          </a:p>
        </p:txBody>
      </p:sp>
      <p:sp>
        <p:nvSpPr>
          <p:cNvPr id="5" name="TextBox 4"/>
          <p:cNvSpPr txBox="1"/>
          <p:nvPr/>
        </p:nvSpPr>
        <p:spPr>
          <a:xfrm>
            <a:off x="457201" y="5124991"/>
            <a:ext cx="8229600" cy="1030773"/>
          </a:xfrm>
          <a:prstGeom prst="rect">
            <a:avLst/>
          </a:prstGeom>
          <a:solidFill>
            <a:schemeClr val="accent1">
              <a:lumMod val="20000"/>
              <a:lumOff val="80000"/>
            </a:schemeClr>
          </a:solidFill>
        </p:spPr>
        <p:txBody>
          <a:bodyPr wrap="square" lIns="182880" tIns="0" rIns="182880" rtlCol="0" anchor="ctr" anchorCtr="1">
            <a:noAutofit/>
          </a:bodyPr>
          <a:lstStyle/>
          <a:p>
            <a:r>
              <a:rPr lang="en-US" sz="1300" dirty="0">
                <a:latin typeface="Sans source pro"/>
                <a:cs typeface="Sans source pro"/>
              </a:rPr>
              <a:t>Funding for this initiative was made possible (in part) by grant no. 6H79TI080816 from SAMHSA. The views expressed in written conference materials or publications and by speakers and moderators do not necessarily reflect the official policies of the Department of Health and Human Services; nor does mention of trade names, commercial practices, or organizations imply endorsement by the U.S. Government.</a:t>
            </a:r>
          </a:p>
        </p:txBody>
      </p:sp>
    </p:spTree>
    <p:extLst>
      <p:ext uri="{BB962C8B-B14F-4D97-AF65-F5344CB8AC3E}">
        <p14:creationId xmlns:p14="http://schemas.microsoft.com/office/powerpoint/2010/main" val="36196717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4F819-7DF4-454A-907B-4E6DC8F59ACF}"/>
              </a:ext>
            </a:extLst>
          </p:cNvPr>
          <p:cNvSpPr>
            <a:spLocks noGrp="1"/>
          </p:cNvSpPr>
          <p:nvPr>
            <p:ph type="title"/>
          </p:nvPr>
        </p:nvSpPr>
        <p:spPr>
          <a:xfrm>
            <a:off x="0" y="0"/>
            <a:ext cx="9144000" cy="6087649"/>
          </a:xfrm>
        </p:spPr>
        <p:txBody>
          <a:bodyPr/>
          <a:lstStyle/>
          <a:p>
            <a:r>
              <a:rPr lang="en-US" dirty="0"/>
              <a:t>Large Group Discussion</a:t>
            </a:r>
          </a:p>
        </p:txBody>
      </p:sp>
      <p:sp>
        <p:nvSpPr>
          <p:cNvPr id="4" name="Slide Number Placeholder 3">
            <a:extLst>
              <a:ext uri="{FF2B5EF4-FFF2-40B4-BE49-F238E27FC236}">
                <a16:creationId xmlns:a16="http://schemas.microsoft.com/office/drawing/2014/main" id="{BFC099BF-5FA0-2642-90A1-D5555B8C315D}"/>
              </a:ext>
            </a:extLst>
          </p:cNvPr>
          <p:cNvSpPr>
            <a:spLocks noGrp="1"/>
          </p:cNvSpPr>
          <p:nvPr>
            <p:ph type="sldNum" sz="quarter" idx="12"/>
          </p:nvPr>
        </p:nvSpPr>
        <p:spPr/>
        <p:txBody>
          <a:bodyPr/>
          <a:lstStyle/>
          <a:p>
            <a:fld id="{1271A09D-B238-CC49-8083-E93D66A072E7}" type="slidenum">
              <a:rPr lang="en-US" smtClean="0"/>
              <a:t>40</a:t>
            </a:fld>
            <a:endParaRPr lang="en-US" dirty="0"/>
          </a:p>
        </p:txBody>
      </p:sp>
    </p:spTree>
    <p:extLst>
      <p:ext uri="{BB962C8B-B14F-4D97-AF65-F5344CB8AC3E}">
        <p14:creationId xmlns:p14="http://schemas.microsoft.com/office/powerpoint/2010/main" val="12214281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4F819-7DF4-454A-907B-4E6DC8F59ACF}"/>
              </a:ext>
            </a:extLst>
          </p:cNvPr>
          <p:cNvSpPr>
            <a:spLocks noGrp="1"/>
          </p:cNvSpPr>
          <p:nvPr>
            <p:ph type="title"/>
          </p:nvPr>
        </p:nvSpPr>
        <p:spPr>
          <a:xfrm>
            <a:off x="0" y="0"/>
            <a:ext cx="9144000" cy="6087649"/>
          </a:xfrm>
        </p:spPr>
        <p:txBody>
          <a:bodyPr/>
          <a:lstStyle/>
          <a:p>
            <a:r>
              <a:rPr lang="en-US" dirty="0"/>
              <a:t>Q&amp;A</a:t>
            </a:r>
          </a:p>
        </p:txBody>
      </p:sp>
      <p:sp>
        <p:nvSpPr>
          <p:cNvPr id="4" name="Slide Number Placeholder 3">
            <a:extLst>
              <a:ext uri="{FF2B5EF4-FFF2-40B4-BE49-F238E27FC236}">
                <a16:creationId xmlns:a16="http://schemas.microsoft.com/office/drawing/2014/main" id="{BFC099BF-5FA0-2642-90A1-D5555B8C315D}"/>
              </a:ext>
            </a:extLst>
          </p:cNvPr>
          <p:cNvSpPr>
            <a:spLocks noGrp="1"/>
          </p:cNvSpPr>
          <p:nvPr>
            <p:ph type="sldNum" sz="quarter" idx="12"/>
          </p:nvPr>
        </p:nvSpPr>
        <p:spPr/>
        <p:txBody>
          <a:bodyPr/>
          <a:lstStyle/>
          <a:p>
            <a:fld id="{1271A09D-B238-CC49-8083-E93D66A072E7}" type="slidenum">
              <a:rPr lang="en-US" smtClean="0"/>
              <a:t>41</a:t>
            </a:fld>
            <a:endParaRPr lang="en-US" dirty="0"/>
          </a:p>
        </p:txBody>
      </p:sp>
    </p:spTree>
    <p:extLst>
      <p:ext uri="{BB962C8B-B14F-4D97-AF65-F5344CB8AC3E}">
        <p14:creationId xmlns:p14="http://schemas.microsoft.com/office/powerpoint/2010/main" val="23933054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a:t>References</a:t>
            </a:r>
          </a:p>
        </p:txBody>
      </p:sp>
      <p:sp>
        <p:nvSpPr>
          <p:cNvPr id="3" name="Content Placeholder 2"/>
          <p:cNvSpPr>
            <a:spLocks noGrp="1"/>
          </p:cNvSpPr>
          <p:nvPr>
            <p:ph idx="1"/>
          </p:nvPr>
        </p:nvSpPr>
        <p:spPr>
          <a:xfrm>
            <a:off x="801189" y="1558120"/>
            <a:ext cx="7086600" cy="6705600"/>
          </a:xfrm>
        </p:spPr>
        <p:txBody>
          <a:bodyPr>
            <a:normAutofit fontScale="92500" lnSpcReduction="20000"/>
          </a:bodyPr>
          <a:lstStyle/>
          <a:p>
            <a:pPr marL="0" indent="0" algn="ctr">
              <a:buNone/>
            </a:pPr>
            <a:endParaRPr lang="en-US" sz="2000" b="1" dirty="0"/>
          </a:p>
          <a:p>
            <a:pPr>
              <a:lnSpc>
                <a:spcPct val="120000"/>
              </a:lnSpc>
            </a:pPr>
            <a:r>
              <a:rPr lang="en-US" sz="2900" dirty="0">
                <a:latin typeface="Arial" panose="020B0604020202020204" pitchFamily="34" charset="0"/>
                <a:cs typeface="Arial" panose="020B0604020202020204" pitchFamily="34" charset="0"/>
              </a:rPr>
              <a:t>Core Competencies for Peer Workers in Behavioral Health Services.  </a:t>
            </a:r>
            <a:r>
              <a:rPr lang="en-US" sz="2900" dirty="0">
                <a:latin typeface="Arial" panose="020B0604020202020204" pitchFamily="34" charset="0"/>
                <a:cs typeface="Arial" panose="020B0604020202020204" pitchFamily="34" charset="0"/>
                <a:hlinkClick r:id="rId3"/>
              </a:rPr>
              <a:t>www.samhsa.gov/sites/default/files/programs_campaigns/brss_tacs/core-competencies.pdf</a:t>
            </a:r>
            <a:r>
              <a:rPr lang="en-US" sz="2900" dirty="0">
                <a:latin typeface="Arial" panose="020B0604020202020204" pitchFamily="34" charset="0"/>
                <a:cs typeface="Arial" panose="020B0604020202020204" pitchFamily="34" charset="0"/>
              </a:rPr>
              <a:t> .</a:t>
            </a:r>
          </a:p>
          <a:p>
            <a:pPr>
              <a:lnSpc>
                <a:spcPct val="120000"/>
              </a:lnSpc>
            </a:pPr>
            <a:r>
              <a:rPr lang="en-US" sz="2900" dirty="0">
                <a:latin typeface="Arial" panose="020B0604020202020204" pitchFamily="34" charset="0"/>
                <a:cs typeface="Arial" panose="020B0604020202020204" pitchFamily="34" charset="0"/>
              </a:rPr>
              <a:t>SAMHSA’s Working Definition of Recovery </a:t>
            </a:r>
            <a:r>
              <a:rPr lang="en-US" sz="2900" dirty="0">
                <a:latin typeface="Arial" panose="020B0604020202020204" pitchFamily="34" charset="0"/>
                <a:cs typeface="Arial" panose="020B0604020202020204" pitchFamily="34" charset="0"/>
                <a:hlinkClick r:id="rId4"/>
              </a:rPr>
              <a:t>https://store.samhsa.gov/system/files/pep12-recdef.pdf</a:t>
            </a:r>
            <a:r>
              <a:rPr lang="en-US" sz="2900" dirty="0">
                <a:latin typeface="Arial" panose="020B0604020202020204" pitchFamily="34" charset="0"/>
                <a:cs typeface="Arial" panose="020B0604020202020204" pitchFamily="34" charset="0"/>
              </a:rPr>
              <a:t> .</a:t>
            </a:r>
          </a:p>
          <a:p>
            <a:pPr marL="0" indent="0">
              <a:buNone/>
            </a:pPr>
            <a:endParaRPr lang="en-US" sz="2400" dirty="0"/>
          </a:p>
          <a:p>
            <a:endParaRPr lang="en-US" sz="2400" dirty="0"/>
          </a:p>
          <a:p>
            <a:endParaRPr lang="en-US" sz="2625" dirty="0"/>
          </a:p>
          <a:p>
            <a:pPr marL="0" indent="0">
              <a:buNone/>
            </a:pPr>
            <a:endParaRPr lang="en-US" sz="1000" dirty="0"/>
          </a:p>
          <a:p>
            <a:pPr marL="0" indent="0">
              <a:buNone/>
            </a:pPr>
            <a:r>
              <a:rPr lang="en-US" dirty="0"/>
              <a:t> </a:t>
            </a:r>
          </a:p>
          <a:p>
            <a:endParaRPr lang="en-US" dirty="0"/>
          </a:p>
          <a:p>
            <a:endParaRPr lang="en-US" dirty="0"/>
          </a:p>
        </p:txBody>
      </p:sp>
      <p:sp>
        <p:nvSpPr>
          <p:cNvPr id="4" name="Slide Number Placeholder 3">
            <a:extLst>
              <a:ext uri="{FF2B5EF4-FFF2-40B4-BE49-F238E27FC236}">
                <a16:creationId xmlns:a16="http://schemas.microsoft.com/office/drawing/2014/main" id="{65290CAC-E2CE-744B-A7F2-71C3001CB68D}"/>
              </a:ext>
            </a:extLst>
          </p:cNvPr>
          <p:cNvSpPr>
            <a:spLocks noGrp="1"/>
          </p:cNvSpPr>
          <p:nvPr>
            <p:ph type="sldNum" sz="quarter" idx="12"/>
          </p:nvPr>
        </p:nvSpPr>
        <p:spPr/>
        <p:txBody>
          <a:bodyPr/>
          <a:lstStyle/>
          <a:p>
            <a:fld id="{1271A09D-B238-CC49-8083-E93D66A072E7}" type="slidenum">
              <a:rPr lang="en-US" smtClean="0"/>
              <a:t>42</a:t>
            </a:fld>
            <a:endParaRPr lang="en-US"/>
          </a:p>
        </p:txBody>
      </p:sp>
    </p:spTree>
    <p:extLst>
      <p:ext uri="{BB962C8B-B14F-4D97-AF65-F5344CB8AC3E}">
        <p14:creationId xmlns:p14="http://schemas.microsoft.com/office/powerpoint/2010/main" val="4175851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916886E-A71D-4277-BB21-DB4BD581108A}"/>
              </a:ext>
            </a:extLst>
          </p:cNvPr>
          <p:cNvSpPr/>
          <p:nvPr/>
        </p:nvSpPr>
        <p:spPr>
          <a:xfrm>
            <a:off x="0" y="1448485"/>
            <a:ext cx="9144000" cy="4772011"/>
          </a:xfrm>
          <a:prstGeom prst="rect">
            <a:avLst/>
          </a:prstGeom>
          <a:solidFill>
            <a:srgbClr val="F3EDD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37A91801-4331-B148-81C1-10C4E67FC41A}"/>
              </a:ext>
            </a:extLst>
          </p:cNvPr>
          <p:cNvSpPr>
            <a:spLocks noGrp="1"/>
          </p:cNvSpPr>
          <p:nvPr>
            <p:ph type="title"/>
          </p:nvPr>
        </p:nvSpPr>
        <p:spPr/>
        <p:txBody>
          <a:bodyPr/>
          <a:lstStyle/>
          <a:p>
            <a:r>
              <a:rPr lang="en-US" dirty="0"/>
              <a:t>First, We Have To Define Recovery</a:t>
            </a:r>
          </a:p>
        </p:txBody>
      </p:sp>
      <p:sp>
        <p:nvSpPr>
          <p:cNvPr id="9" name="Slide Number Placeholder 8">
            <a:extLst>
              <a:ext uri="{FF2B5EF4-FFF2-40B4-BE49-F238E27FC236}">
                <a16:creationId xmlns:a16="http://schemas.microsoft.com/office/drawing/2014/main" id="{7F0F131A-22CC-C747-9DA0-1F9BD9B5D519}"/>
              </a:ext>
            </a:extLst>
          </p:cNvPr>
          <p:cNvSpPr>
            <a:spLocks noGrp="1"/>
          </p:cNvSpPr>
          <p:nvPr>
            <p:ph type="sldNum" sz="quarter" idx="12"/>
          </p:nvPr>
        </p:nvSpPr>
        <p:spPr/>
        <p:txBody>
          <a:bodyPr/>
          <a:lstStyle/>
          <a:p>
            <a:fld id="{1271A09D-B238-CC49-8083-E93D66A072E7}" type="slidenum">
              <a:rPr lang="en-US" smtClean="0"/>
              <a:t>5</a:t>
            </a:fld>
            <a:endParaRPr lang="en-US"/>
          </a:p>
        </p:txBody>
      </p:sp>
      <p:pic>
        <p:nvPicPr>
          <p:cNvPr id="12" name="Picture 11" descr="A close up of text on a white background&#10;&#10;Description automatically generated">
            <a:extLst>
              <a:ext uri="{FF2B5EF4-FFF2-40B4-BE49-F238E27FC236}">
                <a16:creationId xmlns:a16="http://schemas.microsoft.com/office/drawing/2014/main" id="{B3A1C702-8D84-4A19-877D-4D3FB5F68479}"/>
              </a:ext>
            </a:extLst>
          </p:cNvPr>
          <p:cNvPicPr>
            <a:picLocks noChangeAspect="1"/>
          </p:cNvPicPr>
          <p:nvPr/>
        </p:nvPicPr>
        <p:blipFill rotWithShape="1">
          <a:blip r:embed="rId3"/>
          <a:srcRect t="33931" b="53615"/>
          <a:stretch/>
        </p:blipFill>
        <p:spPr>
          <a:xfrm>
            <a:off x="579606" y="1976363"/>
            <a:ext cx="7984788" cy="2415059"/>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0888FA1D-2E08-4AB5-8532-BF934C8122B0}"/>
              </a:ext>
            </a:extLst>
          </p:cNvPr>
          <p:cNvPicPr>
            <a:picLocks noChangeAspect="1"/>
          </p:cNvPicPr>
          <p:nvPr/>
        </p:nvPicPr>
        <p:blipFill>
          <a:blip r:embed="rId4"/>
          <a:stretch>
            <a:fillRect/>
          </a:stretch>
        </p:blipFill>
        <p:spPr>
          <a:xfrm>
            <a:off x="3301821" y="5062102"/>
            <a:ext cx="2540358" cy="938723"/>
          </a:xfrm>
          <a:prstGeom prst="rect">
            <a:avLst/>
          </a:prstGeom>
        </p:spPr>
      </p:pic>
    </p:spTree>
    <p:extLst>
      <p:ext uri="{BB962C8B-B14F-4D97-AF65-F5344CB8AC3E}">
        <p14:creationId xmlns:p14="http://schemas.microsoft.com/office/powerpoint/2010/main" val="3765628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07E69-A8E4-4CC9-B66F-1B6D963D223E}"/>
              </a:ext>
            </a:extLst>
          </p:cNvPr>
          <p:cNvSpPr>
            <a:spLocks noGrp="1"/>
          </p:cNvSpPr>
          <p:nvPr>
            <p:ph type="title"/>
          </p:nvPr>
        </p:nvSpPr>
        <p:spPr/>
        <p:txBody>
          <a:bodyPr/>
          <a:lstStyle/>
          <a:p>
            <a:r>
              <a:rPr lang="en-US" dirty="0"/>
              <a:t>How That Definition Came To Be</a:t>
            </a:r>
          </a:p>
        </p:txBody>
      </p:sp>
      <p:sp>
        <p:nvSpPr>
          <p:cNvPr id="4" name="Slide Number Placeholder 3">
            <a:extLst>
              <a:ext uri="{FF2B5EF4-FFF2-40B4-BE49-F238E27FC236}">
                <a16:creationId xmlns:a16="http://schemas.microsoft.com/office/drawing/2014/main" id="{00BCB111-A8B4-487F-9569-AA20E9524659}"/>
              </a:ext>
            </a:extLst>
          </p:cNvPr>
          <p:cNvSpPr>
            <a:spLocks noGrp="1"/>
          </p:cNvSpPr>
          <p:nvPr>
            <p:ph type="sldNum" sz="quarter" idx="12"/>
          </p:nvPr>
        </p:nvSpPr>
        <p:spPr/>
        <p:txBody>
          <a:bodyPr/>
          <a:lstStyle/>
          <a:p>
            <a:fld id="{1271A09D-B238-CC49-8083-E93D66A072E7}" type="slidenum">
              <a:rPr lang="en-US" smtClean="0"/>
              <a:t>6</a:t>
            </a:fld>
            <a:endParaRPr lang="en-US"/>
          </a:p>
        </p:txBody>
      </p:sp>
      <p:sp>
        <p:nvSpPr>
          <p:cNvPr id="7" name="Rectangle 6">
            <a:extLst>
              <a:ext uri="{FF2B5EF4-FFF2-40B4-BE49-F238E27FC236}">
                <a16:creationId xmlns:a16="http://schemas.microsoft.com/office/drawing/2014/main" id="{7D8FF8AD-07D0-4882-B983-D84408998ADC}"/>
              </a:ext>
            </a:extLst>
          </p:cNvPr>
          <p:cNvSpPr/>
          <p:nvPr/>
        </p:nvSpPr>
        <p:spPr>
          <a:xfrm>
            <a:off x="0" y="1448485"/>
            <a:ext cx="9144000" cy="4772011"/>
          </a:xfrm>
          <a:prstGeom prst="rect">
            <a:avLst/>
          </a:prstGeom>
          <a:solidFill>
            <a:srgbClr val="F3EDD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A close up of text on a white background&#10;&#10;Description automatically generated">
            <a:extLst>
              <a:ext uri="{FF2B5EF4-FFF2-40B4-BE49-F238E27FC236}">
                <a16:creationId xmlns:a16="http://schemas.microsoft.com/office/drawing/2014/main" id="{B5E1E857-0213-451C-A0C3-EC08419036DA}"/>
              </a:ext>
            </a:extLst>
          </p:cNvPr>
          <p:cNvPicPr>
            <a:picLocks noChangeAspect="1"/>
          </p:cNvPicPr>
          <p:nvPr/>
        </p:nvPicPr>
        <p:blipFill rotWithShape="1">
          <a:blip r:embed="rId3"/>
          <a:srcRect t="26981" b="13034"/>
          <a:stretch/>
        </p:blipFill>
        <p:spPr>
          <a:xfrm>
            <a:off x="489219" y="1637258"/>
            <a:ext cx="3541868" cy="4394463"/>
          </a:xfrm>
          <a:prstGeom prst="rect">
            <a:avLst/>
          </a:prstGeom>
        </p:spPr>
      </p:pic>
      <p:pic>
        <p:nvPicPr>
          <p:cNvPr id="9" name="Picture 8" descr="A picture containing device&#10;&#10;Description automatically generated">
            <a:extLst>
              <a:ext uri="{FF2B5EF4-FFF2-40B4-BE49-F238E27FC236}">
                <a16:creationId xmlns:a16="http://schemas.microsoft.com/office/drawing/2014/main" id="{E97ABA23-0C6B-46D0-A3F2-00076C2A08DA}"/>
              </a:ext>
            </a:extLst>
          </p:cNvPr>
          <p:cNvPicPr>
            <a:picLocks noChangeAspect="1"/>
          </p:cNvPicPr>
          <p:nvPr/>
        </p:nvPicPr>
        <p:blipFill>
          <a:blip r:embed="rId4"/>
          <a:stretch>
            <a:fillRect/>
          </a:stretch>
        </p:blipFill>
        <p:spPr>
          <a:xfrm>
            <a:off x="4114800" y="1584339"/>
            <a:ext cx="4572000" cy="4407408"/>
          </a:xfrm>
          <a:prstGeom prst="rect">
            <a:avLst/>
          </a:prstGeom>
        </p:spPr>
      </p:pic>
    </p:spTree>
    <p:extLst>
      <p:ext uri="{BB962C8B-B14F-4D97-AF65-F5344CB8AC3E}">
        <p14:creationId xmlns:p14="http://schemas.microsoft.com/office/powerpoint/2010/main" val="540773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2C907-B64E-49A5-AF7D-B239E295AB5F}"/>
              </a:ext>
            </a:extLst>
          </p:cNvPr>
          <p:cNvSpPr>
            <a:spLocks noGrp="1"/>
          </p:cNvSpPr>
          <p:nvPr>
            <p:ph type="title"/>
          </p:nvPr>
        </p:nvSpPr>
        <p:spPr>
          <a:xfrm>
            <a:off x="0" y="7594"/>
            <a:ext cx="9144000" cy="1448485"/>
          </a:xfrm>
        </p:spPr>
        <p:txBody>
          <a:bodyPr/>
          <a:lstStyle/>
          <a:p>
            <a:r>
              <a:rPr lang="en-US" dirty="0">
                <a:latin typeface="Source Sans Pro" panose="020B0503030403020204" pitchFamily="34" charset="0"/>
                <a:ea typeface="Source Sans Pro" panose="020B0503030403020204" pitchFamily="34" charset="0"/>
              </a:rPr>
              <a:t>All That Recovery Encompasses</a:t>
            </a:r>
            <a:endParaRPr lang="en-US" dirty="0"/>
          </a:p>
        </p:txBody>
      </p:sp>
      <p:sp>
        <p:nvSpPr>
          <p:cNvPr id="4" name="Slide Number Placeholder 3">
            <a:extLst>
              <a:ext uri="{FF2B5EF4-FFF2-40B4-BE49-F238E27FC236}">
                <a16:creationId xmlns:a16="http://schemas.microsoft.com/office/drawing/2014/main" id="{EACF7E9A-AFE3-4358-8395-9787A4F8C6E9}"/>
              </a:ext>
            </a:extLst>
          </p:cNvPr>
          <p:cNvSpPr>
            <a:spLocks noGrp="1"/>
          </p:cNvSpPr>
          <p:nvPr>
            <p:ph type="sldNum" sz="quarter" idx="12"/>
          </p:nvPr>
        </p:nvSpPr>
        <p:spPr/>
        <p:txBody>
          <a:bodyPr/>
          <a:lstStyle/>
          <a:p>
            <a:fld id="{1271A09D-B238-CC49-8083-E93D66A072E7}" type="slidenum">
              <a:rPr lang="en-US" smtClean="0"/>
              <a:t>7</a:t>
            </a:fld>
            <a:endParaRPr lang="en-US"/>
          </a:p>
        </p:txBody>
      </p:sp>
      <p:sp>
        <p:nvSpPr>
          <p:cNvPr id="7" name="Rectangle 6">
            <a:extLst>
              <a:ext uri="{FF2B5EF4-FFF2-40B4-BE49-F238E27FC236}">
                <a16:creationId xmlns:a16="http://schemas.microsoft.com/office/drawing/2014/main" id="{300A401A-534F-4549-B455-4471425C6C25}"/>
              </a:ext>
            </a:extLst>
          </p:cNvPr>
          <p:cNvSpPr/>
          <p:nvPr/>
        </p:nvSpPr>
        <p:spPr>
          <a:xfrm>
            <a:off x="0" y="1448485"/>
            <a:ext cx="9144000" cy="4772011"/>
          </a:xfrm>
          <a:prstGeom prst="rect">
            <a:avLst/>
          </a:prstGeom>
          <a:solidFill>
            <a:srgbClr val="F3EDD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 close up of text on a white background&#10;&#10;Description automatically generated">
            <a:extLst>
              <a:ext uri="{FF2B5EF4-FFF2-40B4-BE49-F238E27FC236}">
                <a16:creationId xmlns:a16="http://schemas.microsoft.com/office/drawing/2014/main" id="{94A648A1-1415-45F8-B49B-888B19BF6EEB}"/>
              </a:ext>
            </a:extLst>
          </p:cNvPr>
          <p:cNvPicPr>
            <a:picLocks noChangeAspect="1"/>
          </p:cNvPicPr>
          <p:nvPr/>
        </p:nvPicPr>
        <p:blipFill rotWithShape="1">
          <a:blip r:embed="rId3"/>
          <a:srcRect t="53699" b="3379"/>
          <a:stretch/>
        </p:blipFill>
        <p:spPr>
          <a:xfrm>
            <a:off x="4987109" y="1867570"/>
            <a:ext cx="3516313" cy="3665406"/>
          </a:xfrm>
          <a:prstGeom prst="rect">
            <a:avLst/>
          </a:prstGeom>
        </p:spPr>
      </p:pic>
      <p:pic>
        <p:nvPicPr>
          <p:cNvPr id="10" name="Picture 9" descr="A picture containing device&#10;&#10;Description automatically generated">
            <a:extLst>
              <a:ext uri="{FF2B5EF4-FFF2-40B4-BE49-F238E27FC236}">
                <a16:creationId xmlns:a16="http://schemas.microsoft.com/office/drawing/2014/main" id="{7CD16F66-3147-444C-847B-F86E8AA97A92}"/>
              </a:ext>
            </a:extLst>
          </p:cNvPr>
          <p:cNvPicPr>
            <a:picLocks noChangeAspect="1"/>
          </p:cNvPicPr>
          <p:nvPr/>
        </p:nvPicPr>
        <p:blipFill>
          <a:blip r:embed="rId4"/>
          <a:stretch>
            <a:fillRect/>
          </a:stretch>
        </p:blipFill>
        <p:spPr>
          <a:xfrm>
            <a:off x="288100" y="1744109"/>
            <a:ext cx="4058432" cy="3912328"/>
          </a:xfrm>
          <a:prstGeom prst="rect">
            <a:avLst/>
          </a:prstGeom>
        </p:spPr>
      </p:pic>
    </p:spTree>
    <p:extLst>
      <p:ext uri="{BB962C8B-B14F-4D97-AF65-F5344CB8AC3E}">
        <p14:creationId xmlns:p14="http://schemas.microsoft.com/office/powerpoint/2010/main" val="321663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5D052-AA1D-419F-A37A-34713CD77ECB}"/>
              </a:ext>
            </a:extLst>
          </p:cNvPr>
          <p:cNvSpPr>
            <a:spLocks noGrp="1"/>
          </p:cNvSpPr>
          <p:nvPr>
            <p:ph type="title"/>
          </p:nvPr>
        </p:nvSpPr>
        <p:spPr>
          <a:xfrm>
            <a:off x="0" y="0"/>
            <a:ext cx="9144000" cy="1197853"/>
          </a:xfrm>
        </p:spPr>
        <p:txBody>
          <a:bodyPr/>
          <a:lstStyle/>
          <a:p>
            <a:r>
              <a:rPr lang="en-US" dirty="0"/>
              <a:t>10 Principles</a:t>
            </a:r>
          </a:p>
        </p:txBody>
      </p:sp>
      <p:sp>
        <p:nvSpPr>
          <p:cNvPr id="4" name="Slide Number Placeholder 3">
            <a:extLst>
              <a:ext uri="{FF2B5EF4-FFF2-40B4-BE49-F238E27FC236}">
                <a16:creationId xmlns:a16="http://schemas.microsoft.com/office/drawing/2014/main" id="{A9247ADD-0AE0-40CA-83FC-42B8A2C94EA2}"/>
              </a:ext>
            </a:extLst>
          </p:cNvPr>
          <p:cNvSpPr>
            <a:spLocks noGrp="1"/>
          </p:cNvSpPr>
          <p:nvPr>
            <p:ph type="sldNum" sz="quarter" idx="12"/>
          </p:nvPr>
        </p:nvSpPr>
        <p:spPr/>
        <p:txBody>
          <a:bodyPr/>
          <a:lstStyle/>
          <a:p>
            <a:fld id="{1271A09D-B238-CC49-8083-E93D66A072E7}" type="slidenum">
              <a:rPr lang="en-US" smtClean="0"/>
              <a:t>8</a:t>
            </a:fld>
            <a:endParaRPr lang="en-US"/>
          </a:p>
        </p:txBody>
      </p:sp>
      <p:sp>
        <p:nvSpPr>
          <p:cNvPr id="7" name="Rectangle 6">
            <a:extLst>
              <a:ext uri="{FF2B5EF4-FFF2-40B4-BE49-F238E27FC236}">
                <a16:creationId xmlns:a16="http://schemas.microsoft.com/office/drawing/2014/main" id="{6CA9BE76-0080-479B-B395-B7D59A530329}"/>
              </a:ext>
            </a:extLst>
          </p:cNvPr>
          <p:cNvSpPr/>
          <p:nvPr/>
        </p:nvSpPr>
        <p:spPr>
          <a:xfrm>
            <a:off x="0" y="1197853"/>
            <a:ext cx="9144000" cy="5022643"/>
          </a:xfrm>
          <a:prstGeom prst="rect">
            <a:avLst/>
          </a:prstGeom>
          <a:solidFill>
            <a:srgbClr val="F3EDD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A close up of text on a white background&#10;&#10;Description automatically generated">
            <a:extLst>
              <a:ext uri="{FF2B5EF4-FFF2-40B4-BE49-F238E27FC236}">
                <a16:creationId xmlns:a16="http://schemas.microsoft.com/office/drawing/2014/main" id="{A3E236D8-398E-481F-A560-850BD81F2DF1}"/>
              </a:ext>
            </a:extLst>
          </p:cNvPr>
          <p:cNvPicPr>
            <a:picLocks noChangeAspect="1"/>
          </p:cNvPicPr>
          <p:nvPr/>
        </p:nvPicPr>
        <p:blipFill rotWithShape="1">
          <a:blip r:embed="rId3"/>
          <a:srcRect t="4587" b="79132"/>
          <a:stretch/>
        </p:blipFill>
        <p:spPr>
          <a:xfrm>
            <a:off x="2308149" y="1460437"/>
            <a:ext cx="4978640" cy="1968562"/>
          </a:xfrm>
          <a:prstGeom prst="rect">
            <a:avLst/>
          </a:prstGeom>
        </p:spPr>
      </p:pic>
      <p:pic>
        <p:nvPicPr>
          <p:cNvPr id="14" name="Picture 13" descr="A close up of text on a white background&#10;&#10;Description automatically generated">
            <a:extLst>
              <a:ext uri="{FF2B5EF4-FFF2-40B4-BE49-F238E27FC236}">
                <a16:creationId xmlns:a16="http://schemas.microsoft.com/office/drawing/2014/main" id="{69F5C7DD-AAB1-45E5-9747-966B54B9D22E}"/>
              </a:ext>
            </a:extLst>
          </p:cNvPr>
          <p:cNvPicPr>
            <a:picLocks noChangeAspect="1"/>
          </p:cNvPicPr>
          <p:nvPr/>
        </p:nvPicPr>
        <p:blipFill rotWithShape="1">
          <a:blip r:embed="rId3"/>
          <a:srcRect l="8803" t="22317" r="11333" b="60229"/>
          <a:stretch/>
        </p:blipFill>
        <p:spPr>
          <a:xfrm>
            <a:off x="2755726" y="3564853"/>
            <a:ext cx="4083486" cy="2167309"/>
          </a:xfrm>
          <a:prstGeom prst="rect">
            <a:avLst/>
          </a:prstGeom>
        </p:spPr>
      </p:pic>
    </p:spTree>
    <p:extLst>
      <p:ext uri="{BB962C8B-B14F-4D97-AF65-F5344CB8AC3E}">
        <p14:creationId xmlns:p14="http://schemas.microsoft.com/office/powerpoint/2010/main" val="949563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4F819-7DF4-454A-907B-4E6DC8F59ACF}"/>
              </a:ext>
            </a:extLst>
          </p:cNvPr>
          <p:cNvSpPr>
            <a:spLocks noGrp="1"/>
          </p:cNvSpPr>
          <p:nvPr>
            <p:ph type="title"/>
          </p:nvPr>
        </p:nvSpPr>
        <p:spPr/>
        <p:txBody>
          <a:bodyPr/>
          <a:lstStyle/>
          <a:p>
            <a:r>
              <a:rPr lang="en-US" dirty="0"/>
              <a:t>Hope</a:t>
            </a:r>
          </a:p>
        </p:txBody>
      </p:sp>
      <p:sp>
        <p:nvSpPr>
          <p:cNvPr id="4" name="Slide Number Placeholder 3">
            <a:extLst>
              <a:ext uri="{FF2B5EF4-FFF2-40B4-BE49-F238E27FC236}">
                <a16:creationId xmlns:a16="http://schemas.microsoft.com/office/drawing/2014/main" id="{BFC099BF-5FA0-2642-90A1-D5555B8C315D}"/>
              </a:ext>
            </a:extLst>
          </p:cNvPr>
          <p:cNvSpPr>
            <a:spLocks noGrp="1"/>
          </p:cNvSpPr>
          <p:nvPr>
            <p:ph type="sldNum" sz="quarter" idx="12"/>
          </p:nvPr>
        </p:nvSpPr>
        <p:spPr/>
        <p:txBody>
          <a:bodyPr/>
          <a:lstStyle/>
          <a:p>
            <a:fld id="{1271A09D-B238-CC49-8083-E93D66A072E7}" type="slidenum">
              <a:rPr lang="en-US" smtClean="0"/>
              <a:t>9</a:t>
            </a:fld>
            <a:endParaRPr lang="en-US" dirty="0"/>
          </a:p>
        </p:txBody>
      </p:sp>
      <p:sp>
        <p:nvSpPr>
          <p:cNvPr id="7" name="Rectangle 6">
            <a:extLst>
              <a:ext uri="{FF2B5EF4-FFF2-40B4-BE49-F238E27FC236}">
                <a16:creationId xmlns:a16="http://schemas.microsoft.com/office/drawing/2014/main" id="{0A370BB4-D8B4-4043-9071-4092370F2A50}"/>
              </a:ext>
            </a:extLst>
          </p:cNvPr>
          <p:cNvSpPr/>
          <p:nvPr/>
        </p:nvSpPr>
        <p:spPr>
          <a:xfrm>
            <a:off x="0" y="1197853"/>
            <a:ext cx="9144000" cy="5022643"/>
          </a:xfrm>
          <a:prstGeom prst="rect">
            <a:avLst/>
          </a:prstGeom>
          <a:solidFill>
            <a:srgbClr val="F3EDD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A close up of text on a white background&#10;&#10;Description automatically generated">
            <a:extLst>
              <a:ext uri="{FF2B5EF4-FFF2-40B4-BE49-F238E27FC236}">
                <a16:creationId xmlns:a16="http://schemas.microsoft.com/office/drawing/2014/main" id="{F6FBF754-F040-4CD9-AD71-5A6EFE43F4DD}"/>
              </a:ext>
            </a:extLst>
          </p:cNvPr>
          <p:cNvPicPr>
            <a:picLocks noChangeAspect="1"/>
          </p:cNvPicPr>
          <p:nvPr/>
        </p:nvPicPr>
        <p:blipFill rotWithShape="1">
          <a:blip r:embed="rId3"/>
          <a:srcRect t="40365" b="36256"/>
          <a:stretch/>
        </p:blipFill>
        <p:spPr>
          <a:xfrm>
            <a:off x="1189045" y="1448485"/>
            <a:ext cx="6765910" cy="3841520"/>
          </a:xfrm>
          <a:prstGeom prst="rect">
            <a:avLst/>
          </a:prstGeom>
        </p:spPr>
      </p:pic>
    </p:spTree>
    <p:extLst>
      <p:ext uri="{BB962C8B-B14F-4D97-AF65-F5344CB8AC3E}">
        <p14:creationId xmlns:p14="http://schemas.microsoft.com/office/powerpoint/2010/main" val="1166513381"/>
      </p:ext>
    </p:extLst>
  </p:cSld>
  <p:clrMapOvr>
    <a:masterClrMapping/>
  </p:clrMapOvr>
</p:sld>
</file>

<file path=ppt/theme/theme1.xml><?xml version="1.0" encoding="utf-8"?>
<a:theme xmlns:a="http://schemas.openxmlformats.org/drawingml/2006/main" name="Office Theme">
  <a:themeElements>
    <a:clrScheme name="Custom 15">
      <a:dk1>
        <a:sysClr val="windowText" lastClr="000000"/>
      </a:dk1>
      <a:lt1>
        <a:sysClr val="window" lastClr="FFFFFF"/>
      </a:lt1>
      <a:dk2>
        <a:srgbClr val="165C7D"/>
      </a:dk2>
      <a:lt2>
        <a:srgbClr val="EEECE1"/>
      </a:lt2>
      <a:accent1>
        <a:srgbClr val="234264"/>
      </a:accent1>
      <a:accent2>
        <a:srgbClr val="B25226"/>
      </a:accent2>
      <a:accent3>
        <a:srgbClr val="34672C"/>
      </a:accent3>
      <a:accent4>
        <a:srgbClr val="D69A2D"/>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2927</TotalTime>
  <Words>2134</Words>
  <Application>Microsoft Office PowerPoint</Application>
  <PresentationFormat>On-screen Show (4:3)</PresentationFormat>
  <Paragraphs>245</Paragraphs>
  <Slides>42</Slides>
  <Notes>42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Calibri</vt:lpstr>
      <vt:lpstr>Montserrat</vt:lpstr>
      <vt:lpstr>Sans source pro</vt:lpstr>
      <vt:lpstr>Source Sans Pro</vt:lpstr>
      <vt:lpstr>Wingdings</vt:lpstr>
      <vt:lpstr>Office Theme</vt:lpstr>
      <vt:lpstr>Supporting Recovery</vt:lpstr>
      <vt:lpstr>Working with communities to address the opioid crisis.</vt:lpstr>
      <vt:lpstr>Working with communities to address the opioid crisis.</vt:lpstr>
      <vt:lpstr>Contact the STR-TA Consortium</vt:lpstr>
      <vt:lpstr>First, We Have To Define Recovery</vt:lpstr>
      <vt:lpstr>How That Definition Came To Be</vt:lpstr>
      <vt:lpstr>All That Recovery Encompasses</vt:lpstr>
      <vt:lpstr>10 Principles</vt:lpstr>
      <vt:lpstr>Hope</vt:lpstr>
      <vt:lpstr>Person-Driven</vt:lpstr>
      <vt:lpstr>There Are Many Pathways</vt:lpstr>
      <vt:lpstr>Holistic</vt:lpstr>
      <vt:lpstr>Who and How It Is Supported</vt:lpstr>
      <vt:lpstr>Culturally-Based</vt:lpstr>
      <vt:lpstr>Trauma Must Be Addressed</vt:lpstr>
      <vt:lpstr>Everybody Plays A Role</vt:lpstr>
      <vt:lpstr>Respect Is Critical</vt:lpstr>
      <vt:lpstr>Respect Is Critical</vt:lpstr>
      <vt:lpstr>Core Competencies</vt:lpstr>
      <vt:lpstr>What Are Core Competencies?</vt:lpstr>
      <vt:lpstr>Five Principles That Underlie Core Competencies</vt:lpstr>
      <vt:lpstr>Five Principles That Underlie Core Competencies</vt:lpstr>
      <vt:lpstr>Five Principles That Underlie Core Competencies</vt:lpstr>
      <vt:lpstr>The 12 Core Competencies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Small Group Discussion</vt:lpstr>
      <vt:lpstr>PowerPoint Presentation</vt:lpstr>
      <vt:lpstr>Large Group Discussion</vt:lpstr>
      <vt:lpstr>Q&amp;A</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Straight Talk About Stigma</dc:title>
  <dc:creator>Steven Samra</dc:creator>
  <cp:lastModifiedBy>Greg Perry</cp:lastModifiedBy>
  <cp:revision>70</cp:revision>
  <dcterms:created xsi:type="dcterms:W3CDTF">2019-03-26T11:58:20Z</dcterms:created>
  <dcterms:modified xsi:type="dcterms:W3CDTF">2020-02-05T21:40:55Z</dcterms:modified>
</cp:coreProperties>
</file>