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2" r:id="rId1"/>
  </p:sldMasterIdLst>
  <p:notesMasterIdLst>
    <p:notesMasterId r:id="rId26"/>
  </p:notesMasterIdLst>
  <p:sldIdLst>
    <p:sldId id="256" r:id="rId2"/>
    <p:sldId id="278" r:id="rId3"/>
    <p:sldId id="273" r:id="rId4"/>
    <p:sldId id="279" r:id="rId5"/>
    <p:sldId id="280" r:id="rId6"/>
    <p:sldId id="281" r:id="rId7"/>
    <p:sldId id="282" r:id="rId8"/>
    <p:sldId id="283" r:id="rId9"/>
    <p:sldId id="263" r:id="rId10"/>
    <p:sldId id="284" r:id="rId11"/>
    <p:sldId id="285" r:id="rId12"/>
    <p:sldId id="274" r:id="rId13"/>
    <p:sldId id="275" r:id="rId14"/>
    <p:sldId id="286" r:id="rId15"/>
    <p:sldId id="265" r:id="rId16"/>
    <p:sldId id="268" r:id="rId17"/>
    <p:sldId id="269" r:id="rId18"/>
    <p:sldId id="287" r:id="rId19"/>
    <p:sldId id="288" r:id="rId20"/>
    <p:sldId id="289" r:id="rId21"/>
    <p:sldId id="290" r:id="rId22"/>
    <p:sldId id="271" r:id="rId23"/>
    <p:sldId id="266" r:id="rId24"/>
    <p:sldId id="27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5" autoAdjust="0"/>
  </p:normalViewPr>
  <p:slideViewPr>
    <p:cSldViewPr>
      <p:cViewPr varScale="1">
        <p:scale>
          <a:sx n="74" d="100"/>
          <a:sy n="74" d="100"/>
        </p:scale>
        <p:origin x="18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svg"/><Relationship Id="rId1" Type="http://schemas.openxmlformats.org/officeDocument/2006/relationships/image" Target="../media/image9.png"/><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19B82-523E-4026-951F-DD26020F44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940B55A-40D3-41DA-94D3-AB4407609B3B}">
      <dgm:prSet/>
      <dgm:spPr/>
      <dgm:t>
        <a:bodyPr/>
        <a:lstStyle/>
        <a:p>
          <a:r>
            <a:rPr lang="en-US" baseline="0"/>
            <a:t>When acute stress events are shocking and emotionally overwhelming, they may be described as traumatic (International Society for Traumatic Stress Studies [ISTSS], 2020)</a:t>
          </a:r>
          <a:endParaRPr lang="en-US"/>
        </a:p>
      </dgm:t>
    </dgm:pt>
    <dgm:pt modelId="{2B3C1989-E69D-45AC-8EB2-771BD1D3B58B}" type="parTrans" cxnId="{D69CDB55-01A2-419D-85A8-831187D99138}">
      <dgm:prSet/>
      <dgm:spPr/>
      <dgm:t>
        <a:bodyPr/>
        <a:lstStyle/>
        <a:p>
          <a:endParaRPr lang="en-US"/>
        </a:p>
      </dgm:t>
    </dgm:pt>
    <dgm:pt modelId="{DAECE888-05D2-40D8-8AFB-5811273E0DAC}" type="sibTrans" cxnId="{D69CDB55-01A2-419D-85A8-831187D99138}">
      <dgm:prSet/>
      <dgm:spPr/>
      <dgm:t>
        <a:bodyPr/>
        <a:lstStyle/>
        <a:p>
          <a:endParaRPr lang="en-US"/>
        </a:p>
      </dgm:t>
    </dgm:pt>
    <dgm:pt modelId="{463936CE-3850-4C58-95BD-82146F88DAA9}">
      <dgm:prSet/>
      <dgm:spPr/>
      <dgm:t>
        <a:bodyPr/>
        <a:lstStyle/>
        <a:p>
          <a:r>
            <a:rPr lang="en-US" baseline="0"/>
            <a:t>Traumatic events may involve actual or threat of death, serious injury, or threat to physical integrity</a:t>
          </a:r>
          <a:endParaRPr lang="en-US"/>
        </a:p>
      </dgm:t>
    </dgm:pt>
    <dgm:pt modelId="{B002DE83-B2C6-406E-B701-C41F79CC78AD}" type="parTrans" cxnId="{040A37F9-D1E7-4B23-9C11-2E555FC70850}">
      <dgm:prSet/>
      <dgm:spPr/>
      <dgm:t>
        <a:bodyPr/>
        <a:lstStyle/>
        <a:p>
          <a:endParaRPr lang="en-US"/>
        </a:p>
      </dgm:t>
    </dgm:pt>
    <dgm:pt modelId="{A5EEFEEB-B3F2-4831-9C95-364E6BB8E834}" type="sibTrans" cxnId="{040A37F9-D1E7-4B23-9C11-2E555FC70850}">
      <dgm:prSet/>
      <dgm:spPr/>
      <dgm:t>
        <a:bodyPr/>
        <a:lstStyle/>
        <a:p>
          <a:endParaRPr lang="en-US"/>
        </a:p>
      </dgm:t>
    </dgm:pt>
    <dgm:pt modelId="{E3E19200-ADAA-4FAC-BF78-3A1E56BD2190}">
      <dgm:prSet/>
      <dgm:spPr/>
      <dgm:t>
        <a:bodyPr/>
        <a:lstStyle/>
        <a:p>
          <a:r>
            <a:rPr lang="en-US" baseline="0"/>
            <a:t>Reactions to traumatic events varies for the individual and can range from mild disruptions in regular life or severe and debilitation, i.e. Posttraumatic Stress Disorder</a:t>
          </a:r>
          <a:endParaRPr lang="en-US"/>
        </a:p>
      </dgm:t>
    </dgm:pt>
    <dgm:pt modelId="{E63DA8FE-607D-4371-90C6-423A6ADF3C1F}" type="parTrans" cxnId="{7857B1FA-384C-418C-9FF5-70D335054CA5}">
      <dgm:prSet/>
      <dgm:spPr/>
      <dgm:t>
        <a:bodyPr/>
        <a:lstStyle/>
        <a:p>
          <a:endParaRPr lang="en-US"/>
        </a:p>
      </dgm:t>
    </dgm:pt>
    <dgm:pt modelId="{55688524-83B4-4E48-A2E2-CCB4E341334B}" type="sibTrans" cxnId="{7857B1FA-384C-418C-9FF5-70D335054CA5}">
      <dgm:prSet/>
      <dgm:spPr/>
      <dgm:t>
        <a:bodyPr/>
        <a:lstStyle/>
        <a:p>
          <a:endParaRPr lang="en-US"/>
        </a:p>
      </dgm:t>
    </dgm:pt>
    <dgm:pt modelId="{3369DDB0-3207-40E3-923D-72E5C7020ACD}" type="pres">
      <dgm:prSet presAssocID="{8D819B82-523E-4026-951F-DD26020F4445}" presName="root" presStyleCnt="0">
        <dgm:presLayoutVars>
          <dgm:dir/>
          <dgm:resizeHandles val="exact"/>
        </dgm:presLayoutVars>
      </dgm:prSet>
      <dgm:spPr/>
      <dgm:t>
        <a:bodyPr/>
        <a:lstStyle/>
        <a:p>
          <a:endParaRPr lang="en-US"/>
        </a:p>
      </dgm:t>
    </dgm:pt>
    <dgm:pt modelId="{C4CC746A-545C-49D7-8C9C-45DFB30D6925}" type="pres">
      <dgm:prSet presAssocID="{F940B55A-40D3-41DA-94D3-AB4407609B3B}" presName="compNode" presStyleCnt="0"/>
      <dgm:spPr/>
    </dgm:pt>
    <dgm:pt modelId="{F7146068-3D65-4C7B-9448-F6AC20AEEDFC}" type="pres">
      <dgm:prSet presAssocID="{F940B55A-40D3-41DA-94D3-AB4407609B3B}" presName="bgRect" presStyleLbl="bgShp" presStyleIdx="0" presStyleCnt="3"/>
      <dgm:spPr/>
    </dgm:pt>
    <dgm:pt modelId="{B73ABC2A-F2FB-4AF5-B9C9-7023AC7F09A9}" type="pres">
      <dgm:prSet presAssocID="{F940B55A-40D3-41DA-94D3-AB4407609B3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keleton"/>
        </a:ext>
      </dgm:extLst>
    </dgm:pt>
    <dgm:pt modelId="{509F9825-227C-45AF-9385-5BC7E489CA99}" type="pres">
      <dgm:prSet presAssocID="{F940B55A-40D3-41DA-94D3-AB4407609B3B}" presName="spaceRect" presStyleCnt="0"/>
      <dgm:spPr/>
    </dgm:pt>
    <dgm:pt modelId="{189641A8-07DA-40AE-BD28-932EBB05DE8E}" type="pres">
      <dgm:prSet presAssocID="{F940B55A-40D3-41DA-94D3-AB4407609B3B}" presName="parTx" presStyleLbl="revTx" presStyleIdx="0" presStyleCnt="3">
        <dgm:presLayoutVars>
          <dgm:chMax val="0"/>
          <dgm:chPref val="0"/>
        </dgm:presLayoutVars>
      </dgm:prSet>
      <dgm:spPr/>
      <dgm:t>
        <a:bodyPr/>
        <a:lstStyle/>
        <a:p>
          <a:endParaRPr lang="en-US"/>
        </a:p>
      </dgm:t>
    </dgm:pt>
    <dgm:pt modelId="{F567D25B-6BC6-4749-9B1E-BC18318CFC3B}" type="pres">
      <dgm:prSet presAssocID="{DAECE888-05D2-40D8-8AFB-5811273E0DAC}" presName="sibTrans" presStyleCnt="0"/>
      <dgm:spPr/>
    </dgm:pt>
    <dgm:pt modelId="{245C0ABB-BF6B-42C9-9F07-CDA82575B932}" type="pres">
      <dgm:prSet presAssocID="{463936CE-3850-4C58-95BD-82146F88DAA9}" presName="compNode" presStyleCnt="0"/>
      <dgm:spPr/>
    </dgm:pt>
    <dgm:pt modelId="{EB191EFF-2C2C-4A58-8452-74435F5C51D5}" type="pres">
      <dgm:prSet presAssocID="{463936CE-3850-4C58-95BD-82146F88DAA9}" presName="bgRect" presStyleLbl="bgShp" presStyleIdx="1" presStyleCnt="3"/>
      <dgm:spPr/>
    </dgm:pt>
    <dgm:pt modelId="{B329BC28-CA0F-4293-ABB2-E1277CDAA3D2}" type="pres">
      <dgm:prSet presAssocID="{463936CE-3850-4C58-95BD-82146F88DA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kull"/>
        </a:ext>
      </dgm:extLst>
    </dgm:pt>
    <dgm:pt modelId="{ECD285E0-3B7A-43BE-B574-C8632D3E0E0C}" type="pres">
      <dgm:prSet presAssocID="{463936CE-3850-4C58-95BD-82146F88DAA9}" presName="spaceRect" presStyleCnt="0"/>
      <dgm:spPr/>
    </dgm:pt>
    <dgm:pt modelId="{B1BAD008-1EDC-4656-9371-CD05C71B778A}" type="pres">
      <dgm:prSet presAssocID="{463936CE-3850-4C58-95BD-82146F88DAA9}" presName="parTx" presStyleLbl="revTx" presStyleIdx="1" presStyleCnt="3">
        <dgm:presLayoutVars>
          <dgm:chMax val="0"/>
          <dgm:chPref val="0"/>
        </dgm:presLayoutVars>
      </dgm:prSet>
      <dgm:spPr/>
      <dgm:t>
        <a:bodyPr/>
        <a:lstStyle/>
        <a:p>
          <a:endParaRPr lang="en-US"/>
        </a:p>
      </dgm:t>
    </dgm:pt>
    <dgm:pt modelId="{43F564AD-0FFE-48CF-AF34-BF5F7481F780}" type="pres">
      <dgm:prSet presAssocID="{A5EEFEEB-B3F2-4831-9C95-364E6BB8E834}" presName="sibTrans" presStyleCnt="0"/>
      <dgm:spPr/>
    </dgm:pt>
    <dgm:pt modelId="{8304CD8B-089F-4446-9D24-4C3EAF35E0AA}" type="pres">
      <dgm:prSet presAssocID="{E3E19200-ADAA-4FAC-BF78-3A1E56BD2190}" presName="compNode" presStyleCnt="0"/>
      <dgm:spPr/>
    </dgm:pt>
    <dgm:pt modelId="{0CE3F44A-DBC3-4170-8AA6-C3D48E149B57}" type="pres">
      <dgm:prSet presAssocID="{E3E19200-ADAA-4FAC-BF78-3A1E56BD2190}" presName="bgRect" presStyleLbl="bgShp" presStyleIdx="2" presStyleCnt="3"/>
      <dgm:spPr/>
    </dgm:pt>
    <dgm:pt modelId="{C12A865A-DBEE-45C7-9503-DE116264FB54}" type="pres">
      <dgm:prSet presAssocID="{E3E19200-ADAA-4FAC-BF78-3A1E56BD219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rain in head"/>
        </a:ext>
      </dgm:extLst>
    </dgm:pt>
    <dgm:pt modelId="{05271BBA-A332-46D9-9414-205C40EE3EA7}" type="pres">
      <dgm:prSet presAssocID="{E3E19200-ADAA-4FAC-BF78-3A1E56BD2190}" presName="spaceRect" presStyleCnt="0"/>
      <dgm:spPr/>
    </dgm:pt>
    <dgm:pt modelId="{E80A231C-7181-49B8-821C-9C2E2EE36C43}" type="pres">
      <dgm:prSet presAssocID="{E3E19200-ADAA-4FAC-BF78-3A1E56BD2190}" presName="parTx" presStyleLbl="revTx" presStyleIdx="2" presStyleCnt="3">
        <dgm:presLayoutVars>
          <dgm:chMax val="0"/>
          <dgm:chPref val="0"/>
        </dgm:presLayoutVars>
      </dgm:prSet>
      <dgm:spPr/>
      <dgm:t>
        <a:bodyPr/>
        <a:lstStyle/>
        <a:p>
          <a:endParaRPr lang="en-US"/>
        </a:p>
      </dgm:t>
    </dgm:pt>
  </dgm:ptLst>
  <dgm:cxnLst>
    <dgm:cxn modelId="{7857B1FA-384C-418C-9FF5-70D335054CA5}" srcId="{8D819B82-523E-4026-951F-DD26020F4445}" destId="{E3E19200-ADAA-4FAC-BF78-3A1E56BD2190}" srcOrd="2" destOrd="0" parTransId="{E63DA8FE-607D-4371-90C6-423A6ADF3C1F}" sibTransId="{55688524-83B4-4E48-A2E2-CCB4E341334B}"/>
    <dgm:cxn modelId="{040A37F9-D1E7-4B23-9C11-2E555FC70850}" srcId="{8D819B82-523E-4026-951F-DD26020F4445}" destId="{463936CE-3850-4C58-95BD-82146F88DAA9}" srcOrd="1" destOrd="0" parTransId="{B002DE83-B2C6-406E-B701-C41F79CC78AD}" sibTransId="{A5EEFEEB-B3F2-4831-9C95-364E6BB8E834}"/>
    <dgm:cxn modelId="{D69CDB55-01A2-419D-85A8-831187D99138}" srcId="{8D819B82-523E-4026-951F-DD26020F4445}" destId="{F940B55A-40D3-41DA-94D3-AB4407609B3B}" srcOrd="0" destOrd="0" parTransId="{2B3C1989-E69D-45AC-8EB2-771BD1D3B58B}" sibTransId="{DAECE888-05D2-40D8-8AFB-5811273E0DAC}"/>
    <dgm:cxn modelId="{20EA48DA-93B6-436F-A8CD-B2B6D32EFF55}" type="presOf" srcId="{8D819B82-523E-4026-951F-DD26020F4445}" destId="{3369DDB0-3207-40E3-923D-72E5C7020ACD}" srcOrd="0" destOrd="0" presId="urn:microsoft.com/office/officeart/2018/2/layout/IconVerticalSolidList"/>
    <dgm:cxn modelId="{E36506C9-AFE7-4F5F-9CCD-6DC533CECC01}" type="presOf" srcId="{F940B55A-40D3-41DA-94D3-AB4407609B3B}" destId="{189641A8-07DA-40AE-BD28-932EBB05DE8E}" srcOrd="0" destOrd="0" presId="urn:microsoft.com/office/officeart/2018/2/layout/IconVerticalSolidList"/>
    <dgm:cxn modelId="{084BE62D-D3A8-46B0-88C3-EA3F6304E97F}" type="presOf" srcId="{E3E19200-ADAA-4FAC-BF78-3A1E56BD2190}" destId="{E80A231C-7181-49B8-821C-9C2E2EE36C43}" srcOrd="0" destOrd="0" presId="urn:microsoft.com/office/officeart/2018/2/layout/IconVerticalSolidList"/>
    <dgm:cxn modelId="{2211704D-F9AF-4D86-B9AD-29D48661C85A}" type="presOf" srcId="{463936CE-3850-4C58-95BD-82146F88DAA9}" destId="{B1BAD008-1EDC-4656-9371-CD05C71B778A}" srcOrd="0" destOrd="0" presId="urn:microsoft.com/office/officeart/2018/2/layout/IconVerticalSolidList"/>
    <dgm:cxn modelId="{DC116AC5-918A-41D8-9EAA-FA7A4B115C21}" type="presParOf" srcId="{3369DDB0-3207-40E3-923D-72E5C7020ACD}" destId="{C4CC746A-545C-49D7-8C9C-45DFB30D6925}" srcOrd="0" destOrd="0" presId="urn:microsoft.com/office/officeart/2018/2/layout/IconVerticalSolidList"/>
    <dgm:cxn modelId="{4860A82A-92EA-40EF-AD37-61078C7694FF}" type="presParOf" srcId="{C4CC746A-545C-49D7-8C9C-45DFB30D6925}" destId="{F7146068-3D65-4C7B-9448-F6AC20AEEDFC}" srcOrd="0" destOrd="0" presId="urn:microsoft.com/office/officeart/2018/2/layout/IconVerticalSolidList"/>
    <dgm:cxn modelId="{B32741B2-436E-4A0D-9C24-86042362182A}" type="presParOf" srcId="{C4CC746A-545C-49D7-8C9C-45DFB30D6925}" destId="{B73ABC2A-F2FB-4AF5-B9C9-7023AC7F09A9}" srcOrd="1" destOrd="0" presId="urn:microsoft.com/office/officeart/2018/2/layout/IconVerticalSolidList"/>
    <dgm:cxn modelId="{5F4AFF7C-9214-438A-B3B7-673FA1F0AAC5}" type="presParOf" srcId="{C4CC746A-545C-49D7-8C9C-45DFB30D6925}" destId="{509F9825-227C-45AF-9385-5BC7E489CA99}" srcOrd="2" destOrd="0" presId="urn:microsoft.com/office/officeart/2018/2/layout/IconVerticalSolidList"/>
    <dgm:cxn modelId="{0D509F10-8CF7-4935-9B22-129EC3D823DB}" type="presParOf" srcId="{C4CC746A-545C-49D7-8C9C-45DFB30D6925}" destId="{189641A8-07DA-40AE-BD28-932EBB05DE8E}" srcOrd="3" destOrd="0" presId="urn:microsoft.com/office/officeart/2018/2/layout/IconVerticalSolidList"/>
    <dgm:cxn modelId="{B1F52573-3E78-4F46-AFFF-4FD323AFB04A}" type="presParOf" srcId="{3369DDB0-3207-40E3-923D-72E5C7020ACD}" destId="{F567D25B-6BC6-4749-9B1E-BC18318CFC3B}" srcOrd="1" destOrd="0" presId="urn:microsoft.com/office/officeart/2018/2/layout/IconVerticalSolidList"/>
    <dgm:cxn modelId="{88E71968-F681-4FEF-B91E-283970120A27}" type="presParOf" srcId="{3369DDB0-3207-40E3-923D-72E5C7020ACD}" destId="{245C0ABB-BF6B-42C9-9F07-CDA82575B932}" srcOrd="2" destOrd="0" presId="urn:microsoft.com/office/officeart/2018/2/layout/IconVerticalSolidList"/>
    <dgm:cxn modelId="{47E6108C-35BB-4F6D-84CC-1F814B9991FE}" type="presParOf" srcId="{245C0ABB-BF6B-42C9-9F07-CDA82575B932}" destId="{EB191EFF-2C2C-4A58-8452-74435F5C51D5}" srcOrd="0" destOrd="0" presId="urn:microsoft.com/office/officeart/2018/2/layout/IconVerticalSolidList"/>
    <dgm:cxn modelId="{D8701A23-A491-40B7-A641-A6D5813B3075}" type="presParOf" srcId="{245C0ABB-BF6B-42C9-9F07-CDA82575B932}" destId="{B329BC28-CA0F-4293-ABB2-E1277CDAA3D2}" srcOrd="1" destOrd="0" presId="urn:microsoft.com/office/officeart/2018/2/layout/IconVerticalSolidList"/>
    <dgm:cxn modelId="{4BC92B50-34C8-4DAC-B5B3-6BAF48C93597}" type="presParOf" srcId="{245C0ABB-BF6B-42C9-9F07-CDA82575B932}" destId="{ECD285E0-3B7A-43BE-B574-C8632D3E0E0C}" srcOrd="2" destOrd="0" presId="urn:microsoft.com/office/officeart/2018/2/layout/IconVerticalSolidList"/>
    <dgm:cxn modelId="{B044B1A4-EAEC-46CF-BFE4-54C39558271B}" type="presParOf" srcId="{245C0ABB-BF6B-42C9-9F07-CDA82575B932}" destId="{B1BAD008-1EDC-4656-9371-CD05C71B778A}" srcOrd="3" destOrd="0" presId="urn:microsoft.com/office/officeart/2018/2/layout/IconVerticalSolidList"/>
    <dgm:cxn modelId="{F0281F7B-E19F-4390-BD51-E464BD207090}" type="presParOf" srcId="{3369DDB0-3207-40E3-923D-72E5C7020ACD}" destId="{43F564AD-0FFE-48CF-AF34-BF5F7481F780}" srcOrd="3" destOrd="0" presId="urn:microsoft.com/office/officeart/2018/2/layout/IconVerticalSolidList"/>
    <dgm:cxn modelId="{E7C233DE-5B2C-4C98-B8D2-4FCDE776326E}" type="presParOf" srcId="{3369DDB0-3207-40E3-923D-72E5C7020ACD}" destId="{8304CD8B-089F-4446-9D24-4C3EAF35E0AA}" srcOrd="4" destOrd="0" presId="urn:microsoft.com/office/officeart/2018/2/layout/IconVerticalSolidList"/>
    <dgm:cxn modelId="{3C60B6A1-CF13-43C5-82BD-EE992529F420}" type="presParOf" srcId="{8304CD8B-089F-4446-9D24-4C3EAF35E0AA}" destId="{0CE3F44A-DBC3-4170-8AA6-C3D48E149B57}" srcOrd="0" destOrd="0" presId="urn:microsoft.com/office/officeart/2018/2/layout/IconVerticalSolidList"/>
    <dgm:cxn modelId="{225D5653-E8BD-4402-9E00-264749ACAB6B}" type="presParOf" srcId="{8304CD8B-089F-4446-9D24-4C3EAF35E0AA}" destId="{C12A865A-DBEE-45C7-9503-DE116264FB54}" srcOrd="1" destOrd="0" presId="urn:microsoft.com/office/officeart/2018/2/layout/IconVerticalSolidList"/>
    <dgm:cxn modelId="{5A9E6D66-0203-4472-A5A8-41BEC050E9FC}" type="presParOf" srcId="{8304CD8B-089F-4446-9D24-4C3EAF35E0AA}" destId="{05271BBA-A332-46D9-9414-205C40EE3EA7}" srcOrd="2" destOrd="0" presId="urn:microsoft.com/office/officeart/2018/2/layout/IconVerticalSolidList"/>
    <dgm:cxn modelId="{5768D8EE-AF72-4237-A207-8D2839B95CAA}" type="presParOf" srcId="{8304CD8B-089F-4446-9D24-4C3EAF35E0AA}" destId="{E80A231C-7181-49B8-821C-9C2E2EE36C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95B244-49CC-4E67-BACF-2B1437F87A06}" type="doc">
      <dgm:prSet loTypeId="urn:microsoft.com/office/officeart/2005/8/layout/process4" loCatId="process" qsTypeId="urn:microsoft.com/office/officeart/2005/8/quickstyle/simple2" qsCatId="simple" csTypeId="urn:microsoft.com/office/officeart/2005/8/colors/colorful5" csCatId="colorful"/>
      <dgm:spPr/>
      <dgm:t>
        <a:bodyPr/>
        <a:lstStyle/>
        <a:p>
          <a:endParaRPr lang="en-US"/>
        </a:p>
      </dgm:t>
    </dgm:pt>
    <dgm:pt modelId="{CC3CBB60-96C2-4128-B57A-B2B7EC1BEF82}">
      <dgm:prSet/>
      <dgm:spPr/>
      <dgm:t>
        <a:bodyPr/>
        <a:lstStyle/>
        <a:p>
          <a:r>
            <a:rPr lang="en-US"/>
            <a:t>Vicarious trauma is defined as “an occupational challenge for people working and volunteering in the fields of victim services, law enforcement, emergency medical services, fire services, and other allied professions, due to their continuous exposure to victims of trauma and violence” (OVC, n.d.)</a:t>
          </a:r>
        </a:p>
      </dgm:t>
    </dgm:pt>
    <dgm:pt modelId="{982892BF-1A53-4877-827A-1AAE358789D9}" type="parTrans" cxnId="{54E756EA-CBB4-4FD9-AC32-E23DEF61C037}">
      <dgm:prSet/>
      <dgm:spPr/>
      <dgm:t>
        <a:bodyPr/>
        <a:lstStyle/>
        <a:p>
          <a:endParaRPr lang="en-US"/>
        </a:p>
      </dgm:t>
    </dgm:pt>
    <dgm:pt modelId="{D7B66130-1C00-4668-9141-38EB1429AE18}" type="sibTrans" cxnId="{54E756EA-CBB4-4FD9-AC32-E23DEF61C037}">
      <dgm:prSet/>
      <dgm:spPr/>
      <dgm:t>
        <a:bodyPr/>
        <a:lstStyle/>
        <a:p>
          <a:endParaRPr lang="en-US"/>
        </a:p>
      </dgm:t>
    </dgm:pt>
    <dgm:pt modelId="{A5151BA7-F261-4604-B8BF-C452F10F5DA6}">
      <dgm:prSet/>
      <dgm:spPr/>
      <dgm:t>
        <a:bodyPr/>
        <a:lstStyle/>
        <a:p>
          <a:r>
            <a:rPr lang="en-US"/>
            <a:t>Vicarious trauma is also sometimes referred to as secondary trauma. </a:t>
          </a:r>
        </a:p>
      </dgm:t>
    </dgm:pt>
    <dgm:pt modelId="{AB3444AE-2D7C-4082-A261-7D6D0F0A3C94}" type="parTrans" cxnId="{E7125A82-C983-46A3-AC82-57692898CF5F}">
      <dgm:prSet/>
      <dgm:spPr/>
      <dgm:t>
        <a:bodyPr/>
        <a:lstStyle/>
        <a:p>
          <a:endParaRPr lang="en-US"/>
        </a:p>
      </dgm:t>
    </dgm:pt>
    <dgm:pt modelId="{CCEB66B1-A413-4C86-8661-8E919D7E92D4}" type="sibTrans" cxnId="{E7125A82-C983-46A3-AC82-57692898CF5F}">
      <dgm:prSet/>
      <dgm:spPr/>
      <dgm:t>
        <a:bodyPr/>
        <a:lstStyle/>
        <a:p>
          <a:endParaRPr lang="en-US"/>
        </a:p>
      </dgm:t>
    </dgm:pt>
    <dgm:pt modelId="{36428CC2-B494-47AF-BCB5-85A87DA97F2A}" type="pres">
      <dgm:prSet presAssocID="{7695B244-49CC-4E67-BACF-2B1437F87A06}" presName="Name0" presStyleCnt="0">
        <dgm:presLayoutVars>
          <dgm:dir/>
          <dgm:animLvl val="lvl"/>
          <dgm:resizeHandles val="exact"/>
        </dgm:presLayoutVars>
      </dgm:prSet>
      <dgm:spPr/>
      <dgm:t>
        <a:bodyPr/>
        <a:lstStyle/>
        <a:p>
          <a:endParaRPr lang="en-US"/>
        </a:p>
      </dgm:t>
    </dgm:pt>
    <dgm:pt modelId="{8C5E733E-9912-4302-A1DB-04EFD0965509}" type="pres">
      <dgm:prSet presAssocID="{A5151BA7-F261-4604-B8BF-C452F10F5DA6}" presName="boxAndChildren" presStyleCnt="0"/>
      <dgm:spPr/>
    </dgm:pt>
    <dgm:pt modelId="{3C2EB0BF-7E59-4B13-B5ED-AF3602A28588}" type="pres">
      <dgm:prSet presAssocID="{A5151BA7-F261-4604-B8BF-C452F10F5DA6}" presName="parentTextBox" presStyleLbl="node1" presStyleIdx="0" presStyleCnt="2"/>
      <dgm:spPr/>
      <dgm:t>
        <a:bodyPr/>
        <a:lstStyle/>
        <a:p>
          <a:endParaRPr lang="en-US"/>
        </a:p>
      </dgm:t>
    </dgm:pt>
    <dgm:pt modelId="{A01A2713-3AA1-41F9-A27B-BAE351B28D2C}" type="pres">
      <dgm:prSet presAssocID="{D7B66130-1C00-4668-9141-38EB1429AE18}" presName="sp" presStyleCnt="0"/>
      <dgm:spPr/>
    </dgm:pt>
    <dgm:pt modelId="{07AC5652-3D6C-4345-84E6-1BD39AB134F3}" type="pres">
      <dgm:prSet presAssocID="{CC3CBB60-96C2-4128-B57A-B2B7EC1BEF82}" presName="arrowAndChildren" presStyleCnt="0"/>
      <dgm:spPr/>
    </dgm:pt>
    <dgm:pt modelId="{597937E5-DABE-4B91-B775-0414EEA81D27}" type="pres">
      <dgm:prSet presAssocID="{CC3CBB60-96C2-4128-B57A-B2B7EC1BEF82}" presName="parentTextArrow" presStyleLbl="node1" presStyleIdx="1" presStyleCnt="2"/>
      <dgm:spPr/>
      <dgm:t>
        <a:bodyPr/>
        <a:lstStyle/>
        <a:p>
          <a:endParaRPr lang="en-US"/>
        </a:p>
      </dgm:t>
    </dgm:pt>
  </dgm:ptLst>
  <dgm:cxnLst>
    <dgm:cxn modelId="{54E756EA-CBB4-4FD9-AC32-E23DEF61C037}" srcId="{7695B244-49CC-4E67-BACF-2B1437F87A06}" destId="{CC3CBB60-96C2-4128-B57A-B2B7EC1BEF82}" srcOrd="0" destOrd="0" parTransId="{982892BF-1A53-4877-827A-1AAE358789D9}" sibTransId="{D7B66130-1C00-4668-9141-38EB1429AE18}"/>
    <dgm:cxn modelId="{390DF05F-3C8B-4B3F-A849-8A97BFC4794C}" type="presOf" srcId="{7695B244-49CC-4E67-BACF-2B1437F87A06}" destId="{36428CC2-B494-47AF-BCB5-85A87DA97F2A}" srcOrd="0" destOrd="0" presId="urn:microsoft.com/office/officeart/2005/8/layout/process4"/>
    <dgm:cxn modelId="{DE56A193-D402-4EA8-B314-87CBDA7593C5}" type="presOf" srcId="{CC3CBB60-96C2-4128-B57A-B2B7EC1BEF82}" destId="{597937E5-DABE-4B91-B775-0414EEA81D27}" srcOrd="0" destOrd="0" presId="urn:microsoft.com/office/officeart/2005/8/layout/process4"/>
    <dgm:cxn modelId="{D9442D23-F3EB-45C3-9D3B-D28E588332CE}" type="presOf" srcId="{A5151BA7-F261-4604-B8BF-C452F10F5DA6}" destId="{3C2EB0BF-7E59-4B13-B5ED-AF3602A28588}" srcOrd="0" destOrd="0" presId="urn:microsoft.com/office/officeart/2005/8/layout/process4"/>
    <dgm:cxn modelId="{E7125A82-C983-46A3-AC82-57692898CF5F}" srcId="{7695B244-49CC-4E67-BACF-2B1437F87A06}" destId="{A5151BA7-F261-4604-B8BF-C452F10F5DA6}" srcOrd="1" destOrd="0" parTransId="{AB3444AE-2D7C-4082-A261-7D6D0F0A3C94}" sibTransId="{CCEB66B1-A413-4C86-8661-8E919D7E92D4}"/>
    <dgm:cxn modelId="{11A2BEE6-A892-4F42-B0D9-515F4D7725E5}" type="presParOf" srcId="{36428CC2-B494-47AF-BCB5-85A87DA97F2A}" destId="{8C5E733E-9912-4302-A1DB-04EFD0965509}" srcOrd="0" destOrd="0" presId="urn:microsoft.com/office/officeart/2005/8/layout/process4"/>
    <dgm:cxn modelId="{3E70443F-D67B-491B-9E2D-8684687CCDF7}" type="presParOf" srcId="{8C5E733E-9912-4302-A1DB-04EFD0965509}" destId="{3C2EB0BF-7E59-4B13-B5ED-AF3602A28588}" srcOrd="0" destOrd="0" presId="urn:microsoft.com/office/officeart/2005/8/layout/process4"/>
    <dgm:cxn modelId="{0A4FD6F8-A97F-458B-AB11-D8B15323FEA4}" type="presParOf" srcId="{36428CC2-B494-47AF-BCB5-85A87DA97F2A}" destId="{A01A2713-3AA1-41F9-A27B-BAE351B28D2C}" srcOrd="1" destOrd="0" presId="urn:microsoft.com/office/officeart/2005/8/layout/process4"/>
    <dgm:cxn modelId="{B7DE07EE-9492-445A-BE48-5BF3FAE6084C}" type="presParOf" srcId="{36428CC2-B494-47AF-BCB5-85A87DA97F2A}" destId="{07AC5652-3D6C-4345-84E6-1BD39AB134F3}" srcOrd="2" destOrd="0" presId="urn:microsoft.com/office/officeart/2005/8/layout/process4"/>
    <dgm:cxn modelId="{2548D945-8615-42B3-A30B-C1E792E3F08E}" type="presParOf" srcId="{07AC5652-3D6C-4345-84E6-1BD39AB134F3}" destId="{597937E5-DABE-4B91-B775-0414EEA81D2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A39457-FB8A-4B70-89F8-7856E7225BEE}" type="doc">
      <dgm:prSet loTypeId="urn:microsoft.com/office/officeart/2005/8/layout/process4" loCatId="process" qsTypeId="urn:microsoft.com/office/officeart/2005/8/quickstyle/simple2" qsCatId="simple" csTypeId="urn:microsoft.com/office/officeart/2005/8/colors/colorful2" csCatId="colorful"/>
      <dgm:spPr/>
      <dgm:t>
        <a:bodyPr/>
        <a:lstStyle/>
        <a:p>
          <a:endParaRPr lang="en-US"/>
        </a:p>
      </dgm:t>
    </dgm:pt>
    <dgm:pt modelId="{B054FAEB-5ED6-4167-91BB-EE97F5689D02}">
      <dgm:prSet/>
      <dgm:spPr/>
      <dgm:t>
        <a:bodyPr/>
        <a:lstStyle/>
        <a:p>
          <a:r>
            <a:rPr lang="en-US"/>
            <a:t>Compassion fatigue can be developed by helping those in distress and is an extreme state of tension and preoccupation with the suffering of those being helped to the degree that it can create vicarious traumatization for the helper (Compassion Fatigue Awareness Project, 2017)</a:t>
          </a:r>
        </a:p>
      </dgm:t>
    </dgm:pt>
    <dgm:pt modelId="{65209705-9D21-4A5F-B677-92F416A2E468}" type="parTrans" cxnId="{0E28496F-2817-45F3-A12E-CE4FAF7D47ED}">
      <dgm:prSet/>
      <dgm:spPr/>
      <dgm:t>
        <a:bodyPr/>
        <a:lstStyle/>
        <a:p>
          <a:endParaRPr lang="en-US"/>
        </a:p>
      </dgm:t>
    </dgm:pt>
    <dgm:pt modelId="{5D6548A8-AFB6-4894-B15B-825B9772D740}" type="sibTrans" cxnId="{0E28496F-2817-45F3-A12E-CE4FAF7D47ED}">
      <dgm:prSet/>
      <dgm:spPr/>
      <dgm:t>
        <a:bodyPr/>
        <a:lstStyle/>
        <a:p>
          <a:endParaRPr lang="en-US"/>
        </a:p>
      </dgm:t>
    </dgm:pt>
    <dgm:pt modelId="{32B4A39D-722D-4EEE-9658-02D95170F851}">
      <dgm:prSet/>
      <dgm:spPr/>
      <dgm:t>
        <a:bodyPr/>
        <a:lstStyle/>
        <a:p>
          <a:r>
            <a:rPr lang="en-US"/>
            <a:t>Compassion fatigue is the result of chronic stress from caring for others. </a:t>
          </a:r>
        </a:p>
      </dgm:t>
    </dgm:pt>
    <dgm:pt modelId="{401E69AE-C342-43E1-8EB0-21EC7AD2F65E}" type="parTrans" cxnId="{739D7020-2967-4E99-AD02-8A7CEE921F6E}">
      <dgm:prSet/>
      <dgm:spPr/>
      <dgm:t>
        <a:bodyPr/>
        <a:lstStyle/>
        <a:p>
          <a:endParaRPr lang="en-US"/>
        </a:p>
      </dgm:t>
    </dgm:pt>
    <dgm:pt modelId="{168A2EE1-7FB1-4496-9095-15DA50033697}" type="sibTrans" cxnId="{739D7020-2967-4E99-AD02-8A7CEE921F6E}">
      <dgm:prSet/>
      <dgm:spPr/>
      <dgm:t>
        <a:bodyPr/>
        <a:lstStyle/>
        <a:p>
          <a:endParaRPr lang="en-US"/>
        </a:p>
      </dgm:t>
    </dgm:pt>
    <dgm:pt modelId="{F294ED54-4DF2-4A64-9E32-20E93866C454}">
      <dgm:prSet/>
      <dgm:spPr/>
      <dgm:t>
        <a:bodyPr/>
        <a:lstStyle/>
        <a:p>
          <a:r>
            <a:rPr lang="en-US"/>
            <a:t>Experiencing compassion fatigue can lead to burnout, a state of physical, emotional, and mental exhaustion caused by long-term involvement in emotionally demanding situations, characterized by depression, cynicism, boredom, loss of compassion, and discouragement (Pines &amp; Aronson, 1988, as cited by OVC, n.d.)</a:t>
          </a:r>
        </a:p>
      </dgm:t>
    </dgm:pt>
    <dgm:pt modelId="{E9AD345A-8038-4CF2-8B39-996E6F3A5C04}" type="parTrans" cxnId="{7D3E83BF-D506-48F6-B08D-565166E2EDB1}">
      <dgm:prSet/>
      <dgm:spPr/>
      <dgm:t>
        <a:bodyPr/>
        <a:lstStyle/>
        <a:p>
          <a:endParaRPr lang="en-US"/>
        </a:p>
      </dgm:t>
    </dgm:pt>
    <dgm:pt modelId="{BEEA377F-2AF0-4032-81F2-4634E8836229}" type="sibTrans" cxnId="{7D3E83BF-D506-48F6-B08D-565166E2EDB1}">
      <dgm:prSet/>
      <dgm:spPr/>
      <dgm:t>
        <a:bodyPr/>
        <a:lstStyle/>
        <a:p>
          <a:endParaRPr lang="en-US"/>
        </a:p>
      </dgm:t>
    </dgm:pt>
    <dgm:pt modelId="{7A5242B6-1883-4737-A4E2-60B9E566247C}" type="pres">
      <dgm:prSet presAssocID="{A3A39457-FB8A-4B70-89F8-7856E7225BEE}" presName="Name0" presStyleCnt="0">
        <dgm:presLayoutVars>
          <dgm:dir/>
          <dgm:animLvl val="lvl"/>
          <dgm:resizeHandles val="exact"/>
        </dgm:presLayoutVars>
      </dgm:prSet>
      <dgm:spPr/>
      <dgm:t>
        <a:bodyPr/>
        <a:lstStyle/>
        <a:p>
          <a:endParaRPr lang="en-US"/>
        </a:p>
      </dgm:t>
    </dgm:pt>
    <dgm:pt modelId="{CAEA74F9-8909-4E7A-894F-4FE082042522}" type="pres">
      <dgm:prSet presAssocID="{F294ED54-4DF2-4A64-9E32-20E93866C454}" presName="boxAndChildren" presStyleCnt="0"/>
      <dgm:spPr/>
    </dgm:pt>
    <dgm:pt modelId="{583027DF-F8C8-4688-AA8F-39553D96C53F}" type="pres">
      <dgm:prSet presAssocID="{F294ED54-4DF2-4A64-9E32-20E93866C454}" presName="parentTextBox" presStyleLbl="node1" presStyleIdx="0" presStyleCnt="3"/>
      <dgm:spPr/>
      <dgm:t>
        <a:bodyPr/>
        <a:lstStyle/>
        <a:p>
          <a:endParaRPr lang="en-US"/>
        </a:p>
      </dgm:t>
    </dgm:pt>
    <dgm:pt modelId="{A7E07351-A19B-4E6B-8483-68ADDFAF6D71}" type="pres">
      <dgm:prSet presAssocID="{168A2EE1-7FB1-4496-9095-15DA50033697}" presName="sp" presStyleCnt="0"/>
      <dgm:spPr/>
    </dgm:pt>
    <dgm:pt modelId="{E7277FCF-D274-40C1-8222-DFE2D6CAE284}" type="pres">
      <dgm:prSet presAssocID="{32B4A39D-722D-4EEE-9658-02D95170F851}" presName="arrowAndChildren" presStyleCnt="0"/>
      <dgm:spPr/>
    </dgm:pt>
    <dgm:pt modelId="{F1EC45B4-672A-49F0-8D3E-A3CE9DBD9730}" type="pres">
      <dgm:prSet presAssocID="{32B4A39D-722D-4EEE-9658-02D95170F851}" presName="parentTextArrow" presStyleLbl="node1" presStyleIdx="1" presStyleCnt="3"/>
      <dgm:spPr/>
      <dgm:t>
        <a:bodyPr/>
        <a:lstStyle/>
        <a:p>
          <a:endParaRPr lang="en-US"/>
        </a:p>
      </dgm:t>
    </dgm:pt>
    <dgm:pt modelId="{AE3F83C1-1F9B-4E90-98EA-5926CF914A4D}" type="pres">
      <dgm:prSet presAssocID="{5D6548A8-AFB6-4894-B15B-825B9772D740}" presName="sp" presStyleCnt="0"/>
      <dgm:spPr/>
    </dgm:pt>
    <dgm:pt modelId="{552748FD-40E4-4A2E-9D03-E4352EF36B37}" type="pres">
      <dgm:prSet presAssocID="{B054FAEB-5ED6-4167-91BB-EE97F5689D02}" presName="arrowAndChildren" presStyleCnt="0"/>
      <dgm:spPr/>
    </dgm:pt>
    <dgm:pt modelId="{051BCEA3-5EE1-4C43-8F9B-73135AA1BFD4}" type="pres">
      <dgm:prSet presAssocID="{B054FAEB-5ED6-4167-91BB-EE97F5689D02}" presName="parentTextArrow" presStyleLbl="node1" presStyleIdx="2" presStyleCnt="3"/>
      <dgm:spPr/>
      <dgm:t>
        <a:bodyPr/>
        <a:lstStyle/>
        <a:p>
          <a:endParaRPr lang="en-US"/>
        </a:p>
      </dgm:t>
    </dgm:pt>
  </dgm:ptLst>
  <dgm:cxnLst>
    <dgm:cxn modelId="{FE7FE039-E780-4B25-9293-5425811CE5F4}" type="presOf" srcId="{32B4A39D-722D-4EEE-9658-02D95170F851}" destId="{F1EC45B4-672A-49F0-8D3E-A3CE9DBD9730}" srcOrd="0" destOrd="0" presId="urn:microsoft.com/office/officeart/2005/8/layout/process4"/>
    <dgm:cxn modelId="{15C696A6-ECAF-40A6-A466-246EA26C2E31}" type="presOf" srcId="{A3A39457-FB8A-4B70-89F8-7856E7225BEE}" destId="{7A5242B6-1883-4737-A4E2-60B9E566247C}" srcOrd="0" destOrd="0" presId="urn:microsoft.com/office/officeart/2005/8/layout/process4"/>
    <dgm:cxn modelId="{0484F8A1-DD82-4BE1-9F8F-7CC1E69B5162}" type="presOf" srcId="{B054FAEB-5ED6-4167-91BB-EE97F5689D02}" destId="{051BCEA3-5EE1-4C43-8F9B-73135AA1BFD4}" srcOrd="0" destOrd="0" presId="urn:microsoft.com/office/officeart/2005/8/layout/process4"/>
    <dgm:cxn modelId="{0E28496F-2817-45F3-A12E-CE4FAF7D47ED}" srcId="{A3A39457-FB8A-4B70-89F8-7856E7225BEE}" destId="{B054FAEB-5ED6-4167-91BB-EE97F5689D02}" srcOrd="0" destOrd="0" parTransId="{65209705-9D21-4A5F-B677-92F416A2E468}" sibTransId="{5D6548A8-AFB6-4894-B15B-825B9772D740}"/>
    <dgm:cxn modelId="{A4274615-E2C9-4BE7-8F10-82C2D030920F}" type="presOf" srcId="{F294ED54-4DF2-4A64-9E32-20E93866C454}" destId="{583027DF-F8C8-4688-AA8F-39553D96C53F}" srcOrd="0" destOrd="0" presId="urn:microsoft.com/office/officeart/2005/8/layout/process4"/>
    <dgm:cxn modelId="{739D7020-2967-4E99-AD02-8A7CEE921F6E}" srcId="{A3A39457-FB8A-4B70-89F8-7856E7225BEE}" destId="{32B4A39D-722D-4EEE-9658-02D95170F851}" srcOrd="1" destOrd="0" parTransId="{401E69AE-C342-43E1-8EB0-21EC7AD2F65E}" sibTransId="{168A2EE1-7FB1-4496-9095-15DA50033697}"/>
    <dgm:cxn modelId="{7D3E83BF-D506-48F6-B08D-565166E2EDB1}" srcId="{A3A39457-FB8A-4B70-89F8-7856E7225BEE}" destId="{F294ED54-4DF2-4A64-9E32-20E93866C454}" srcOrd="2" destOrd="0" parTransId="{E9AD345A-8038-4CF2-8B39-996E6F3A5C04}" sibTransId="{BEEA377F-2AF0-4032-81F2-4634E8836229}"/>
    <dgm:cxn modelId="{A0D4523E-534A-4D57-B08A-DE009AD339C3}" type="presParOf" srcId="{7A5242B6-1883-4737-A4E2-60B9E566247C}" destId="{CAEA74F9-8909-4E7A-894F-4FE082042522}" srcOrd="0" destOrd="0" presId="urn:microsoft.com/office/officeart/2005/8/layout/process4"/>
    <dgm:cxn modelId="{0A92ED60-14B4-4551-8604-9181CF23ED40}" type="presParOf" srcId="{CAEA74F9-8909-4E7A-894F-4FE082042522}" destId="{583027DF-F8C8-4688-AA8F-39553D96C53F}" srcOrd="0" destOrd="0" presId="urn:microsoft.com/office/officeart/2005/8/layout/process4"/>
    <dgm:cxn modelId="{B0A638E8-D7F9-4D9F-BA00-6DB64C52ED9F}" type="presParOf" srcId="{7A5242B6-1883-4737-A4E2-60B9E566247C}" destId="{A7E07351-A19B-4E6B-8483-68ADDFAF6D71}" srcOrd="1" destOrd="0" presId="urn:microsoft.com/office/officeart/2005/8/layout/process4"/>
    <dgm:cxn modelId="{A20F702E-B5DF-4191-96C5-0081A722BC99}" type="presParOf" srcId="{7A5242B6-1883-4737-A4E2-60B9E566247C}" destId="{E7277FCF-D274-40C1-8222-DFE2D6CAE284}" srcOrd="2" destOrd="0" presId="urn:microsoft.com/office/officeart/2005/8/layout/process4"/>
    <dgm:cxn modelId="{0A655947-0530-4BDA-9585-167241F015FA}" type="presParOf" srcId="{E7277FCF-D274-40C1-8222-DFE2D6CAE284}" destId="{F1EC45B4-672A-49F0-8D3E-A3CE9DBD9730}" srcOrd="0" destOrd="0" presId="urn:microsoft.com/office/officeart/2005/8/layout/process4"/>
    <dgm:cxn modelId="{A146CE98-4D3C-4797-80CA-47817F1F75C7}" type="presParOf" srcId="{7A5242B6-1883-4737-A4E2-60B9E566247C}" destId="{AE3F83C1-1F9B-4E90-98EA-5926CF914A4D}" srcOrd="3" destOrd="0" presId="urn:microsoft.com/office/officeart/2005/8/layout/process4"/>
    <dgm:cxn modelId="{85D6126E-53A3-4C72-BA46-A5F42C0318E1}" type="presParOf" srcId="{7A5242B6-1883-4737-A4E2-60B9E566247C}" destId="{552748FD-40E4-4A2E-9D03-E4352EF36B37}" srcOrd="4" destOrd="0" presId="urn:microsoft.com/office/officeart/2005/8/layout/process4"/>
    <dgm:cxn modelId="{B94B53D4-B5BA-4688-88DA-4137524BD854}" type="presParOf" srcId="{552748FD-40E4-4A2E-9D03-E4352EF36B37}" destId="{051BCEA3-5EE1-4C43-8F9B-73135AA1BF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54E314-6D5A-40B5-AED8-8029867E32C8}"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24E6F1EB-2945-4B22-A8B4-25558F3F2815}">
      <dgm:prSet/>
      <dgm:spPr/>
      <dgm:t>
        <a:bodyPr/>
        <a:lstStyle/>
        <a:p>
          <a:r>
            <a:rPr lang="en-US"/>
            <a:t>Cognitive behavioral interventions</a:t>
          </a:r>
        </a:p>
      </dgm:t>
    </dgm:pt>
    <dgm:pt modelId="{ACBC0A23-F224-4FB4-8D8B-4D6FCB2CF432}" type="parTrans" cxnId="{3C6AF395-3032-47AE-97D2-5EDEE569DBF2}">
      <dgm:prSet/>
      <dgm:spPr/>
      <dgm:t>
        <a:bodyPr/>
        <a:lstStyle/>
        <a:p>
          <a:endParaRPr lang="en-US"/>
        </a:p>
      </dgm:t>
    </dgm:pt>
    <dgm:pt modelId="{EF641F6D-C7F6-4716-A53C-A43D001F5EE4}" type="sibTrans" cxnId="{3C6AF395-3032-47AE-97D2-5EDEE569DBF2}">
      <dgm:prSet/>
      <dgm:spPr/>
      <dgm:t>
        <a:bodyPr/>
        <a:lstStyle/>
        <a:p>
          <a:endParaRPr lang="en-US"/>
        </a:p>
      </dgm:t>
    </dgm:pt>
    <dgm:pt modelId="{5F25C00E-102E-4A3F-8431-6BD95AA66D30}">
      <dgm:prSet/>
      <dgm:spPr/>
      <dgm:t>
        <a:bodyPr/>
        <a:lstStyle/>
        <a:p>
          <a:r>
            <a:rPr lang="en-US"/>
            <a:t>Mindfulness training</a:t>
          </a:r>
        </a:p>
      </dgm:t>
    </dgm:pt>
    <dgm:pt modelId="{25797F35-E592-4975-9BB7-2A6F825C6344}" type="parTrans" cxnId="{0BC345C6-5A42-4ED1-8977-928F75A67E4A}">
      <dgm:prSet/>
      <dgm:spPr/>
      <dgm:t>
        <a:bodyPr/>
        <a:lstStyle/>
        <a:p>
          <a:endParaRPr lang="en-US"/>
        </a:p>
      </dgm:t>
    </dgm:pt>
    <dgm:pt modelId="{D853B5B0-A190-4801-B7DF-A6F1CECDC2A9}" type="sibTrans" cxnId="{0BC345C6-5A42-4ED1-8977-928F75A67E4A}">
      <dgm:prSet/>
      <dgm:spPr/>
      <dgm:t>
        <a:bodyPr/>
        <a:lstStyle/>
        <a:p>
          <a:endParaRPr lang="en-US"/>
        </a:p>
      </dgm:t>
    </dgm:pt>
    <dgm:pt modelId="{74D4D839-B801-4F32-A4F8-016D1E167368}">
      <dgm:prSet/>
      <dgm:spPr/>
      <dgm:t>
        <a:bodyPr/>
        <a:lstStyle/>
        <a:p>
          <a:r>
            <a:rPr lang="en-US"/>
            <a:t>Reflective supervision</a:t>
          </a:r>
        </a:p>
      </dgm:t>
    </dgm:pt>
    <dgm:pt modelId="{E8C63D07-9ADB-4966-BEC7-AB7BCD9EA929}" type="parTrans" cxnId="{F06618D5-BFE1-4417-80D2-C6F40973E818}">
      <dgm:prSet/>
      <dgm:spPr/>
      <dgm:t>
        <a:bodyPr/>
        <a:lstStyle/>
        <a:p>
          <a:endParaRPr lang="en-US"/>
        </a:p>
      </dgm:t>
    </dgm:pt>
    <dgm:pt modelId="{5C27210D-16C9-4889-A2C9-43C6CDEDB286}" type="sibTrans" cxnId="{F06618D5-BFE1-4417-80D2-C6F40973E818}">
      <dgm:prSet/>
      <dgm:spPr/>
      <dgm:t>
        <a:bodyPr/>
        <a:lstStyle/>
        <a:p>
          <a:endParaRPr lang="en-US"/>
        </a:p>
      </dgm:t>
    </dgm:pt>
    <dgm:pt modelId="{91C42D5E-269C-4A2D-9AD6-73A0D19D7CB4}">
      <dgm:prSet/>
      <dgm:spPr/>
      <dgm:t>
        <a:bodyPr/>
        <a:lstStyle/>
        <a:p>
          <a:r>
            <a:rPr lang="en-US"/>
            <a:t>Adjustment of caseload</a:t>
          </a:r>
        </a:p>
      </dgm:t>
    </dgm:pt>
    <dgm:pt modelId="{7A2529BA-6222-48C0-82C2-2C82DF81B295}" type="parTrans" cxnId="{7019CD25-CBD4-42F8-ACA0-C7830EE351B2}">
      <dgm:prSet/>
      <dgm:spPr/>
      <dgm:t>
        <a:bodyPr/>
        <a:lstStyle/>
        <a:p>
          <a:endParaRPr lang="en-US"/>
        </a:p>
      </dgm:t>
    </dgm:pt>
    <dgm:pt modelId="{4DFFF1E7-2D5F-42C0-93D6-12C21319897B}" type="sibTrans" cxnId="{7019CD25-CBD4-42F8-ACA0-C7830EE351B2}">
      <dgm:prSet/>
      <dgm:spPr/>
      <dgm:t>
        <a:bodyPr/>
        <a:lstStyle/>
        <a:p>
          <a:endParaRPr lang="en-US"/>
        </a:p>
      </dgm:t>
    </dgm:pt>
    <dgm:pt modelId="{D2B244C4-B79E-4CAC-86FB-75DC24F405AE}">
      <dgm:prSet/>
      <dgm:spPr/>
      <dgm:t>
        <a:bodyPr/>
        <a:lstStyle/>
        <a:p>
          <a:r>
            <a:rPr lang="en-US"/>
            <a:t>Referral to Employee Assistance Programs (EAP) or outside agencies</a:t>
          </a:r>
        </a:p>
      </dgm:t>
    </dgm:pt>
    <dgm:pt modelId="{3D4C2E14-B907-4103-9E26-61052E053E1B}" type="parTrans" cxnId="{0AA2801B-579F-4B42-8034-8DC6D01B2D25}">
      <dgm:prSet/>
      <dgm:spPr/>
      <dgm:t>
        <a:bodyPr/>
        <a:lstStyle/>
        <a:p>
          <a:endParaRPr lang="en-US"/>
        </a:p>
      </dgm:t>
    </dgm:pt>
    <dgm:pt modelId="{25169E50-C220-4CBE-95AA-ECF737BCDDAF}" type="sibTrans" cxnId="{0AA2801B-579F-4B42-8034-8DC6D01B2D25}">
      <dgm:prSet/>
      <dgm:spPr/>
      <dgm:t>
        <a:bodyPr/>
        <a:lstStyle/>
        <a:p>
          <a:endParaRPr lang="en-US"/>
        </a:p>
      </dgm:t>
    </dgm:pt>
    <dgm:pt modelId="{D05F8E5A-A176-4B61-9216-AD707090B864}">
      <dgm:prSet/>
      <dgm:spPr/>
      <dgm:t>
        <a:bodyPr/>
        <a:lstStyle/>
        <a:p>
          <a:r>
            <a:rPr lang="en-US"/>
            <a:t>National Child Traumatic Stress Network (2017)</a:t>
          </a:r>
        </a:p>
      </dgm:t>
    </dgm:pt>
    <dgm:pt modelId="{5518A79C-46CC-41DC-AD8E-A53E871B2677}" type="parTrans" cxnId="{5E668FBB-8277-48DC-BB59-201FD79CBDF7}">
      <dgm:prSet/>
      <dgm:spPr/>
      <dgm:t>
        <a:bodyPr/>
        <a:lstStyle/>
        <a:p>
          <a:endParaRPr lang="en-US"/>
        </a:p>
      </dgm:t>
    </dgm:pt>
    <dgm:pt modelId="{BE3BCB6B-15CE-4A40-9BC4-57E12CFC8572}" type="sibTrans" cxnId="{5E668FBB-8277-48DC-BB59-201FD79CBDF7}">
      <dgm:prSet/>
      <dgm:spPr/>
      <dgm:t>
        <a:bodyPr/>
        <a:lstStyle/>
        <a:p>
          <a:endParaRPr lang="en-US"/>
        </a:p>
      </dgm:t>
    </dgm:pt>
    <dgm:pt modelId="{C6EF00F5-BC61-4641-8632-F64EBB8BD64F}" type="pres">
      <dgm:prSet presAssocID="{3D54E314-6D5A-40B5-AED8-8029867E32C8}" presName="outerComposite" presStyleCnt="0">
        <dgm:presLayoutVars>
          <dgm:chMax val="5"/>
          <dgm:dir/>
          <dgm:resizeHandles val="exact"/>
        </dgm:presLayoutVars>
      </dgm:prSet>
      <dgm:spPr/>
      <dgm:t>
        <a:bodyPr/>
        <a:lstStyle/>
        <a:p>
          <a:endParaRPr lang="en-US"/>
        </a:p>
      </dgm:t>
    </dgm:pt>
    <dgm:pt modelId="{6784C50E-3A48-40A8-9C41-F01FAE3E8DCC}" type="pres">
      <dgm:prSet presAssocID="{3D54E314-6D5A-40B5-AED8-8029867E32C8}" presName="dummyMaxCanvas" presStyleCnt="0">
        <dgm:presLayoutVars/>
      </dgm:prSet>
      <dgm:spPr/>
    </dgm:pt>
    <dgm:pt modelId="{4713B1EB-97DE-4A9A-9404-7CFA697EA22C}" type="pres">
      <dgm:prSet presAssocID="{3D54E314-6D5A-40B5-AED8-8029867E32C8}" presName="FiveNodes_1" presStyleLbl="node1" presStyleIdx="0" presStyleCnt="5">
        <dgm:presLayoutVars>
          <dgm:bulletEnabled val="1"/>
        </dgm:presLayoutVars>
      </dgm:prSet>
      <dgm:spPr/>
      <dgm:t>
        <a:bodyPr/>
        <a:lstStyle/>
        <a:p>
          <a:endParaRPr lang="en-US"/>
        </a:p>
      </dgm:t>
    </dgm:pt>
    <dgm:pt modelId="{185D3698-3F73-49DC-80E9-AD38221106E8}" type="pres">
      <dgm:prSet presAssocID="{3D54E314-6D5A-40B5-AED8-8029867E32C8}" presName="FiveNodes_2" presStyleLbl="node1" presStyleIdx="1" presStyleCnt="5">
        <dgm:presLayoutVars>
          <dgm:bulletEnabled val="1"/>
        </dgm:presLayoutVars>
      </dgm:prSet>
      <dgm:spPr/>
      <dgm:t>
        <a:bodyPr/>
        <a:lstStyle/>
        <a:p>
          <a:endParaRPr lang="en-US"/>
        </a:p>
      </dgm:t>
    </dgm:pt>
    <dgm:pt modelId="{586E7BC1-D3B3-45A7-8BDF-FEA052803530}" type="pres">
      <dgm:prSet presAssocID="{3D54E314-6D5A-40B5-AED8-8029867E32C8}" presName="FiveNodes_3" presStyleLbl="node1" presStyleIdx="2" presStyleCnt="5">
        <dgm:presLayoutVars>
          <dgm:bulletEnabled val="1"/>
        </dgm:presLayoutVars>
      </dgm:prSet>
      <dgm:spPr/>
      <dgm:t>
        <a:bodyPr/>
        <a:lstStyle/>
        <a:p>
          <a:endParaRPr lang="en-US"/>
        </a:p>
      </dgm:t>
    </dgm:pt>
    <dgm:pt modelId="{A485E0C3-6D16-476F-8C25-1D877F775E3D}" type="pres">
      <dgm:prSet presAssocID="{3D54E314-6D5A-40B5-AED8-8029867E32C8}" presName="FiveNodes_4" presStyleLbl="node1" presStyleIdx="3" presStyleCnt="5">
        <dgm:presLayoutVars>
          <dgm:bulletEnabled val="1"/>
        </dgm:presLayoutVars>
      </dgm:prSet>
      <dgm:spPr/>
      <dgm:t>
        <a:bodyPr/>
        <a:lstStyle/>
        <a:p>
          <a:endParaRPr lang="en-US"/>
        </a:p>
      </dgm:t>
    </dgm:pt>
    <dgm:pt modelId="{244A9440-24F9-4D01-81A3-BC9482DDBF71}" type="pres">
      <dgm:prSet presAssocID="{3D54E314-6D5A-40B5-AED8-8029867E32C8}" presName="FiveNodes_5" presStyleLbl="node1" presStyleIdx="4" presStyleCnt="5">
        <dgm:presLayoutVars>
          <dgm:bulletEnabled val="1"/>
        </dgm:presLayoutVars>
      </dgm:prSet>
      <dgm:spPr/>
      <dgm:t>
        <a:bodyPr/>
        <a:lstStyle/>
        <a:p>
          <a:endParaRPr lang="en-US"/>
        </a:p>
      </dgm:t>
    </dgm:pt>
    <dgm:pt modelId="{4FA3E514-4114-4E7E-ACFC-5559BF43A0AA}" type="pres">
      <dgm:prSet presAssocID="{3D54E314-6D5A-40B5-AED8-8029867E32C8}" presName="FiveConn_1-2" presStyleLbl="fgAccFollowNode1" presStyleIdx="0" presStyleCnt="4">
        <dgm:presLayoutVars>
          <dgm:bulletEnabled val="1"/>
        </dgm:presLayoutVars>
      </dgm:prSet>
      <dgm:spPr/>
      <dgm:t>
        <a:bodyPr/>
        <a:lstStyle/>
        <a:p>
          <a:endParaRPr lang="en-US"/>
        </a:p>
      </dgm:t>
    </dgm:pt>
    <dgm:pt modelId="{42ABDDBA-457D-47A7-B175-C66806D9A6BF}" type="pres">
      <dgm:prSet presAssocID="{3D54E314-6D5A-40B5-AED8-8029867E32C8}" presName="FiveConn_2-3" presStyleLbl="fgAccFollowNode1" presStyleIdx="1" presStyleCnt="4">
        <dgm:presLayoutVars>
          <dgm:bulletEnabled val="1"/>
        </dgm:presLayoutVars>
      </dgm:prSet>
      <dgm:spPr/>
      <dgm:t>
        <a:bodyPr/>
        <a:lstStyle/>
        <a:p>
          <a:endParaRPr lang="en-US"/>
        </a:p>
      </dgm:t>
    </dgm:pt>
    <dgm:pt modelId="{0259955A-205F-43C6-B922-80A02D855908}" type="pres">
      <dgm:prSet presAssocID="{3D54E314-6D5A-40B5-AED8-8029867E32C8}" presName="FiveConn_3-4" presStyleLbl="fgAccFollowNode1" presStyleIdx="2" presStyleCnt="4">
        <dgm:presLayoutVars>
          <dgm:bulletEnabled val="1"/>
        </dgm:presLayoutVars>
      </dgm:prSet>
      <dgm:spPr/>
      <dgm:t>
        <a:bodyPr/>
        <a:lstStyle/>
        <a:p>
          <a:endParaRPr lang="en-US"/>
        </a:p>
      </dgm:t>
    </dgm:pt>
    <dgm:pt modelId="{8959AB78-CB8F-4A84-B116-A5F267DA07EE}" type="pres">
      <dgm:prSet presAssocID="{3D54E314-6D5A-40B5-AED8-8029867E32C8}" presName="FiveConn_4-5" presStyleLbl="fgAccFollowNode1" presStyleIdx="3" presStyleCnt="4">
        <dgm:presLayoutVars>
          <dgm:bulletEnabled val="1"/>
        </dgm:presLayoutVars>
      </dgm:prSet>
      <dgm:spPr/>
      <dgm:t>
        <a:bodyPr/>
        <a:lstStyle/>
        <a:p>
          <a:endParaRPr lang="en-US"/>
        </a:p>
      </dgm:t>
    </dgm:pt>
    <dgm:pt modelId="{C31DC0CA-D184-4AFD-8A4C-055D4545908B}" type="pres">
      <dgm:prSet presAssocID="{3D54E314-6D5A-40B5-AED8-8029867E32C8}" presName="FiveNodes_1_text" presStyleLbl="node1" presStyleIdx="4" presStyleCnt="5">
        <dgm:presLayoutVars>
          <dgm:bulletEnabled val="1"/>
        </dgm:presLayoutVars>
      </dgm:prSet>
      <dgm:spPr/>
      <dgm:t>
        <a:bodyPr/>
        <a:lstStyle/>
        <a:p>
          <a:endParaRPr lang="en-US"/>
        </a:p>
      </dgm:t>
    </dgm:pt>
    <dgm:pt modelId="{327A85F7-ED96-4473-BEE1-F7655147C5D8}" type="pres">
      <dgm:prSet presAssocID="{3D54E314-6D5A-40B5-AED8-8029867E32C8}" presName="FiveNodes_2_text" presStyleLbl="node1" presStyleIdx="4" presStyleCnt="5">
        <dgm:presLayoutVars>
          <dgm:bulletEnabled val="1"/>
        </dgm:presLayoutVars>
      </dgm:prSet>
      <dgm:spPr/>
      <dgm:t>
        <a:bodyPr/>
        <a:lstStyle/>
        <a:p>
          <a:endParaRPr lang="en-US"/>
        </a:p>
      </dgm:t>
    </dgm:pt>
    <dgm:pt modelId="{7DE394CD-2A7A-4391-88DC-783B80120CA4}" type="pres">
      <dgm:prSet presAssocID="{3D54E314-6D5A-40B5-AED8-8029867E32C8}" presName="FiveNodes_3_text" presStyleLbl="node1" presStyleIdx="4" presStyleCnt="5">
        <dgm:presLayoutVars>
          <dgm:bulletEnabled val="1"/>
        </dgm:presLayoutVars>
      </dgm:prSet>
      <dgm:spPr/>
      <dgm:t>
        <a:bodyPr/>
        <a:lstStyle/>
        <a:p>
          <a:endParaRPr lang="en-US"/>
        </a:p>
      </dgm:t>
    </dgm:pt>
    <dgm:pt modelId="{61E3F810-2FD7-49EF-9EF4-9DF176467EA7}" type="pres">
      <dgm:prSet presAssocID="{3D54E314-6D5A-40B5-AED8-8029867E32C8}" presName="FiveNodes_4_text" presStyleLbl="node1" presStyleIdx="4" presStyleCnt="5">
        <dgm:presLayoutVars>
          <dgm:bulletEnabled val="1"/>
        </dgm:presLayoutVars>
      </dgm:prSet>
      <dgm:spPr/>
      <dgm:t>
        <a:bodyPr/>
        <a:lstStyle/>
        <a:p>
          <a:endParaRPr lang="en-US"/>
        </a:p>
      </dgm:t>
    </dgm:pt>
    <dgm:pt modelId="{4E17D2A3-43A4-44FC-8022-E3B405180E6F}" type="pres">
      <dgm:prSet presAssocID="{3D54E314-6D5A-40B5-AED8-8029867E32C8}" presName="FiveNodes_5_text" presStyleLbl="node1" presStyleIdx="4" presStyleCnt="5">
        <dgm:presLayoutVars>
          <dgm:bulletEnabled val="1"/>
        </dgm:presLayoutVars>
      </dgm:prSet>
      <dgm:spPr/>
      <dgm:t>
        <a:bodyPr/>
        <a:lstStyle/>
        <a:p>
          <a:endParaRPr lang="en-US"/>
        </a:p>
      </dgm:t>
    </dgm:pt>
  </dgm:ptLst>
  <dgm:cxnLst>
    <dgm:cxn modelId="{49071F91-4FCA-4E9E-BF96-35F840AC52BE}" type="presOf" srcId="{D05F8E5A-A176-4B61-9216-AD707090B864}" destId="{4E17D2A3-43A4-44FC-8022-E3B405180E6F}" srcOrd="1" destOrd="1" presId="urn:microsoft.com/office/officeart/2005/8/layout/vProcess5"/>
    <dgm:cxn modelId="{AD61B978-3C14-466D-9B5F-25215FA084E5}" type="presOf" srcId="{91C42D5E-269C-4A2D-9AD6-73A0D19D7CB4}" destId="{A485E0C3-6D16-476F-8C25-1D877F775E3D}" srcOrd="0" destOrd="0" presId="urn:microsoft.com/office/officeart/2005/8/layout/vProcess5"/>
    <dgm:cxn modelId="{EB5FC2D4-3ACF-4055-9A1D-9A1D375B0D90}" type="presOf" srcId="{5F25C00E-102E-4A3F-8431-6BD95AA66D30}" destId="{185D3698-3F73-49DC-80E9-AD38221106E8}" srcOrd="0" destOrd="0" presId="urn:microsoft.com/office/officeart/2005/8/layout/vProcess5"/>
    <dgm:cxn modelId="{AA22B67F-185F-4641-AC50-6CBEAB4073D8}" type="presOf" srcId="{D853B5B0-A190-4801-B7DF-A6F1CECDC2A9}" destId="{42ABDDBA-457D-47A7-B175-C66806D9A6BF}" srcOrd="0" destOrd="0" presId="urn:microsoft.com/office/officeart/2005/8/layout/vProcess5"/>
    <dgm:cxn modelId="{3D5507A7-3023-4AC1-968B-9500137CBD6D}" type="presOf" srcId="{24E6F1EB-2945-4B22-A8B4-25558F3F2815}" destId="{C31DC0CA-D184-4AFD-8A4C-055D4545908B}" srcOrd="1" destOrd="0" presId="urn:microsoft.com/office/officeart/2005/8/layout/vProcess5"/>
    <dgm:cxn modelId="{04E97EB2-7E68-435A-B6D8-6C8620B0DB7A}" type="presOf" srcId="{D05F8E5A-A176-4B61-9216-AD707090B864}" destId="{244A9440-24F9-4D01-81A3-BC9482DDBF71}" srcOrd="0" destOrd="1" presId="urn:microsoft.com/office/officeart/2005/8/layout/vProcess5"/>
    <dgm:cxn modelId="{BFAC4FEB-F931-4344-8743-FE872E8BA5F3}" type="presOf" srcId="{3D54E314-6D5A-40B5-AED8-8029867E32C8}" destId="{C6EF00F5-BC61-4641-8632-F64EBB8BD64F}" srcOrd="0" destOrd="0" presId="urn:microsoft.com/office/officeart/2005/8/layout/vProcess5"/>
    <dgm:cxn modelId="{B4E18709-212A-4B2A-AB35-917682D7613D}" type="presOf" srcId="{74D4D839-B801-4F32-A4F8-016D1E167368}" destId="{7DE394CD-2A7A-4391-88DC-783B80120CA4}" srcOrd="1" destOrd="0" presId="urn:microsoft.com/office/officeart/2005/8/layout/vProcess5"/>
    <dgm:cxn modelId="{09583691-74BD-422E-8C12-B3964D144ECE}" type="presOf" srcId="{EF641F6D-C7F6-4716-A53C-A43D001F5EE4}" destId="{4FA3E514-4114-4E7E-ACFC-5559BF43A0AA}" srcOrd="0" destOrd="0" presId="urn:microsoft.com/office/officeart/2005/8/layout/vProcess5"/>
    <dgm:cxn modelId="{0BC345C6-5A42-4ED1-8977-928F75A67E4A}" srcId="{3D54E314-6D5A-40B5-AED8-8029867E32C8}" destId="{5F25C00E-102E-4A3F-8431-6BD95AA66D30}" srcOrd="1" destOrd="0" parTransId="{25797F35-E592-4975-9BB7-2A6F825C6344}" sibTransId="{D853B5B0-A190-4801-B7DF-A6F1CECDC2A9}"/>
    <dgm:cxn modelId="{C5ECD053-5980-4696-95FE-3EDF25A79457}" type="presOf" srcId="{74D4D839-B801-4F32-A4F8-016D1E167368}" destId="{586E7BC1-D3B3-45A7-8BDF-FEA052803530}" srcOrd="0" destOrd="0" presId="urn:microsoft.com/office/officeart/2005/8/layout/vProcess5"/>
    <dgm:cxn modelId="{F06618D5-BFE1-4417-80D2-C6F40973E818}" srcId="{3D54E314-6D5A-40B5-AED8-8029867E32C8}" destId="{74D4D839-B801-4F32-A4F8-016D1E167368}" srcOrd="2" destOrd="0" parTransId="{E8C63D07-9ADB-4966-BEC7-AB7BCD9EA929}" sibTransId="{5C27210D-16C9-4889-A2C9-43C6CDEDB286}"/>
    <dgm:cxn modelId="{5E668FBB-8277-48DC-BB59-201FD79CBDF7}" srcId="{D2B244C4-B79E-4CAC-86FB-75DC24F405AE}" destId="{D05F8E5A-A176-4B61-9216-AD707090B864}" srcOrd="0" destOrd="0" parTransId="{5518A79C-46CC-41DC-AD8E-A53E871B2677}" sibTransId="{BE3BCB6B-15CE-4A40-9BC4-57E12CFC8572}"/>
    <dgm:cxn modelId="{8B1EC453-BA45-4C94-B682-62183D8F2555}" type="presOf" srcId="{D2B244C4-B79E-4CAC-86FB-75DC24F405AE}" destId="{244A9440-24F9-4D01-81A3-BC9482DDBF71}" srcOrd="0" destOrd="0" presId="urn:microsoft.com/office/officeart/2005/8/layout/vProcess5"/>
    <dgm:cxn modelId="{7019CD25-CBD4-42F8-ACA0-C7830EE351B2}" srcId="{3D54E314-6D5A-40B5-AED8-8029867E32C8}" destId="{91C42D5E-269C-4A2D-9AD6-73A0D19D7CB4}" srcOrd="3" destOrd="0" parTransId="{7A2529BA-6222-48C0-82C2-2C82DF81B295}" sibTransId="{4DFFF1E7-2D5F-42C0-93D6-12C21319897B}"/>
    <dgm:cxn modelId="{0821CA1C-2533-43FD-B865-1A93A9589ECF}" type="presOf" srcId="{24E6F1EB-2945-4B22-A8B4-25558F3F2815}" destId="{4713B1EB-97DE-4A9A-9404-7CFA697EA22C}" srcOrd="0" destOrd="0" presId="urn:microsoft.com/office/officeart/2005/8/layout/vProcess5"/>
    <dgm:cxn modelId="{3C6AF395-3032-47AE-97D2-5EDEE569DBF2}" srcId="{3D54E314-6D5A-40B5-AED8-8029867E32C8}" destId="{24E6F1EB-2945-4B22-A8B4-25558F3F2815}" srcOrd="0" destOrd="0" parTransId="{ACBC0A23-F224-4FB4-8D8B-4D6FCB2CF432}" sibTransId="{EF641F6D-C7F6-4716-A53C-A43D001F5EE4}"/>
    <dgm:cxn modelId="{16658C5A-9150-4B3B-AB8C-4696A51968F7}" type="presOf" srcId="{5C27210D-16C9-4889-A2C9-43C6CDEDB286}" destId="{0259955A-205F-43C6-B922-80A02D855908}" srcOrd="0" destOrd="0" presId="urn:microsoft.com/office/officeart/2005/8/layout/vProcess5"/>
    <dgm:cxn modelId="{0AA2801B-579F-4B42-8034-8DC6D01B2D25}" srcId="{3D54E314-6D5A-40B5-AED8-8029867E32C8}" destId="{D2B244C4-B79E-4CAC-86FB-75DC24F405AE}" srcOrd="4" destOrd="0" parTransId="{3D4C2E14-B907-4103-9E26-61052E053E1B}" sibTransId="{25169E50-C220-4CBE-95AA-ECF737BCDDAF}"/>
    <dgm:cxn modelId="{FD95677E-FB24-47A7-BEE6-86161C716963}" type="presOf" srcId="{5F25C00E-102E-4A3F-8431-6BD95AA66D30}" destId="{327A85F7-ED96-4473-BEE1-F7655147C5D8}" srcOrd="1" destOrd="0" presId="urn:microsoft.com/office/officeart/2005/8/layout/vProcess5"/>
    <dgm:cxn modelId="{6DC3C9E9-EDA5-4B05-B273-B1E2EF6A3EC0}" type="presOf" srcId="{4DFFF1E7-2D5F-42C0-93D6-12C21319897B}" destId="{8959AB78-CB8F-4A84-B116-A5F267DA07EE}" srcOrd="0" destOrd="0" presId="urn:microsoft.com/office/officeart/2005/8/layout/vProcess5"/>
    <dgm:cxn modelId="{D17A8A27-5F02-4521-BB7C-03EFD501B55C}" type="presOf" srcId="{D2B244C4-B79E-4CAC-86FB-75DC24F405AE}" destId="{4E17D2A3-43A4-44FC-8022-E3B405180E6F}" srcOrd="1" destOrd="0" presId="urn:microsoft.com/office/officeart/2005/8/layout/vProcess5"/>
    <dgm:cxn modelId="{5121060B-71F3-4EB5-80E8-C193F83EFD58}" type="presOf" srcId="{91C42D5E-269C-4A2D-9AD6-73A0D19D7CB4}" destId="{61E3F810-2FD7-49EF-9EF4-9DF176467EA7}" srcOrd="1" destOrd="0" presId="urn:microsoft.com/office/officeart/2005/8/layout/vProcess5"/>
    <dgm:cxn modelId="{5196EE2F-36CF-4939-89D7-9DFB0EEB754C}" type="presParOf" srcId="{C6EF00F5-BC61-4641-8632-F64EBB8BD64F}" destId="{6784C50E-3A48-40A8-9C41-F01FAE3E8DCC}" srcOrd="0" destOrd="0" presId="urn:microsoft.com/office/officeart/2005/8/layout/vProcess5"/>
    <dgm:cxn modelId="{92E5EE5C-0A45-4623-A4F4-A16DBD52B7F4}" type="presParOf" srcId="{C6EF00F5-BC61-4641-8632-F64EBB8BD64F}" destId="{4713B1EB-97DE-4A9A-9404-7CFA697EA22C}" srcOrd="1" destOrd="0" presId="urn:microsoft.com/office/officeart/2005/8/layout/vProcess5"/>
    <dgm:cxn modelId="{9788545D-FD33-47B2-B983-CDBF3F69A55E}" type="presParOf" srcId="{C6EF00F5-BC61-4641-8632-F64EBB8BD64F}" destId="{185D3698-3F73-49DC-80E9-AD38221106E8}" srcOrd="2" destOrd="0" presId="urn:microsoft.com/office/officeart/2005/8/layout/vProcess5"/>
    <dgm:cxn modelId="{27E98202-F806-410F-8226-F99C1937C759}" type="presParOf" srcId="{C6EF00F5-BC61-4641-8632-F64EBB8BD64F}" destId="{586E7BC1-D3B3-45A7-8BDF-FEA052803530}" srcOrd="3" destOrd="0" presId="urn:microsoft.com/office/officeart/2005/8/layout/vProcess5"/>
    <dgm:cxn modelId="{A9EF7C68-A680-4C16-A830-85361AD23FC2}" type="presParOf" srcId="{C6EF00F5-BC61-4641-8632-F64EBB8BD64F}" destId="{A485E0C3-6D16-476F-8C25-1D877F775E3D}" srcOrd="4" destOrd="0" presId="urn:microsoft.com/office/officeart/2005/8/layout/vProcess5"/>
    <dgm:cxn modelId="{7711B193-B9DD-4DEF-A8CA-0DD1C3884F30}" type="presParOf" srcId="{C6EF00F5-BC61-4641-8632-F64EBB8BD64F}" destId="{244A9440-24F9-4D01-81A3-BC9482DDBF71}" srcOrd="5" destOrd="0" presId="urn:microsoft.com/office/officeart/2005/8/layout/vProcess5"/>
    <dgm:cxn modelId="{957367DF-00D1-4F1F-9B05-4CAE0E5E34B1}" type="presParOf" srcId="{C6EF00F5-BC61-4641-8632-F64EBB8BD64F}" destId="{4FA3E514-4114-4E7E-ACFC-5559BF43A0AA}" srcOrd="6" destOrd="0" presId="urn:microsoft.com/office/officeart/2005/8/layout/vProcess5"/>
    <dgm:cxn modelId="{BE6305B8-030B-4C80-ACCC-2C0EF224BCC8}" type="presParOf" srcId="{C6EF00F5-BC61-4641-8632-F64EBB8BD64F}" destId="{42ABDDBA-457D-47A7-B175-C66806D9A6BF}" srcOrd="7" destOrd="0" presId="urn:microsoft.com/office/officeart/2005/8/layout/vProcess5"/>
    <dgm:cxn modelId="{8DF0C0C1-20A6-42C3-BC5E-E0998081A059}" type="presParOf" srcId="{C6EF00F5-BC61-4641-8632-F64EBB8BD64F}" destId="{0259955A-205F-43C6-B922-80A02D855908}" srcOrd="8" destOrd="0" presId="urn:microsoft.com/office/officeart/2005/8/layout/vProcess5"/>
    <dgm:cxn modelId="{E3BBAE2B-91E3-417C-A4D5-423275B9FDA1}" type="presParOf" srcId="{C6EF00F5-BC61-4641-8632-F64EBB8BD64F}" destId="{8959AB78-CB8F-4A84-B116-A5F267DA07EE}" srcOrd="9" destOrd="0" presId="urn:microsoft.com/office/officeart/2005/8/layout/vProcess5"/>
    <dgm:cxn modelId="{D812E908-1E6F-4BF5-B3CC-969EEFCF473D}" type="presParOf" srcId="{C6EF00F5-BC61-4641-8632-F64EBB8BD64F}" destId="{C31DC0CA-D184-4AFD-8A4C-055D4545908B}" srcOrd="10" destOrd="0" presId="urn:microsoft.com/office/officeart/2005/8/layout/vProcess5"/>
    <dgm:cxn modelId="{31230F35-2A46-472A-8817-FA897FC679E5}" type="presParOf" srcId="{C6EF00F5-BC61-4641-8632-F64EBB8BD64F}" destId="{327A85F7-ED96-4473-BEE1-F7655147C5D8}" srcOrd="11" destOrd="0" presId="urn:microsoft.com/office/officeart/2005/8/layout/vProcess5"/>
    <dgm:cxn modelId="{70C8D51B-2A98-4B80-AFE4-83F050F42F13}" type="presParOf" srcId="{C6EF00F5-BC61-4641-8632-F64EBB8BD64F}" destId="{7DE394CD-2A7A-4391-88DC-783B80120CA4}" srcOrd="12" destOrd="0" presId="urn:microsoft.com/office/officeart/2005/8/layout/vProcess5"/>
    <dgm:cxn modelId="{F7FE14CA-B1B7-4407-88F1-2FFE8EDDA6C8}" type="presParOf" srcId="{C6EF00F5-BC61-4641-8632-F64EBB8BD64F}" destId="{61E3F810-2FD7-49EF-9EF4-9DF176467EA7}" srcOrd="13" destOrd="0" presId="urn:microsoft.com/office/officeart/2005/8/layout/vProcess5"/>
    <dgm:cxn modelId="{0FA9F0AA-1E61-4E9F-90BD-87F05D2CAFF2}" type="presParOf" srcId="{C6EF00F5-BC61-4641-8632-F64EBB8BD64F}" destId="{4E17D2A3-43A4-44FC-8022-E3B405180E6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5230F7-D35A-43F3-9E0B-D8246BF984DA}"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07CEBA12-A1D0-448D-B1F4-849556263956}">
      <dgm:prSet/>
      <dgm:spPr/>
      <dgm:t>
        <a:bodyPr/>
        <a:lstStyle/>
        <a:p>
          <a:r>
            <a:rPr lang="en-US" baseline="0"/>
            <a:t>Resilience is defined as the process of adapting well in the face of adversity, trauma, tragedy, threats, or even significant sources of stress (OVC, n.d.). </a:t>
          </a:r>
          <a:endParaRPr lang="en-US"/>
        </a:p>
      </dgm:t>
    </dgm:pt>
    <dgm:pt modelId="{ED603943-9AA2-4F84-81DE-0D109C15DEAF}" type="parTrans" cxnId="{B76D96C9-3E16-4829-B950-4CF02A814583}">
      <dgm:prSet/>
      <dgm:spPr/>
      <dgm:t>
        <a:bodyPr/>
        <a:lstStyle/>
        <a:p>
          <a:endParaRPr lang="en-US"/>
        </a:p>
      </dgm:t>
    </dgm:pt>
    <dgm:pt modelId="{301888D8-9452-40A0-AE74-391219975D7E}" type="sibTrans" cxnId="{B76D96C9-3E16-4829-B950-4CF02A814583}">
      <dgm:prSet/>
      <dgm:spPr/>
      <dgm:t>
        <a:bodyPr/>
        <a:lstStyle/>
        <a:p>
          <a:endParaRPr lang="en-US"/>
        </a:p>
      </dgm:t>
    </dgm:pt>
    <dgm:pt modelId="{CA2B5A8B-B354-4791-8EEE-E19D76B108AD}">
      <dgm:prSet/>
      <dgm:spPr/>
      <dgm:t>
        <a:bodyPr/>
        <a:lstStyle/>
        <a:p>
          <a:r>
            <a:rPr lang="en-US" baseline="0"/>
            <a:t>Resilience can decrease the likelihood of developing compassion fatigue, vicarious traumatization, and burnout. </a:t>
          </a:r>
          <a:endParaRPr lang="en-US"/>
        </a:p>
      </dgm:t>
    </dgm:pt>
    <dgm:pt modelId="{975022EB-65D9-4DAB-A093-6BD24C7073C5}" type="parTrans" cxnId="{ECCC13C2-C9F1-4E44-B591-D1F69C390ED1}">
      <dgm:prSet/>
      <dgm:spPr/>
      <dgm:t>
        <a:bodyPr/>
        <a:lstStyle/>
        <a:p>
          <a:endParaRPr lang="en-US"/>
        </a:p>
      </dgm:t>
    </dgm:pt>
    <dgm:pt modelId="{76C80865-DD03-4282-B597-B44DA4EFBEF9}" type="sibTrans" cxnId="{ECCC13C2-C9F1-4E44-B591-D1F69C390ED1}">
      <dgm:prSet/>
      <dgm:spPr/>
      <dgm:t>
        <a:bodyPr/>
        <a:lstStyle/>
        <a:p>
          <a:endParaRPr lang="en-US"/>
        </a:p>
      </dgm:t>
    </dgm:pt>
    <dgm:pt modelId="{5F70CDFA-EEE4-47B3-92C1-16FA7C79942D}" type="pres">
      <dgm:prSet presAssocID="{EE5230F7-D35A-43F3-9E0B-D8246BF984DA}" presName="linear" presStyleCnt="0">
        <dgm:presLayoutVars>
          <dgm:animLvl val="lvl"/>
          <dgm:resizeHandles val="exact"/>
        </dgm:presLayoutVars>
      </dgm:prSet>
      <dgm:spPr/>
      <dgm:t>
        <a:bodyPr/>
        <a:lstStyle/>
        <a:p>
          <a:endParaRPr lang="en-US"/>
        </a:p>
      </dgm:t>
    </dgm:pt>
    <dgm:pt modelId="{6309C629-EE7A-4356-B353-EE78F217D113}" type="pres">
      <dgm:prSet presAssocID="{07CEBA12-A1D0-448D-B1F4-849556263956}" presName="parentText" presStyleLbl="node1" presStyleIdx="0" presStyleCnt="2">
        <dgm:presLayoutVars>
          <dgm:chMax val="0"/>
          <dgm:bulletEnabled val="1"/>
        </dgm:presLayoutVars>
      </dgm:prSet>
      <dgm:spPr/>
      <dgm:t>
        <a:bodyPr/>
        <a:lstStyle/>
        <a:p>
          <a:endParaRPr lang="en-US"/>
        </a:p>
      </dgm:t>
    </dgm:pt>
    <dgm:pt modelId="{5CF878F6-DE2D-4C4B-8C5F-32454D1D5DAB}" type="pres">
      <dgm:prSet presAssocID="{301888D8-9452-40A0-AE74-391219975D7E}" presName="spacer" presStyleCnt="0"/>
      <dgm:spPr/>
    </dgm:pt>
    <dgm:pt modelId="{4399179D-909D-481D-9EB4-8E3A50AD63F6}" type="pres">
      <dgm:prSet presAssocID="{CA2B5A8B-B354-4791-8EEE-E19D76B108AD}" presName="parentText" presStyleLbl="node1" presStyleIdx="1" presStyleCnt="2">
        <dgm:presLayoutVars>
          <dgm:chMax val="0"/>
          <dgm:bulletEnabled val="1"/>
        </dgm:presLayoutVars>
      </dgm:prSet>
      <dgm:spPr/>
      <dgm:t>
        <a:bodyPr/>
        <a:lstStyle/>
        <a:p>
          <a:endParaRPr lang="en-US"/>
        </a:p>
      </dgm:t>
    </dgm:pt>
  </dgm:ptLst>
  <dgm:cxnLst>
    <dgm:cxn modelId="{128D2152-7ED3-4253-9D89-CAB27B1861DE}" type="presOf" srcId="{EE5230F7-D35A-43F3-9E0B-D8246BF984DA}" destId="{5F70CDFA-EEE4-47B3-92C1-16FA7C79942D}" srcOrd="0" destOrd="0" presId="urn:microsoft.com/office/officeart/2005/8/layout/vList2"/>
    <dgm:cxn modelId="{1657B586-505C-4B45-913E-5D6CA5857A86}" type="presOf" srcId="{07CEBA12-A1D0-448D-B1F4-849556263956}" destId="{6309C629-EE7A-4356-B353-EE78F217D113}" srcOrd="0" destOrd="0" presId="urn:microsoft.com/office/officeart/2005/8/layout/vList2"/>
    <dgm:cxn modelId="{ECCC13C2-C9F1-4E44-B591-D1F69C390ED1}" srcId="{EE5230F7-D35A-43F3-9E0B-D8246BF984DA}" destId="{CA2B5A8B-B354-4791-8EEE-E19D76B108AD}" srcOrd="1" destOrd="0" parTransId="{975022EB-65D9-4DAB-A093-6BD24C7073C5}" sibTransId="{76C80865-DD03-4282-B597-B44DA4EFBEF9}"/>
    <dgm:cxn modelId="{00B8E047-938E-4625-BFE2-0A969C113996}" type="presOf" srcId="{CA2B5A8B-B354-4791-8EEE-E19D76B108AD}" destId="{4399179D-909D-481D-9EB4-8E3A50AD63F6}" srcOrd="0" destOrd="0" presId="urn:microsoft.com/office/officeart/2005/8/layout/vList2"/>
    <dgm:cxn modelId="{B76D96C9-3E16-4829-B950-4CF02A814583}" srcId="{EE5230F7-D35A-43F3-9E0B-D8246BF984DA}" destId="{07CEBA12-A1D0-448D-B1F4-849556263956}" srcOrd="0" destOrd="0" parTransId="{ED603943-9AA2-4F84-81DE-0D109C15DEAF}" sibTransId="{301888D8-9452-40A0-AE74-391219975D7E}"/>
    <dgm:cxn modelId="{9A753999-20B3-4E94-8ABA-66798D1D5E12}" type="presParOf" srcId="{5F70CDFA-EEE4-47B3-92C1-16FA7C79942D}" destId="{6309C629-EE7A-4356-B353-EE78F217D113}" srcOrd="0" destOrd="0" presId="urn:microsoft.com/office/officeart/2005/8/layout/vList2"/>
    <dgm:cxn modelId="{05CE255F-5717-4F3C-BA87-5D17765B94A7}" type="presParOf" srcId="{5F70CDFA-EEE4-47B3-92C1-16FA7C79942D}" destId="{5CF878F6-DE2D-4C4B-8C5F-32454D1D5DAB}" srcOrd="1" destOrd="0" presId="urn:microsoft.com/office/officeart/2005/8/layout/vList2"/>
    <dgm:cxn modelId="{22511378-1C95-4416-9F4D-4E90CD9E0178}" type="presParOf" srcId="{5F70CDFA-EEE4-47B3-92C1-16FA7C79942D}" destId="{4399179D-909D-481D-9EB4-8E3A50AD63F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E36D55-C1EA-42EE-9A8C-CBA24633255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D5CB518-A3BE-4FDF-AFA2-B8C5859C2D0A}">
      <dgm:prSet/>
      <dgm:spPr/>
      <dgm:t>
        <a:bodyPr/>
        <a:lstStyle/>
        <a:p>
          <a:pPr>
            <a:defRPr b="1"/>
          </a:pPr>
          <a:r>
            <a:rPr lang="en-US" baseline="0"/>
            <a:t>Compassion Satisfaction</a:t>
          </a:r>
          <a:endParaRPr lang="en-US"/>
        </a:p>
      </dgm:t>
    </dgm:pt>
    <dgm:pt modelId="{B5EDA1BA-EEF7-4BB4-8C3E-55BEFA3088EB}" type="parTrans" cxnId="{D72A4DA0-705D-42BD-A24B-18893FC4E2B1}">
      <dgm:prSet/>
      <dgm:spPr/>
      <dgm:t>
        <a:bodyPr/>
        <a:lstStyle/>
        <a:p>
          <a:endParaRPr lang="en-US"/>
        </a:p>
      </dgm:t>
    </dgm:pt>
    <dgm:pt modelId="{B6DFA0E2-6DBB-435F-9ED4-F17E6269E769}" type="sibTrans" cxnId="{D72A4DA0-705D-42BD-A24B-18893FC4E2B1}">
      <dgm:prSet/>
      <dgm:spPr/>
      <dgm:t>
        <a:bodyPr/>
        <a:lstStyle/>
        <a:p>
          <a:endParaRPr lang="en-US"/>
        </a:p>
      </dgm:t>
    </dgm:pt>
    <dgm:pt modelId="{5C0363EE-BA2A-4B9A-BD78-B2B78CA77EDB}">
      <dgm:prSet/>
      <dgm:spPr/>
      <dgm:t>
        <a:bodyPr/>
        <a:lstStyle/>
        <a:p>
          <a:r>
            <a:rPr lang="en-US" i="1" baseline="0"/>
            <a:t>Add up the numbers</a:t>
          </a:r>
          <a:endParaRPr lang="en-US"/>
        </a:p>
      </dgm:t>
    </dgm:pt>
    <dgm:pt modelId="{0240047F-4AEC-49EB-8B09-B544370C4DC3}" type="parTrans" cxnId="{1E5A7834-A8AD-4C9C-932A-256B3ECA93AF}">
      <dgm:prSet/>
      <dgm:spPr/>
      <dgm:t>
        <a:bodyPr/>
        <a:lstStyle/>
        <a:p>
          <a:endParaRPr lang="en-US"/>
        </a:p>
      </dgm:t>
    </dgm:pt>
    <dgm:pt modelId="{D5FED26B-63BD-476F-9E56-3891A2F8AB7A}" type="sibTrans" cxnId="{1E5A7834-A8AD-4C9C-932A-256B3ECA93AF}">
      <dgm:prSet/>
      <dgm:spPr/>
      <dgm:t>
        <a:bodyPr/>
        <a:lstStyle/>
        <a:p>
          <a:endParaRPr lang="en-US"/>
        </a:p>
      </dgm:t>
    </dgm:pt>
    <dgm:pt modelId="{72157FB7-B8F7-4ED4-8D8F-09B04E9639F9}">
      <dgm:prSet/>
      <dgm:spPr/>
      <dgm:t>
        <a:bodyPr/>
        <a:lstStyle/>
        <a:p>
          <a:pPr>
            <a:defRPr b="1"/>
          </a:pPr>
          <a:r>
            <a:rPr lang="en-US" baseline="0"/>
            <a:t>Burnout</a:t>
          </a:r>
          <a:endParaRPr lang="en-US"/>
        </a:p>
      </dgm:t>
    </dgm:pt>
    <dgm:pt modelId="{276A11D2-B16A-4D71-9898-32B93F78D2C8}" type="parTrans" cxnId="{7271EC9E-1173-49EE-92DC-9D6BC48DB841}">
      <dgm:prSet/>
      <dgm:spPr/>
      <dgm:t>
        <a:bodyPr/>
        <a:lstStyle/>
        <a:p>
          <a:endParaRPr lang="en-US"/>
        </a:p>
      </dgm:t>
    </dgm:pt>
    <dgm:pt modelId="{F0313E82-A81C-4A59-B901-4197534944C2}" type="sibTrans" cxnId="{7271EC9E-1173-49EE-92DC-9D6BC48DB841}">
      <dgm:prSet/>
      <dgm:spPr/>
      <dgm:t>
        <a:bodyPr/>
        <a:lstStyle/>
        <a:p>
          <a:endParaRPr lang="en-US"/>
        </a:p>
      </dgm:t>
    </dgm:pt>
    <dgm:pt modelId="{2857A9CC-B87E-456C-B42D-302F18BC9787}">
      <dgm:prSet/>
      <dgm:spPr/>
      <dgm:t>
        <a:bodyPr/>
        <a:lstStyle/>
        <a:p>
          <a:r>
            <a:rPr lang="en-US" i="1" baseline="0"/>
            <a:t>Some numbers are reversed (if they have a *)</a:t>
          </a:r>
          <a:endParaRPr lang="en-US"/>
        </a:p>
      </dgm:t>
    </dgm:pt>
    <dgm:pt modelId="{7BB4846B-7DA3-42CD-B3EB-6950D0664E06}" type="parTrans" cxnId="{6F6C8B1F-2410-41CC-BF38-FC75209E4215}">
      <dgm:prSet/>
      <dgm:spPr/>
      <dgm:t>
        <a:bodyPr/>
        <a:lstStyle/>
        <a:p>
          <a:endParaRPr lang="en-US"/>
        </a:p>
      </dgm:t>
    </dgm:pt>
    <dgm:pt modelId="{B825AFB0-39CA-4639-9BDA-66D62D222B8F}" type="sibTrans" cxnId="{6F6C8B1F-2410-41CC-BF38-FC75209E4215}">
      <dgm:prSet/>
      <dgm:spPr/>
      <dgm:t>
        <a:bodyPr/>
        <a:lstStyle/>
        <a:p>
          <a:endParaRPr lang="en-US"/>
        </a:p>
      </dgm:t>
    </dgm:pt>
    <dgm:pt modelId="{06264365-1D57-4E48-89A3-302B5190D21C}">
      <dgm:prSet/>
      <dgm:spPr/>
      <dgm:t>
        <a:bodyPr/>
        <a:lstStyle/>
        <a:p>
          <a:r>
            <a:rPr lang="en-US" i="1" baseline="0"/>
            <a:t>Add up the numbers</a:t>
          </a:r>
          <a:endParaRPr lang="en-US"/>
        </a:p>
      </dgm:t>
    </dgm:pt>
    <dgm:pt modelId="{B554D604-AF6F-4C1E-9A07-87DF787D60C2}" type="parTrans" cxnId="{A4E7E1F7-36F2-4E18-9BD8-A175080BE390}">
      <dgm:prSet/>
      <dgm:spPr/>
      <dgm:t>
        <a:bodyPr/>
        <a:lstStyle/>
        <a:p>
          <a:endParaRPr lang="en-US"/>
        </a:p>
      </dgm:t>
    </dgm:pt>
    <dgm:pt modelId="{0ADA7AD1-5B35-435C-9174-02F046821749}" type="sibTrans" cxnId="{A4E7E1F7-36F2-4E18-9BD8-A175080BE390}">
      <dgm:prSet/>
      <dgm:spPr/>
      <dgm:t>
        <a:bodyPr/>
        <a:lstStyle/>
        <a:p>
          <a:endParaRPr lang="en-US"/>
        </a:p>
      </dgm:t>
    </dgm:pt>
    <dgm:pt modelId="{CD13D166-DD97-4D39-BAEA-21D8C5F6258D}">
      <dgm:prSet/>
      <dgm:spPr/>
      <dgm:t>
        <a:bodyPr/>
        <a:lstStyle/>
        <a:p>
          <a:pPr>
            <a:defRPr b="1"/>
          </a:pPr>
          <a:r>
            <a:rPr lang="en-US" baseline="0"/>
            <a:t>Secondary Traumatic Stress</a:t>
          </a:r>
          <a:endParaRPr lang="en-US"/>
        </a:p>
      </dgm:t>
    </dgm:pt>
    <dgm:pt modelId="{3615F93D-9B0A-46FA-85B6-2B498D9E9AE7}" type="parTrans" cxnId="{B6B5627E-71DA-4B0E-9FC4-9DAE64950DC3}">
      <dgm:prSet/>
      <dgm:spPr/>
      <dgm:t>
        <a:bodyPr/>
        <a:lstStyle/>
        <a:p>
          <a:endParaRPr lang="en-US"/>
        </a:p>
      </dgm:t>
    </dgm:pt>
    <dgm:pt modelId="{A36A0053-C49D-4F5A-BAD4-F90725D267C4}" type="sibTrans" cxnId="{B6B5627E-71DA-4B0E-9FC4-9DAE64950DC3}">
      <dgm:prSet/>
      <dgm:spPr/>
      <dgm:t>
        <a:bodyPr/>
        <a:lstStyle/>
        <a:p>
          <a:endParaRPr lang="en-US"/>
        </a:p>
      </dgm:t>
    </dgm:pt>
    <dgm:pt modelId="{D878F12D-96BD-4ED4-B4FC-360C45C9AC03}">
      <dgm:prSet/>
      <dgm:spPr/>
      <dgm:t>
        <a:bodyPr/>
        <a:lstStyle/>
        <a:p>
          <a:r>
            <a:rPr lang="en-US" i="1" baseline="0"/>
            <a:t>Add up numbers</a:t>
          </a:r>
          <a:endParaRPr lang="en-US"/>
        </a:p>
      </dgm:t>
    </dgm:pt>
    <dgm:pt modelId="{081D4ABE-4B2D-4B2F-B415-1748421CC0C6}" type="parTrans" cxnId="{E4FB1CE7-0E47-4FC6-81BC-C6283B7F1F64}">
      <dgm:prSet/>
      <dgm:spPr/>
      <dgm:t>
        <a:bodyPr/>
        <a:lstStyle/>
        <a:p>
          <a:endParaRPr lang="en-US"/>
        </a:p>
      </dgm:t>
    </dgm:pt>
    <dgm:pt modelId="{49E387FE-C129-44E5-AD89-A57C5DA9FEB5}" type="sibTrans" cxnId="{E4FB1CE7-0E47-4FC6-81BC-C6283B7F1F64}">
      <dgm:prSet/>
      <dgm:spPr/>
      <dgm:t>
        <a:bodyPr/>
        <a:lstStyle/>
        <a:p>
          <a:endParaRPr lang="en-US"/>
        </a:p>
      </dgm:t>
    </dgm:pt>
    <dgm:pt modelId="{0C0F187F-4456-40B5-86B7-E2D4B6B64235}" type="pres">
      <dgm:prSet presAssocID="{12E36D55-C1EA-42EE-9A8C-CBA246332550}" presName="root" presStyleCnt="0">
        <dgm:presLayoutVars>
          <dgm:dir/>
          <dgm:resizeHandles val="exact"/>
        </dgm:presLayoutVars>
      </dgm:prSet>
      <dgm:spPr/>
      <dgm:t>
        <a:bodyPr/>
        <a:lstStyle/>
        <a:p>
          <a:endParaRPr lang="en-US"/>
        </a:p>
      </dgm:t>
    </dgm:pt>
    <dgm:pt modelId="{6AC114BB-6735-4CEE-AC7E-8AD41C817E50}" type="pres">
      <dgm:prSet presAssocID="{AD5CB518-A3BE-4FDF-AFA2-B8C5859C2D0A}" presName="compNode" presStyleCnt="0"/>
      <dgm:spPr/>
    </dgm:pt>
    <dgm:pt modelId="{1A066794-7C95-428B-A805-1CC69379047E}" type="pres">
      <dgm:prSet presAssocID="{AD5CB518-A3BE-4FDF-AFA2-B8C5859C2D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Upward trend"/>
        </a:ext>
      </dgm:extLst>
    </dgm:pt>
    <dgm:pt modelId="{A8D0AA99-F808-4737-8F22-969E039C6FAE}" type="pres">
      <dgm:prSet presAssocID="{AD5CB518-A3BE-4FDF-AFA2-B8C5859C2D0A}" presName="iconSpace" presStyleCnt="0"/>
      <dgm:spPr/>
    </dgm:pt>
    <dgm:pt modelId="{7EE644D6-5CDE-4618-B835-9177ADF08B4B}" type="pres">
      <dgm:prSet presAssocID="{AD5CB518-A3BE-4FDF-AFA2-B8C5859C2D0A}" presName="parTx" presStyleLbl="revTx" presStyleIdx="0" presStyleCnt="6">
        <dgm:presLayoutVars>
          <dgm:chMax val="0"/>
          <dgm:chPref val="0"/>
        </dgm:presLayoutVars>
      </dgm:prSet>
      <dgm:spPr/>
      <dgm:t>
        <a:bodyPr/>
        <a:lstStyle/>
        <a:p>
          <a:endParaRPr lang="en-US"/>
        </a:p>
      </dgm:t>
    </dgm:pt>
    <dgm:pt modelId="{EA955AC2-662F-418E-BC03-2AA4202E72F9}" type="pres">
      <dgm:prSet presAssocID="{AD5CB518-A3BE-4FDF-AFA2-B8C5859C2D0A}" presName="txSpace" presStyleCnt="0"/>
      <dgm:spPr/>
    </dgm:pt>
    <dgm:pt modelId="{059E3CA6-BE64-416D-B4C8-EDAAE699CD62}" type="pres">
      <dgm:prSet presAssocID="{AD5CB518-A3BE-4FDF-AFA2-B8C5859C2D0A}" presName="desTx" presStyleLbl="revTx" presStyleIdx="1" presStyleCnt="6">
        <dgm:presLayoutVars/>
      </dgm:prSet>
      <dgm:spPr/>
      <dgm:t>
        <a:bodyPr/>
        <a:lstStyle/>
        <a:p>
          <a:endParaRPr lang="en-US"/>
        </a:p>
      </dgm:t>
    </dgm:pt>
    <dgm:pt modelId="{D3038175-D6F8-4DD5-A9C4-018F50A7A9FF}" type="pres">
      <dgm:prSet presAssocID="{B6DFA0E2-6DBB-435F-9ED4-F17E6269E769}" presName="sibTrans" presStyleCnt="0"/>
      <dgm:spPr/>
    </dgm:pt>
    <dgm:pt modelId="{F9CC6BC3-9190-452C-8AD7-C3323BC027A0}" type="pres">
      <dgm:prSet presAssocID="{72157FB7-B8F7-4ED4-8D8F-09B04E9639F9}" presName="compNode" presStyleCnt="0"/>
      <dgm:spPr/>
    </dgm:pt>
    <dgm:pt modelId="{89FEE856-9570-4BEA-B731-DE3897F26949}" type="pres">
      <dgm:prSet presAssocID="{72157FB7-B8F7-4ED4-8D8F-09B04E9639F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itcoin"/>
        </a:ext>
      </dgm:extLst>
    </dgm:pt>
    <dgm:pt modelId="{DE986F58-08D8-4C88-AF9C-490D970A1167}" type="pres">
      <dgm:prSet presAssocID="{72157FB7-B8F7-4ED4-8D8F-09B04E9639F9}" presName="iconSpace" presStyleCnt="0"/>
      <dgm:spPr/>
    </dgm:pt>
    <dgm:pt modelId="{FCF8E628-50B3-4859-911D-7A70C57FB889}" type="pres">
      <dgm:prSet presAssocID="{72157FB7-B8F7-4ED4-8D8F-09B04E9639F9}" presName="parTx" presStyleLbl="revTx" presStyleIdx="2" presStyleCnt="6">
        <dgm:presLayoutVars>
          <dgm:chMax val="0"/>
          <dgm:chPref val="0"/>
        </dgm:presLayoutVars>
      </dgm:prSet>
      <dgm:spPr/>
      <dgm:t>
        <a:bodyPr/>
        <a:lstStyle/>
        <a:p>
          <a:endParaRPr lang="en-US"/>
        </a:p>
      </dgm:t>
    </dgm:pt>
    <dgm:pt modelId="{A3D56B20-7F57-423A-B893-C9FE9D4A4503}" type="pres">
      <dgm:prSet presAssocID="{72157FB7-B8F7-4ED4-8D8F-09B04E9639F9}" presName="txSpace" presStyleCnt="0"/>
      <dgm:spPr/>
    </dgm:pt>
    <dgm:pt modelId="{4BBF5178-9F51-43D5-A1A5-65888C1B4352}" type="pres">
      <dgm:prSet presAssocID="{72157FB7-B8F7-4ED4-8D8F-09B04E9639F9}" presName="desTx" presStyleLbl="revTx" presStyleIdx="3" presStyleCnt="6">
        <dgm:presLayoutVars/>
      </dgm:prSet>
      <dgm:spPr/>
      <dgm:t>
        <a:bodyPr/>
        <a:lstStyle/>
        <a:p>
          <a:endParaRPr lang="en-US"/>
        </a:p>
      </dgm:t>
    </dgm:pt>
    <dgm:pt modelId="{CD0112FD-7F07-4161-8388-9D9BDC4C70F1}" type="pres">
      <dgm:prSet presAssocID="{F0313E82-A81C-4A59-B901-4197534944C2}" presName="sibTrans" presStyleCnt="0"/>
      <dgm:spPr/>
    </dgm:pt>
    <dgm:pt modelId="{03ED8AA8-E94E-43D2-B56B-89FFBBF9F79A}" type="pres">
      <dgm:prSet presAssocID="{CD13D166-DD97-4D39-BAEA-21D8C5F6258D}" presName="compNode" presStyleCnt="0"/>
      <dgm:spPr/>
    </dgm:pt>
    <dgm:pt modelId="{1DF3C6AC-085E-4EA2-855C-92803D610575}" type="pres">
      <dgm:prSet presAssocID="{CD13D166-DD97-4D39-BAEA-21D8C5F625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rain in head"/>
        </a:ext>
      </dgm:extLst>
    </dgm:pt>
    <dgm:pt modelId="{55A705AA-C63F-4E51-BF79-A708F254134D}" type="pres">
      <dgm:prSet presAssocID="{CD13D166-DD97-4D39-BAEA-21D8C5F6258D}" presName="iconSpace" presStyleCnt="0"/>
      <dgm:spPr/>
    </dgm:pt>
    <dgm:pt modelId="{8E93D3B5-9409-43CF-B183-F8660B1754EB}" type="pres">
      <dgm:prSet presAssocID="{CD13D166-DD97-4D39-BAEA-21D8C5F6258D}" presName="parTx" presStyleLbl="revTx" presStyleIdx="4" presStyleCnt="6">
        <dgm:presLayoutVars>
          <dgm:chMax val="0"/>
          <dgm:chPref val="0"/>
        </dgm:presLayoutVars>
      </dgm:prSet>
      <dgm:spPr/>
      <dgm:t>
        <a:bodyPr/>
        <a:lstStyle/>
        <a:p>
          <a:endParaRPr lang="en-US"/>
        </a:p>
      </dgm:t>
    </dgm:pt>
    <dgm:pt modelId="{C7365639-05AE-4E05-A39A-C1DCABB236F1}" type="pres">
      <dgm:prSet presAssocID="{CD13D166-DD97-4D39-BAEA-21D8C5F6258D}" presName="txSpace" presStyleCnt="0"/>
      <dgm:spPr/>
    </dgm:pt>
    <dgm:pt modelId="{37A3BC19-DC8A-468A-B356-E1C99AB818B2}" type="pres">
      <dgm:prSet presAssocID="{CD13D166-DD97-4D39-BAEA-21D8C5F6258D}" presName="desTx" presStyleLbl="revTx" presStyleIdx="5" presStyleCnt="6">
        <dgm:presLayoutVars/>
      </dgm:prSet>
      <dgm:spPr/>
      <dgm:t>
        <a:bodyPr/>
        <a:lstStyle/>
        <a:p>
          <a:endParaRPr lang="en-US"/>
        </a:p>
      </dgm:t>
    </dgm:pt>
  </dgm:ptLst>
  <dgm:cxnLst>
    <dgm:cxn modelId="{E4FB1CE7-0E47-4FC6-81BC-C6283B7F1F64}" srcId="{CD13D166-DD97-4D39-BAEA-21D8C5F6258D}" destId="{D878F12D-96BD-4ED4-B4FC-360C45C9AC03}" srcOrd="0" destOrd="0" parTransId="{081D4ABE-4B2D-4B2F-B415-1748421CC0C6}" sibTransId="{49E387FE-C129-44E5-AD89-A57C5DA9FEB5}"/>
    <dgm:cxn modelId="{7271EC9E-1173-49EE-92DC-9D6BC48DB841}" srcId="{12E36D55-C1EA-42EE-9A8C-CBA246332550}" destId="{72157FB7-B8F7-4ED4-8D8F-09B04E9639F9}" srcOrd="1" destOrd="0" parTransId="{276A11D2-B16A-4D71-9898-32B93F78D2C8}" sibTransId="{F0313E82-A81C-4A59-B901-4197534944C2}"/>
    <dgm:cxn modelId="{D72A4DA0-705D-42BD-A24B-18893FC4E2B1}" srcId="{12E36D55-C1EA-42EE-9A8C-CBA246332550}" destId="{AD5CB518-A3BE-4FDF-AFA2-B8C5859C2D0A}" srcOrd="0" destOrd="0" parTransId="{B5EDA1BA-EEF7-4BB4-8C3E-55BEFA3088EB}" sibTransId="{B6DFA0E2-6DBB-435F-9ED4-F17E6269E769}"/>
    <dgm:cxn modelId="{214DC4B7-EDE7-4104-A2D0-D54A8CBE9434}" type="presOf" srcId="{AD5CB518-A3BE-4FDF-AFA2-B8C5859C2D0A}" destId="{7EE644D6-5CDE-4618-B835-9177ADF08B4B}" srcOrd="0" destOrd="0" presId="urn:microsoft.com/office/officeart/2018/5/layout/CenteredIconLabelDescriptionList"/>
    <dgm:cxn modelId="{F1FBBB92-26DD-41C5-93B3-08DF4ED3461C}" type="presOf" srcId="{5C0363EE-BA2A-4B9A-BD78-B2B78CA77EDB}" destId="{059E3CA6-BE64-416D-B4C8-EDAAE699CD62}" srcOrd="0" destOrd="0" presId="urn:microsoft.com/office/officeart/2018/5/layout/CenteredIconLabelDescriptionList"/>
    <dgm:cxn modelId="{A4E7E1F7-36F2-4E18-9BD8-A175080BE390}" srcId="{72157FB7-B8F7-4ED4-8D8F-09B04E9639F9}" destId="{06264365-1D57-4E48-89A3-302B5190D21C}" srcOrd="1" destOrd="0" parTransId="{B554D604-AF6F-4C1E-9A07-87DF787D60C2}" sibTransId="{0ADA7AD1-5B35-435C-9174-02F046821749}"/>
    <dgm:cxn modelId="{666D219E-DE21-4B43-B083-51D9664E9CE6}" type="presOf" srcId="{12E36D55-C1EA-42EE-9A8C-CBA246332550}" destId="{0C0F187F-4456-40B5-86B7-E2D4B6B64235}" srcOrd="0" destOrd="0" presId="urn:microsoft.com/office/officeart/2018/5/layout/CenteredIconLabelDescriptionList"/>
    <dgm:cxn modelId="{B6B5627E-71DA-4B0E-9FC4-9DAE64950DC3}" srcId="{12E36D55-C1EA-42EE-9A8C-CBA246332550}" destId="{CD13D166-DD97-4D39-BAEA-21D8C5F6258D}" srcOrd="2" destOrd="0" parTransId="{3615F93D-9B0A-46FA-85B6-2B498D9E9AE7}" sibTransId="{A36A0053-C49D-4F5A-BAD4-F90725D267C4}"/>
    <dgm:cxn modelId="{27E76421-6F5D-456F-82B0-5AA0B1318F13}" type="presOf" srcId="{72157FB7-B8F7-4ED4-8D8F-09B04E9639F9}" destId="{FCF8E628-50B3-4859-911D-7A70C57FB889}" srcOrd="0" destOrd="0" presId="urn:microsoft.com/office/officeart/2018/5/layout/CenteredIconLabelDescriptionList"/>
    <dgm:cxn modelId="{1E5A7834-A8AD-4C9C-932A-256B3ECA93AF}" srcId="{AD5CB518-A3BE-4FDF-AFA2-B8C5859C2D0A}" destId="{5C0363EE-BA2A-4B9A-BD78-B2B78CA77EDB}" srcOrd="0" destOrd="0" parTransId="{0240047F-4AEC-49EB-8B09-B544370C4DC3}" sibTransId="{D5FED26B-63BD-476F-9E56-3891A2F8AB7A}"/>
    <dgm:cxn modelId="{68FEAAB2-88F1-431C-B715-A3DAE4CC7A8D}" type="presOf" srcId="{2857A9CC-B87E-456C-B42D-302F18BC9787}" destId="{4BBF5178-9F51-43D5-A1A5-65888C1B4352}" srcOrd="0" destOrd="0" presId="urn:microsoft.com/office/officeart/2018/5/layout/CenteredIconLabelDescriptionList"/>
    <dgm:cxn modelId="{6F6C8B1F-2410-41CC-BF38-FC75209E4215}" srcId="{72157FB7-B8F7-4ED4-8D8F-09B04E9639F9}" destId="{2857A9CC-B87E-456C-B42D-302F18BC9787}" srcOrd="0" destOrd="0" parTransId="{7BB4846B-7DA3-42CD-B3EB-6950D0664E06}" sibTransId="{B825AFB0-39CA-4639-9BDA-66D62D222B8F}"/>
    <dgm:cxn modelId="{F48CDA5E-C289-4E98-929D-2C24837CB51B}" type="presOf" srcId="{CD13D166-DD97-4D39-BAEA-21D8C5F6258D}" destId="{8E93D3B5-9409-43CF-B183-F8660B1754EB}" srcOrd="0" destOrd="0" presId="urn:microsoft.com/office/officeart/2018/5/layout/CenteredIconLabelDescriptionList"/>
    <dgm:cxn modelId="{30EDA12E-A3F1-4E69-8B44-2BFADCC80587}" type="presOf" srcId="{06264365-1D57-4E48-89A3-302B5190D21C}" destId="{4BBF5178-9F51-43D5-A1A5-65888C1B4352}" srcOrd="0" destOrd="1" presId="urn:microsoft.com/office/officeart/2018/5/layout/CenteredIconLabelDescriptionList"/>
    <dgm:cxn modelId="{14DA98E8-B187-4B5C-BA86-9997018423B3}" type="presOf" srcId="{D878F12D-96BD-4ED4-B4FC-360C45C9AC03}" destId="{37A3BC19-DC8A-468A-B356-E1C99AB818B2}" srcOrd="0" destOrd="0" presId="urn:microsoft.com/office/officeart/2018/5/layout/CenteredIconLabelDescriptionList"/>
    <dgm:cxn modelId="{F5F9CAB5-CD85-4BCA-BF40-99917BB4B2DE}" type="presParOf" srcId="{0C0F187F-4456-40B5-86B7-E2D4B6B64235}" destId="{6AC114BB-6735-4CEE-AC7E-8AD41C817E50}" srcOrd="0" destOrd="0" presId="urn:microsoft.com/office/officeart/2018/5/layout/CenteredIconLabelDescriptionList"/>
    <dgm:cxn modelId="{568E04F6-2163-4CAA-AEFA-EE24CF78F02B}" type="presParOf" srcId="{6AC114BB-6735-4CEE-AC7E-8AD41C817E50}" destId="{1A066794-7C95-428B-A805-1CC69379047E}" srcOrd="0" destOrd="0" presId="urn:microsoft.com/office/officeart/2018/5/layout/CenteredIconLabelDescriptionList"/>
    <dgm:cxn modelId="{9AE1C9DD-3710-4DCC-8C98-A090B33C2C5B}" type="presParOf" srcId="{6AC114BB-6735-4CEE-AC7E-8AD41C817E50}" destId="{A8D0AA99-F808-4737-8F22-969E039C6FAE}" srcOrd="1" destOrd="0" presId="urn:microsoft.com/office/officeart/2018/5/layout/CenteredIconLabelDescriptionList"/>
    <dgm:cxn modelId="{5820C45F-65D8-4AC0-B2E3-245184A7DAD7}" type="presParOf" srcId="{6AC114BB-6735-4CEE-AC7E-8AD41C817E50}" destId="{7EE644D6-5CDE-4618-B835-9177ADF08B4B}" srcOrd="2" destOrd="0" presId="urn:microsoft.com/office/officeart/2018/5/layout/CenteredIconLabelDescriptionList"/>
    <dgm:cxn modelId="{BCA9039D-0286-4063-9F7B-398984623993}" type="presParOf" srcId="{6AC114BB-6735-4CEE-AC7E-8AD41C817E50}" destId="{EA955AC2-662F-418E-BC03-2AA4202E72F9}" srcOrd="3" destOrd="0" presId="urn:microsoft.com/office/officeart/2018/5/layout/CenteredIconLabelDescriptionList"/>
    <dgm:cxn modelId="{6C3BCE0A-ECB6-4A13-9AFB-2AF12860AF18}" type="presParOf" srcId="{6AC114BB-6735-4CEE-AC7E-8AD41C817E50}" destId="{059E3CA6-BE64-416D-B4C8-EDAAE699CD62}" srcOrd="4" destOrd="0" presId="urn:microsoft.com/office/officeart/2018/5/layout/CenteredIconLabelDescriptionList"/>
    <dgm:cxn modelId="{3892AD13-05DD-4124-AB6C-623356460676}" type="presParOf" srcId="{0C0F187F-4456-40B5-86B7-E2D4B6B64235}" destId="{D3038175-D6F8-4DD5-A9C4-018F50A7A9FF}" srcOrd="1" destOrd="0" presId="urn:microsoft.com/office/officeart/2018/5/layout/CenteredIconLabelDescriptionList"/>
    <dgm:cxn modelId="{A33F56D5-6DB0-4421-B21F-4A699C6043E5}" type="presParOf" srcId="{0C0F187F-4456-40B5-86B7-E2D4B6B64235}" destId="{F9CC6BC3-9190-452C-8AD7-C3323BC027A0}" srcOrd="2" destOrd="0" presId="urn:microsoft.com/office/officeart/2018/5/layout/CenteredIconLabelDescriptionList"/>
    <dgm:cxn modelId="{D9F21579-FEAB-474E-8104-961509375181}" type="presParOf" srcId="{F9CC6BC3-9190-452C-8AD7-C3323BC027A0}" destId="{89FEE856-9570-4BEA-B731-DE3897F26949}" srcOrd="0" destOrd="0" presId="urn:microsoft.com/office/officeart/2018/5/layout/CenteredIconLabelDescriptionList"/>
    <dgm:cxn modelId="{7E8AC551-01C1-433E-B6B4-226734BA6BDC}" type="presParOf" srcId="{F9CC6BC3-9190-452C-8AD7-C3323BC027A0}" destId="{DE986F58-08D8-4C88-AF9C-490D970A1167}" srcOrd="1" destOrd="0" presId="urn:microsoft.com/office/officeart/2018/5/layout/CenteredIconLabelDescriptionList"/>
    <dgm:cxn modelId="{002BFE21-A2E9-4695-A4F7-F0EF62702EAD}" type="presParOf" srcId="{F9CC6BC3-9190-452C-8AD7-C3323BC027A0}" destId="{FCF8E628-50B3-4859-911D-7A70C57FB889}" srcOrd="2" destOrd="0" presId="urn:microsoft.com/office/officeart/2018/5/layout/CenteredIconLabelDescriptionList"/>
    <dgm:cxn modelId="{706E6126-CDF8-41CD-883E-EDAB6014FCE9}" type="presParOf" srcId="{F9CC6BC3-9190-452C-8AD7-C3323BC027A0}" destId="{A3D56B20-7F57-423A-B893-C9FE9D4A4503}" srcOrd="3" destOrd="0" presId="urn:microsoft.com/office/officeart/2018/5/layout/CenteredIconLabelDescriptionList"/>
    <dgm:cxn modelId="{8DB7F1E2-E057-4908-B14E-0FFE9CC2B198}" type="presParOf" srcId="{F9CC6BC3-9190-452C-8AD7-C3323BC027A0}" destId="{4BBF5178-9F51-43D5-A1A5-65888C1B4352}" srcOrd="4" destOrd="0" presId="urn:microsoft.com/office/officeart/2018/5/layout/CenteredIconLabelDescriptionList"/>
    <dgm:cxn modelId="{C83F1E6B-D28D-44CB-B3FB-B205B5007B91}" type="presParOf" srcId="{0C0F187F-4456-40B5-86B7-E2D4B6B64235}" destId="{CD0112FD-7F07-4161-8388-9D9BDC4C70F1}" srcOrd="3" destOrd="0" presId="urn:microsoft.com/office/officeart/2018/5/layout/CenteredIconLabelDescriptionList"/>
    <dgm:cxn modelId="{F9A4FD81-FBC6-4748-9323-48710749CDAB}" type="presParOf" srcId="{0C0F187F-4456-40B5-86B7-E2D4B6B64235}" destId="{03ED8AA8-E94E-43D2-B56B-89FFBBF9F79A}" srcOrd="4" destOrd="0" presId="urn:microsoft.com/office/officeart/2018/5/layout/CenteredIconLabelDescriptionList"/>
    <dgm:cxn modelId="{E3911738-F1D9-43DC-B41E-09CF51876F56}" type="presParOf" srcId="{03ED8AA8-E94E-43D2-B56B-89FFBBF9F79A}" destId="{1DF3C6AC-085E-4EA2-855C-92803D610575}" srcOrd="0" destOrd="0" presId="urn:microsoft.com/office/officeart/2018/5/layout/CenteredIconLabelDescriptionList"/>
    <dgm:cxn modelId="{95917169-31B7-4173-B7F1-4204571C6AD5}" type="presParOf" srcId="{03ED8AA8-E94E-43D2-B56B-89FFBBF9F79A}" destId="{55A705AA-C63F-4E51-BF79-A708F254134D}" srcOrd="1" destOrd="0" presId="urn:microsoft.com/office/officeart/2018/5/layout/CenteredIconLabelDescriptionList"/>
    <dgm:cxn modelId="{04746EFC-9708-48C6-9FB7-0EFCB0DC8E06}" type="presParOf" srcId="{03ED8AA8-E94E-43D2-B56B-89FFBBF9F79A}" destId="{8E93D3B5-9409-43CF-B183-F8660B1754EB}" srcOrd="2" destOrd="0" presId="urn:microsoft.com/office/officeart/2018/5/layout/CenteredIconLabelDescriptionList"/>
    <dgm:cxn modelId="{FB916EEB-C979-4C9C-8D0C-98AAEB1EF89D}" type="presParOf" srcId="{03ED8AA8-E94E-43D2-B56B-89FFBBF9F79A}" destId="{C7365639-05AE-4E05-A39A-C1DCABB236F1}" srcOrd="3" destOrd="0" presId="urn:microsoft.com/office/officeart/2018/5/layout/CenteredIconLabelDescriptionList"/>
    <dgm:cxn modelId="{896C2B30-0E59-4479-86A5-D13DDAEABCB3}" type="presParOf" srcId="{03ED8AA8-E94E-43D2-B56B-89FFBBF9F79A}" destId="{37A3BC19-DC8A-468A-B356-E1C99AB818B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A07DE-8DC0-4BC4-A746-F4F636304B9C}" type="datetimeFigureOut">
              <a:rPr lang="en-US" smtClean="0"/>
              <a:t>3/10/2020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DDEDA-DCEB-4011-A709-14FFE6C39B22}" type="slidenum">
              <a:rPr lang="en-US" smtClean="0"/>
              <a:t>‹#›</a:t>
            </a:fld>
            <a:endParaRPr lang="en-US"/>
          </a:p>
        </p:txBody>
      </p:sp>
    </p:spTree>
    <p:extLst>
      <p:ext uri="{BB962C8B-B14F-4D97-AF65-F5344CB8AC3E}">
        <p14:creationId xmlns:p14="http://schemas.microsoft.com/office/powerpoint/2010/main" val="351021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Introductions</a:t>
            </a:r>
          </a:p>
          <a:p>
            <a:r>
              <a:rPr lang="en-US" dirty="0"/>
              <a:t>	How do you take care of others?</a:t>
            </a:r>
          </a:p>
          <a:p>
            <a:endParaRPr lang="en-US" dirty="0"/>
          </a:p>
          <a:p>
            <a:r>
              <a:rPr lang="en-US" dirty="0"/>
              <a:t>Housekeeping</a:t>
            </a:r>
          </a:p>
          <a:p>
            <a:r>
              <a:rPr lang="en-US" dirty="0"/>
              <a:t>	No breaks but feel</a:t>
            </a:r>
            <a:r>
              <a:rPr lang="en-US" baseline="0" dirty="0"/>
              <a:t> free to make yourself comfortable</a:t>
            </a:r>
            <a:endParaRPr lang="en-US" dirty="0"/>
          </a:p>
        </p:txBody>
      </p:sp>
      <p:sp>
        <p:nvSpPr>
          <p:cNvPr id="4" name="Slide Number Placeholder 3"/>
          <p:cNvSpPr>
            <a:spLocks noGrp="1"/>
          </p:cNvSpPr>
          <p:nvPr>
            <p:ph type="sldNum" sz="quarter" idx="10"/>
          </p:nvPr>
        </p:nvSpPr>
        <p:spPr/>
        <p:txBody>
          <a:bodyPr/>
          <a:lstStyle/>
          <a:p>
            <a:fld id="{904DDEDA-DCEB-4011-A709-14FFE6C39B22}" type="slidenum">
              <a:rPr lang="en-US" smtClean="0"/>
              <a:t>1</a:t>
            </a:fld>
            <a:endParaRPr lang="en-US"/>
          </a:p>
        </p:txBody>
      </p:sp>
    </p:spTree>
    <p:extLst>
      <p:ext uri="{BB962C8B-B14F-4D97-AF65-F5344CB8AC3E}">
        <p14:creationId xmlns:p14="http://schemas.microsoft.com/office/powerpoint/2010/main" val="1998755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904DDEDA-DCEB-4011-A709-14FFE6C39B22}" type="slidenum">
              <a:rPr lang="en-US" smtClean="0"/>
              <a:t>23</a:t>
            </a:fld>
            <a:endParaRPr lang="en-US"/>
          </a:p>
        </p:txBody>
      </p:sp>
    </p:spTree>
    <p:extLst>
      <p:ext uri="{BB962C8B-B14F-4D97-AF65-F5344CB8AC3E}">
        <p14:creationId xmlns:p14="http://schemas.microsoft.com/office/powerpoint/2010/main" val="319983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4DDEDA-DCEB-4011-A709-14FFE6C39B22}" type="slidenum">
              <a:rPr lang="en-US" smtClean="0"/>
              <a:t>24</a:t>
            </a:fld>
            <a:endParaRPr lang="en-US"/>
          </a:p>
        </p:txBody>
      </p:sp>
    </p:spTree>
    <p:extLst>
      <p:ext uri="{BB962C8B-B14F-4D97-AF65-F5344CB8AC3E}">
        <p14:creationId xmlns:p14="http://schemas.microsoft.com/office/powerpoint/2010/main" val="78677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DDEDA-DCEB-4011-A709-14FFE6C39B22}" type="slidenum">
              <a:rPr lang="en-US" smtClean="0"/>
              <a:t>3</a:t>
            </a:fld>
            <a:endParaRPr lang="en-US"/>
          </a:p>
        </p:txBody>
      </p:sp>
    </p:spTree>
    <p:extLst>
      <p:ext uri="{BB962C8B-B14F-4D97-AF65-F5344CB8AC3E}">
        <p14:creationId xmlns:p14="http://schemas.microsoft.com/office/powerpoint/2010/main" val="295869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Affects how we feel with our work environment, client environment</a:t>
            </a:r>
            <a:r>
              <a:rPr lang="en-US" baseline="0" dirty="0"/>
              <a:t> and personal environment</a:t>
            </a:r>
            <a:endParaRPr lang="en-US" dirty="0"/>
          </a:p>
        </p:txBody>
      </p:sp>
      <p:sp>
        <p:nvSpPr>
          <p:cNvPr id="4" name="Slide Number Placeholder 3"/>
          <p:cNvSpPr>
            <a:spLocks noGrp="1"/>
          </p:cNvSpPr>
          <p:nvPr>
            <p:ph type="sldNum" sz="quarter" idx="10"/>
          </p:nvPr>
        </p:nvSpPr>
        <p:spPr/>
        <p:txBody>
          <a:bodyPr/>
          <a:lstStyle/>
          <a:p>
            <a:fld id="{904DDEDA-DCEB-4011-A709-14FFE6C39B22}" type="slidenum">
              <a:rPr lang="en-US" smtClean="0"/>
              <a:t>9</a:t>
            </a:fld>
            <a:endParaRPr lang="en-US"/>
          </a:p>
        </p:txBody>
      </p:sp>
    </p:spTree>
    <p:extLst>
      <p:ext uri="{BB962C8B-B14F-4D97-AF65-F5344CB8AC3E}">
        <p14:creationId xmlns:p14="http://schemas.microsoft.com/office/powerpoint/2010/main" val="159144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04DDEDA-DCEB-4011-A709-14FFE6C39B22}" type="slidenum">
              <a:rPr lang="en-US" smtClean="0"/>
              <a:t>12</a:t>
            </a:fld>
            <a:endParaRPr lang="en-US"/>
          </a:p>
        </p:txBody>
      </p:sp>
    </p:spTree>
    <p:extLst>
      <p:ext uri="{BB962C8B-B14F-4D97-AF65-F5344CB8AC3E}">
        <p14:creationId xmlns:p14="http://schemas.microsoft.com/office/powerpoint/2010/main" val="42681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DDEDA-DCEB-4011-A709-14FFE6C39B22}" type="slidenum">
              <a:rPr lang="en-US" smtClean="0"/>
              <a:t>13</a:t>
            </a:fld>
            <a:endParaRPr lang="en-US"/>
          </a:p>
        </p:txBody>
      </p:sp>
    </p:spTree>
    <p:extLst>
      <p:ext uri="{BB962C8B-B14F-4D97-AF65-F5344CB8AC3E}">
        <p14:creationId xmlns:p14="http://schemas.microsoft.com/office/powerpoint/2010/main" val="370912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Screener for stress-related</a:t>
            </a:r>
            <a:r>
              <a:rPr lang="en-US" baseline="0" dirty="0"/>
              <a:t> health problems</a:t>
            </a:r>
          </a:p>
          <a:p>
            <a:r>
              <a:rPr lang="en-US" baseline="0" dirty="0"/>
              <a:t>	Not a medical or psychological assessment</a:t>
            </a:r>
          </a:p>
          <a:p>
            <a:endParaRPr lang="en-US" baseline="0" dirty="0"/>
          </a:p>
          <a:p>
            <a:r>
              <a:rPr lang="en-US" baseline="0" dirty="0"/>
              <a:t>Self report for the past 30 days</a:t>
            </a:r>
          </a:p>
          <a:p>
            <a:endParaRPr lang="en-US" baseline="0" dirty="0"/>
          </a:p>
          <a:p>
            <a:r>
              <a:rPr lang="en-US" baseline="0" dirty="0"/>
              <a:t>**Keep score sheets until later in session</a:t>
            </a:r>
            <a:endParaRPr lang="en-US" dirty="0"/>
          </a:p>
        </p:txBody>
      </p:sp>
      <p:sp>
        <p:nvSpPr>
          <p:cNvPr id="4" name="Slide Number Placeholder 3"/>
          <p:cNvSpPr>
            <a:spLocks noGrp="1"/>
          </p:cNvSpPr>
          <p:nvPr>
            <p:ph type="sldNum" sz="quarter" idx="10"/>
          </p:nvPr>
        </p:nvSpPr>
        <p:spPr/>
        <p:txBody>
          <a:bodyPr/>
          <a:lstStyle/>
          <a:p>
            <a:fld id="{904DDEDA-DCEB-4011-A709-14FFE6C39B22}" type="slidenum">
              <a:rPr lang="en-US" smtClean="0"/>
              <a:t>15</a:t>
            </a:fld>
            <a:endParaRPr lang="en-US"/>
          </a:p>
        </p:txBody>
      </p:sp>
    </p:spTree>
    <p:extLst>
      <p:ext uri="{BB962C8B-B14F-4D97-AF65-F5344CB8AC3E}">
        <p14:creationId xmlns:p14="http://schemas.microsoft.com/office/powerpoint/2010/main" val="393786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Learning about trauma and self care</a:t>
            </a:r>
          </a:p>
          <a:p>
            <a:endParaRPr lang="en-US" dirty="0"/>
          </a:p>
          <a:p>
            <a:r>
              <a:rPr lang="en-US" dirty="0"/>
              <a:t>Additional supervision</a:t>
            </a:r>
          </a:p>
          <a:p>
            <a:endParaRPr lang="en-US" dirty="0"/>
          </a:p>
          <a:p>
            <a:r>
              <a:rPr lang="en-US" dirty="0"/>
              <a:t>Use of flextime or PTO when needed</a:t>
            </a:r>
            <a:r>
              <a:rPr lang="en-US" baseline="0" dirty="0"/>
              <a:t> and possible</a:t>
            </a:r>
            <a:endParaRPr lang="en-US" dirty="0"/>
          </a:p>
        </p:txBody>
      </p:sp>
      <p:sp>
        <p:nvSpPr>
          <p:cNvPr id="4" name="Slide Number Placeholder 3"/>
          <p:cNvSpPr>
            <a:spLocks noGrp="1"/>
          </p:cNvSpPr>
          <p:nvPr>
            <p:ph type="sldNum" sz="quarter" idx="10"/>
          </p:nvPr>
        </p:nvSpPr>
        <p:spPr/>
        <p:txBody>
          <a:bodyPr/>
          <a:lstStyle/>
          <a:p>
            <a:fld id="{904DDEDA-DCEB-4011-A709-14FFE6C39B22}" type="slidenum">
              <a:rPr lang="en-US" smtClean="0"/>
              <a:t>16</a:t>
            </a:fld>
            <a:endParaRPr lang="en-US"/>
          </a:p>
        </p:txBody>
      </p:sp>
    </p:spTree>
    <p:extLst>
      <p:ext uri="{BB962C8B-B14F-4D97-AF65-F5344CB8AC3E}">
        <p14:creationId xmlns:p14="http://schemas.microsoft.com/office/powerpoint/2010/main" val="206843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Mindfulness-being</a:t>
            </a:r>
            <a:r>
              <a:rPr lang="en-US" baseline="0" dirty="0"/>
              <a:t> in the present—identify thoughts and feelings without judging them</a:t>
            </a:r>
          </a:p>
          <a:p>
            <a:endParaRPr lang="en-US" baseline="0" dirty="0"/>
          </a:p>
          <a:p>
            <a:r>
              <a:rPr lang="en-US" baseline="0" dirty="0"/>
              <a:t>Reflective supervision—examine thoughts and feelings while using awareness to help client</a:t>
            </a:r>
            <a:endParaRPr lang="en-US" dirty="0"/>
          </a:p>
          <a:p>
            <a:endParaRPr lang="en-US" dirty="0"/>
          </a:p>
          <a:p>
            <a:r>
              <a:rPr lang="en-US" dirty="0"/>
              <a:t>Caseload--As appropriate with discussion from supervisors</a:t>
            </a:r>
          </a:p>
          <a:p>
            <a:endParaRPr lang="en-US" dirty="0"/>
          </a:p>
          <a:p>
            <a:r>
              <a:rPr lang="en-US" dirty="0"/>
              <a:t>Sometimes we put ourselves</a:t>
            </a:r>
            <a:r>
              <a:rPr lang="en-US" baseline="0" dirty="0"/>
              <a:t> out to clients, work, family, life, we forget that we need self care</a:t>
            </a:r>
          </a:p>
          <a:p>
            <a:r>
              <a:rPr lang="en-US" baseline="0" dirty="0"/>
              <a:t>	More roles=more responsibilities</a:t>
            </a:r>
            <a:endParaRPr lang="en-US" dirty="0"/>
          </a:p>
        </p:txBody>
      </p:sp>
      <p:sp>
        <p:nvSpPr>
          <p:cNvPr id="4" name="Slide Number Placeholder 3"/>
          <p:cNvSpPr>
            <a:spLocks noGrp="1"/>
          </p:cNvSpPr>
          <p:nvPr>
            <p:ph type="sldNum" sz="quarter" idx="10"/>
          </p:nvPr>
        </p:nvSpPr>
        <p:spPr/>
        <p:txBody>
          <a:bodyPr/>
          <a:lstStyle/>
          <a:p>
            <a:fld id="{904DDEDA-DCEB-4011-A709-14FFE6C39B22}" type="slidenum">
              <a:rPr lang="en-US" smtClean="0"/>
              <a:t>17</a:t>
            </a:fld>
            <a:endParaRPr lang="en-US"/>
          </a:p>
        </p:txBody>
      </p:sp>
    </p:spTree>
    <p:extLst>
      <p:ext uri="{BB962C8B-B14F-4D97-AF65-F5344CB8AC3E}">
        <p14:creationId xmlns:p14="http://schemas.microsoft.com/office/powerpoint/2010/main" val="93077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scores are</a:t>
            </a:r>
            <a:r>
              <a:rPr lang="en-US" baseline="0" dirty="0"/>
              <a:t> 50</a:t>
            </a:r>
          </a:p>
          <a:p>
            <a:endParaRPr lang="en-US" baseline="0" dirty="0"/>
          </a:p>
          <a:p>
            <a:r>
              <a:rPr lang="en-US" baseline="0" dirty="0"/>
              <a:t>Second page describes satisfaction/burnout/STS</a:t>
            </a:r>
          </a:p>
          <a:p>
            <a:endParaRPr lang="en-US" baseline="0" dirty="0"/>
          </a:p>
          <a:p>
            <a:r>
              <a:rPr lang="en-US" baseline="0" dirty="0"/>
              <a:t>Discussion</a:t>
            </a:r>
            <a:endParaRPr lang="en-US" dirty="0"/>
          </a:p>
        </p:txBody>
      </p:sp>
      <p:sp>
        <p:nvSpPr>
          <p:cNvPr id="4" name="Slide Number Placeholder 3"/>
          <p:cNvSpPr>
            <a:spLocks noGrp="1"/>
          </p:cNvSpPr>
          <p:nvPr>
            <p:ph type="sldNum" sz="quarter" idx="10"/>
          </p:nvPr>
        </p:nvSpPr>
        <p:spPr/>
        <p:txBody>
          <a:bodyPr/>
          <a:lstStyle/>
          <a:p>
            <a:fld id="{904DDEDA-DCEB-4011-A709-14FFE6C39B22}" type="slidenum">
              <a:rPr lang="en-US" smtClean="0"/>
              <a:t>22</a:t>
            </a:fld>
            <a:endParaRPr lang="en-US"/>
          </a:p>
        </p:txBody>
      </p:sp>
    </p:spTree>
    <p:extLst>
      <p:ext uri="{BB962C8B-B14F-4D97-AF65-F5344CB8AC3E}">
        <p14:creationId xmlns:p14="http://schemas.microsoft.com/office/powerpoint/2010/main" val="323602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1307E76-02B8-4B0A-9455-587FD265D905}" type="datetimeFigureOut">
              <a:rPr lang="en-US" smtClean="0"/>
              <a:t>3/10/2020</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8E14D157-4FEC-4E82-BB74-09CE39609775}"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6396258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07E76-02B8-4B0A-9455-587FD265D905}"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4D157-4FEC-4E82-BB74-09CE39609775}" type="slidenum">
              <a:rPr lang="en-US" smtClean="0"/>
              <a:t>‹#›</a:t>
            </a:fld>
            <a:endParaRPr lang="en-US"/>
          </a:p>
        </p:txBody>
      </p:sp>
    </p:spTree>
    <p:extLst>
      <p:ext uri="{BB962C8B-B14F-4D97-AF65-F5344CB8AC3E}">
        <p14:creationId xmlns:p14="http://schemas.microsoft.com/office/powerpoint/2010/main" val="376168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07E76-02B8-4B0A-9455-587FD265D905}"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4D157-4FEC-4E82-BB74-09CE39609775}" type="slidenum">
              <a:rPr lang="en-US" smtClean="0"/>
              <a:t>‹#›</a:t>
            </a:fld>
            <a:endParaRPr lang="en-US"/>
          </a:p>
        </p:txBody>
      </p:sp>
    </p:spTree>
    <p:extLst>
      <p:ext uri="{BB962C8B-B14F-4D97-AF65-F5344CB8AC3E}">
        <p14:creationId xmlns:p14="http://schemas.microsoft.com/office/powerpoint/2010/main" val="157046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07E76-02B8-4B0A-9455-587FD265D905}"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4D157-4FEC-4E82-BB74-09CE39609775}" type="slidenum">
              <a:rPr lang="en-US" smtClean="0"/>
              <a:t>‹#›</a:t>
            </a:fld>
            <a:endParaRPr lang="en-US"/>
          </a:p>
        </p:txBody>
      </p:sp>
    </p:spTree>
    <p:extLst>
      <p:ext uri="{BB962C8B-B14F-4D97-AF65-F5344CB8AC3E}">
        <p14:creationId xmlns:p14="http://schemas.microsoft.com/office/powerpoint/2010/main" val="5897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1307E76-02B8-4B0A-9455-587FD265D905}" type="datetimeFigureOut">
              <a:rPr lang="en-US" smtClean="0"/>
              <a:t>3/10/2020</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8E14D157-4FEC-4E82-BB74-09CE39609775}"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609859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307E76-02B8-4B0A-9455-587FD265D905}"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4D157-4FEC-4E82-BB74-09CE39609775}" type="slidenum">
              <a:rPr lang="en-US" smtClean="0"/>
              <a:t>‹#›</a:t>
            </a:fld>
            <a:endParaRPr lang="en-US"/>
          </a:p>
        </p:txBody>
      </p:sp>
    </p:spTree>
    <p:extLst>
      <p:ext uri="{BB962C8B-B14F-4D97-AF65-F5344CB8AC3E}">
        <p14:creationId xmlns:p14="http://schemas.microsoft.com/office/powerpoint/2010/main" val="296324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307E76-02B8-4B0A-9455-587FD265D905}"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4D157-4FEC-4E82-BB74-09CE39609775}" type="slidenum">
              <a:rPr lang="en-US" smtClean="0"/>
              <a:t>‹#›</a:t>
            </a:fld>
            <a:endParaRPr lang="en-US"/>
          </a:p>
        </p:txBody>
      </p:sp>
    </p:spTree>
    <p:extLst>
      <p:ext uri="{BB962C8B-B14F-4D97-AF65-F5344CB8AC3E}">
        <p14:creationId xmlns:p14="http://schemas.microsoft.com/office/powerpoint/2010/main" val="225056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07E76-02B8-4B0A-9455-587FD265D905}"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4D157-4FEC-4E82-BB74-09CE39609775}" type="slidenum">
              <a:rPr lang="en-US" smtClean="0"/>
              <a:t>‹#›</a:t>
            </a:fld>
            <a:endParaRPr lang="en-US"/>
          </a:p>
        </p:txBody>
      </p:sp>
    </p:spTree>
    <p:extLst>
      <p:ext uri="{BB962C8B-B14F-4D97-AF65-F5344CB8AC3E}">
        <p14:creationId xmlns:p14="http://schemas.microsoft.com/office/powerpoint/2010/main" val="78487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07E76-02B8-4B0A-9455-587FD265D905}"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4D157-4FEC-4E82-BB74-09CE39609775}" type="slidenum">
              <a:rPr lang="en-US" smtClean="0"/>
              <a:t>‹#›</a:t>
            </a:fld>
            <a:endParaRPr lang="en-US"/>
          </a:p>
        </p:txBody>
      </p:sp>
    </p:spTree>
    <p:extLst>
      <p:ext uri="{BB962C8B-B14F-4D97-AF65-F5344CB8AC3E}">
        <p14:creationId xmlns:p14="http://schemas.microsoft.com/office/powerpoint/2010/main" val="358077769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1307E76-02B8-4B0A-9455-587FD265D905}" type="datetimeFigureOut">
              <a:rPr lang="en-US" smtClean="0"/>
              <a:t>3/10/2020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E14D157-4FEC-4E82-BB74-09CE39609775}"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267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1307E76-02B8-4B0A-9455-587FD265D905}" type="datetimeFigureOut">
              <a:rPr lang="en-US" smtClean="0"/>
              <a:t>3/10/2020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E14D157-4FEC-4E82-BB74-09CE39609775}"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71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1307E76-02B8-4B0A-9455-587FD265D905}" type="datetimeFigureOut">
              <a:rPr lang="en-US" smtClean="0"/>
              <a:t>3/10/2020</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8E14D157-4FEC-4E82-BB74-09CE39609775}"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9866082"/>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proqol.org/ProQol_Test.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mpassionfatigue.org/pages/compassionfatigue.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vtt.ovc.ojp.gov/ojpasset/Documents/VT_Intro_to_VT_for_Law%20Enforcement-508.pdf" TargetMode="External"/><Relationship Id="rId4" Type="http://schemas.openxmlformats.org/officeDocument/2006/relationships/hyperlink" Target="https://istss.org/public-resources/what-is-traumatic-stres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B73C468-D875-4A8E-A540-E43BF8232D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33913" y="634028"/>
            <a:ext cx="3598683" cy="3732835"/>
          </a:xfrm>
        </p:spPr>
        <p:txBody>
          <a:bodyPr>
            <a:normAutofit/>
          </a:bodyPr>
          <a:lstStyle/>
          <a:p>
            <a:r>
              <a:rPr lang="en-US" sz="3300" b="1"/>
              <a:t/>
            </a:r>
            <a:br>
              <a:rPr lang="en-US" sz="3300" b="1"/>
            </a:br>
            <a:r>
              <a:rPr lang="en-US" sz="3300" b="1"/>
              <a:t/>
            </a:r>
            <a:br>
              <a:rPr lang="en-US" sz="3300" b="1"/>
            </a:br>
            <a:r>
              <a:rPr lang="en-US" sz="3300" b="1"/>
              <a:t/>
            </a:r>
            <a:br>
              <a:rPr lang="en-US" sz="3300" b="1"/>
            </a:br>
            <a:r>
              <a:rPr lang="en-US" sz="3300" b="1"/>
              <a:t>Vicarious Trauma and Compassion Fatigue for Law Enforcement</a:t>
            </a:r>
          </a:p>
        </p:txBody>
      </p:sp>
      <p:sp>
        <p:nvSpPr>
          <p:cNvPr id="3" name="Subtitle 2"/>
          <p:cNvSpPr>
            <a:spLocks noGrp="1"/>
          </p:cNvSpPr>
          <p:nvPr>
            <p:ph type="subTitle" idx="1"/>
          </p:nvPr>
        </p:nvSpPr>
        <p:spPr>
          <a:xfrm>
            <a:off x="5033913" y="4436462"/>
            <a:ext cx="3598683" cy="1794656"/>
          </a:xfrm>
        </p:spPr>
        <p:txBody>
          <a:bodyPr>
            <a:normAutofit/>
          </a:bodyPr>
          <a:lstStyle/>
          <a:p>
            <a:pPr>
              <a:spcAft>
                <a:spcPts val="600"/>
              </a:spcAft>
            </a:pPr>
            <a:endParaRPr lang="en-US"/>
          </a:p>
          <a:p>
            <a:pPr>
              <a:spcAft>
                <a:spcPts val="600"/>
              </a:spcAft>
            </a:pPr>
            <a:r>
              <a:rPr lang="en-US"/>
              <a:t>Randy Ferrill, BA</a:t>
            </a:r>
          </a:p>
          <a:p>
            <a:pPr>
              <a:spcAft>
                <a:spcPts val="600"/>
              </a:spcAft>
            </a:pPr>
            <a:r>
              <a:rPr lang="en-US"/>
              <a:t>FAST Program coordinator</a:t>
            </a:r>
          </a:p>
          <a:p>
            <a:pPr>
              <a:spcAft>
                <a:spcPts val="600"/>
              </a:spcAft>
            </a:pPr>
            <a:endParaRPr lang="en-US"/>
          </a:p>
        </p:txBody>
      </p:sp>
      <p:sp>
        <p:nvSpPr>
          <p:cNvPr id="11" name="Freeform 6">
            <a:extLst>
              <a:ext uri="{FF2B5EF4-FFF2-40B4-BE49-F238E27FC236}">
                <a16:creationId xmlns:a16="http://schemas.microsoft.com/office/drawing/2014/main" xmlns="" id="{B4734F2F-19FC-4D35-9BDE-5CEAD57D9B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270908" y="2016617"/>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xmlns="" id="{D97A8A26-FD96-4968-A34A-727382AC7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486872" y="634028"/>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52" y="1906233"/>
            <a:ext cx="3155752" cy="3245550"/>
          </a:xfrm>
          <a:prstGeom prst="rect">
            <a:avLst/>
          </a:prstGeom>
        </p:spPr>
      </p:pic>
    </p:spTree>
    <p:extLst>
      <p:ext uri="{BB962C8B-B14F-4D97-AF65-F5344CB8AC3E}">
        <p14:creationId xmlns:p14="http://schemas.microsoft.com/office/powerpoint/2010/main" val="78205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806677-A56F-4BBF-B2E7-44AC137AB7FD}"/>
              </a:ext>
            </a:extLst>
          </p:cNvPr>
          <p:cNvSpPr>
            <a:spLocks noGrp="1"/>
          </p:cNvSpPr>
          <p:nvPr>
            <p:ph type="title"/>
          </p:nvPr>
        </p:nvSpPr>
        <p:spPr/>
        <p:txBody>
          <a:bodyPr/>
          <a:lstStyle/>
          <a:p>
            <a:r>
              <a:rPr lang="en-US" dirty="0"/>
              <a:t>Traumatic Stress vs. Vicarious Traumatization</a:t>
            </a:r>
          </a:p>
        </p:txBody>
      </p:sp>
      <p:sp>
        <p:nvSpPr>
          <p:cNvPr id="3" name="Text Placeholder 2">
            <a:extLst>
              <a:ext uri="{FF2B5EF4-FFF2-40B4-BE49-F238E27FC236}">
                <a16:creationId xmlns:a16="http://schemas.microsoft.com/office/drawing/2014/main" xmlns="" id="{4ABDD5BB-B23E-4653-B960-0BB8FC05B309}"/>
              </a:ext>
            </a:extLst>
          </p:cNvPr>
          <p:cNvSpPr>
            <a:spLocks noGrp="1"/>
          </p:cNvSpPr>
          <p:nvPr>
            <p:ph type="body" idx="1"/>
          </p:nvPr>
        </p:nvSpPr>
        <p:spPr/>
        <p:txBody>
          <a:bodyPr/>
          <a:lstStyle/>
          <a:p>
            <a:r>
              <a:rPr lang="en-US" dirty="0"/>
              <a:t>Traumatic Stress</a:t>
            </a:r>
          </a:p>
        </p:txBody>
      </p:sp>
      <p:sp>
        <p:nvSpPr>
          <p:cNvPr id="4" name="Content Placeholder 3">
            <a:extLst>
              <a:ext uri="{FF2B5EF4-FFF2-40B4-BE49-F238E27FC236}">
                <a16:creationId xmlns:a16="http://schemas.microsoft.com/office/drawing/2014/main" xmlns="" id="{1E9245DD-E208-4469-AE91-D4B23A38CB06}"/>
              </a:ext>
            </a:extLst>
          </p:cNvPr>
          <p:cNvSpPr>
            <a:spLocks noGrp="1"/>
          </p:cNvSpPr>
          <p:nvPr>
            <p:ph sz="half" idx="2"/>
          </p:nvPr>
        </p:nvSpPr>
        <p:spPr/>
        <p:txBody>
          <a:bodyPr>
            <a:normAutofit fontScale="85000" lnSpcReduction="10000"/>
          </a:bodyPr>
          <a:lstStyle/>
          <a:p>
            <a:r>
              <a:rPr lang="en-US" dirty="0"/>
              <a:t>Extreme emotionality or absence of emotion</a:t>
            </a:r>
          </a:p>
          <a:p>
            <a:r>
              <a:rPr lang="en-US" dirty="0"/>
              <a:t>Exaggerated startle response</a:t>
            </a:r>
          </a:p>
          <a:p>
            <a:r>
              <a:rPr lang="en-US" dirty="0"/>
              <a:t>Flashbacks, </a:t>
            </a:r>
            <a:r>
              <a:rPr lang="en-US" dirty="0" err="1"/>
              <a:t>Nigtmares</a:t>
            </a:r>
            <a:endParaRPr lang="en-US" dirty="0"/>
          </a:p>
        </p:txBody>
      </p:sp>
      <p:sp>
        <p:nvSpPr>
          <p:cNvPr id="5" name="Text Placeholder 4">
            <a:extLst>
              <a:ext uri="{FF2B5EF4-FFF2-40B4-BE49-F238E27FC236}">
                <a16:creationId xmlns:a16="http://schemas.microsoft.com/office/drawing/2014/main" xmlns="" id="{C0AB4E2A-9A77-4360-9B3A-BFF65CA39A06}"/>
              </a:ext>
            </a:extLst>
          </p:cNvPr>
          <p:cNvSpPr>
            <a:spLocks noGrp="1"/>
          </p:cNvSpPr>
          <p:nvPr>
            <p:ph type="body" sz="quarter" idx="3"/>
          </p:nvPr>
        </p:nvSpPr>
        <p:spPr/>
        <p:txBody>
          <a:bodyPr/>
          <a:lstStyle/>
          <a:p>
            <a:r>
              <a:rPr lang="en-US" dirty="0"/>
              <a:t>Vicarious Traumatization</a:t>
            </a:r>
          </a:p>
        </p:txBody>
      </p:sp>
      <p:sp>
        <p:nvSpPr>
          <p:cNvPr id="6" name="Content Placeholder 5">
            <a:extLst>
              <a:ext uri="{FF2B5EF4-FFF2-40B4-BE49-F238E27FC236}">
                <a16:creationId xmlns:a16="http://schemas.microsoft.com/office/drawing/2014/main" xmlns="" id="{BA4659C2-DDC4-451B-804B-D5B9FB374E18}"/>
              </a:ext>
            </a:extLst>
          </p:cNvPr>
          <p:cNvSpPr>
            <a:spLocks noGrp="1"/>
          </p:cNvSpPr>
          <p:nvPr>
            <p:ph sz="quarter" idx="4"/>
          </p:nvPr>
        </p:nvSpPr>
        <p:spPr/>
        <p:txBody>
          <a:bodyPr>
            <a:normAutofit fontScale="85000" lnSpcReduction="10000"/>
          </a:bodyPr>
          <a:lstStyle/>
          <a:p>
            <a:r>
              <a:rPr lang="en-US" dirty="0"/>
              <a:t>Overly involved with or avoidance of the victim/survivor of traumatic stress</a:t>
            </a:r>
          </a:p>
          <a:p>
            <a:r>
              <a:rPr lang="en-US" dirty="0"/>
              <a:t>Hypervigilance</a:t>
            </a:r>
          </a:p>
          <a:p>
            <a:r>
              <a:rPr lang="en-US" dirty="0"/>
              <a:t>Intrusive thoughts and images, or nightmares from the victims’ description of traumatic event (OVC, n.d.) </a:t>
            </a:r>
          </a:p>
          <a:p>
            <a:endParaRPr lang="en-US" dirty="0"/>
          </a:p>
        </p:txBody>
      </p:sp>
    </p:spTree>
    <p:extLst>
      <p:ext uri="{BB962C8B-B14F-4D97-AF65-F5344CB8AC3E}">
        <p14:creationId xmlns:p14="http://schemas.microsoft.com/office/powerpoint/2010/main" val="55463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6" name="Rectangle 70">
            <a:extLst>
              <a:ext uri="{FF2B5EF4-FFF2-40B4-BE49-F238E27FC236}">
                <a16:creationId xmlns:a16="http://schemas.microsoft.com/office/drawing/2014/main" xmlns="" id="{D488911C-0EC7-40A9-9BCB-CA8A66E462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53023EA8-527A-4FA2-A71D-626F912756C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4643" y="744469"/>
            <a:ext cx="8005589" cy="5349671"/>
            <a:chOff x="752858" y="744469"/>
            <a:chExt cx="10674117" cy="5349671"/>
          </a:xfrm>
        </p:grpSpPr>
        <p:sp>
          <p:nvSpPr>
            <p:cNvPr id="74" name="Freeform 6">
              <a:extLst>
                <a:ext uri="{FF2B5EF4-FFF2-40B4-BE49-F238E27FC236}">
                  <a16:creationId xmlns:a16="http://schemas.microsoft.com/office/drawing/2014/main" xmlns="" id="{60C46CD6-ADBB-41BC-8969-7C707D4332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057" name="Freeform 6">
              <a:extLst>
                <a:ext uri="{FF2B5EF4-FFF2-40B4-BE49-F238E27FC236}">
                  <a16:creationId xmlns:a16="http://schemas.microsoft.com/office/drawing/2014/main" xmlns="" id="{B6C38415-998B-45FB-A12C-BD0B184CB8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058" name="Rectangle 76">
            <a:extLst>
              <a:ext uri="{FF2B5EF4-FFF2-40B4-BE49-F238E27FC236}">
                <a16:creationId xmlns:a16="http://schemas.microsoft.com/office/drawing/2014/main" xmlns="" id="{C8D89F71-9459-4318-ACAE-874616C3A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346" y="968188"/>
            <a:ext cx="7645535"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lowchart of the Vicarious Trauma Toolkit Model Top of the chart Work Related Trauma Exposure = Vicarious Trauma, Second level is Change in World View and Spectrum on Responses, Third level below Spectrum of Responses, Negative with attributes of Vicarious Traumatization, Secondary Traumatic Stress, Compassion Fatigue. Next third level item below Spectrum of Responses, Neutral with attributes of Impact Managed Effectively. Next third level item below Spectrum of Responses, Positive with attributes of Vicarious Resilience, Vicarious Transformation Compassion Satisfaction">
            <a:extLst>
              <a:ext uri="{FF2B5EF4-FFF2-40B4-BE49-F238E27FC236}">
                <a16:creationId xmlns:a16="http://schemas.microsoft.com/office/drawing/2014/main" xmlns="" id="{646DBF60-1E16-41B1-A8CF-806477AB6E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1645" y="1396769"/>
            <a:ext cx="7162936" cy="40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81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14902AA-4E7E-4D93-A756-AC2EF9AAF9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6"/>
            <a:ext cx="9143999"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xmlns="" id="{AE0AE5A0-0098-4DC4-82DC-CCE4071B65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503463"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xmlns="" id="{B6D28670-6E3D-4F4B-AD22-EFA33BF3CA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7474" y="1010265"/>
            <a:ext cx="8336526"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281916"/>
            <a:ext cx="7200900" cy="1485900"/>
          </a:xfrm>
        </p:spPr>
        <p:txBody>
          <a:bodyPr>
            <a:normAutofit/>
          </a:bodyPr>
          <a:lstStyle/>
          <a:p>
            <a:r>
              <a:rPr lang="en-US" dirty="0"/>
              <a:t>Vicarious Traumatization Among Law Enforcement</a:t>
            </a:r>
          </a:p>
        </p:txBody>
      </p:sp>
      <p:sp>
        <p:nvSpPr>
          <p:cNvPr id="3" name="Content Placeholder 2"/>
          <p:cNvSpPr>
            <a:spLocks noGrp="1"/>
          </p:cNvSpPr>
          <p:nvPr>
            <p:ph idx="1"/>
          </p:nvPr>
        </p:nvSpPr>
        <p:spPr>
          <a:xfrm>
            <a:off x="1028700" y="2920620"/>
            <a:ext cx="7200900" cy="2946779"/>
          </a:xfrm>
        </p:spPr>
        <p:txBody>
          <a:bodyPr>
            <a:normAutofit/>
          </a:bodyPr>
          <a:lstStyle/>
          <a:p>
            <a:r>
              <a:rPr lang="en-US" sz="1700"/>
              <a:t>OVC (n.d.) reports that 40-80 percent of helping professionals experience high rates of vicarious traumatization</a:t>
            </a:r>
          </a:p>
          <a:p>
            <a:r>
              <a:rPr lang="en-US" sz="1700"/>
              <a:t>Vicarious Traumatization affects the individual in all areas of life: physical, emotional, behavioral, spiritual, cognitive, and relational</a:t>
            </a:r>
          </a:p>
          <a:p>
            <a:r>
              <a:rPr lang="en-US" sz="1700"/>
              <a:t>Professional impacts of Vicarious Traumatization include</a:t>
            </a:r>
          </a:p>
          <a:p>
            <a:pPr lvl="1"/>
            <a:r>
              <a:rPr lang="en-US" sz="1700"/>
              <a:t>Performance: Decrease in quality of work, Task avoidance</a:t>
            </a:r>
          </a:p>
          <a:p>
            <a:pPr lvl="1"/>
            <a:r>
              <a:rPr lang="en-US" sz="1700"/>
              <a:t>Morale: Apathy, Reduced compassion, Dissatisfaction</a:t>
            </a:r>
          </a:p>
          <a:p>
            <a:pPr lvl="1"/>
            <a:r>
              <a:rPr lang="en-US" sz="1700"/>
              <a:t>Relational: Intolerance of others, Poor communication, Impatience</a:t>
            </a:r>
          </a:p>
          <a:p>
            <a:pPr marL="0" indent="0">
              <a:buNone/>
            </a:pPr>
            <a:endParaRPr lang="en-US" sz="1700"/>
          </a:p>
          <a:p>
            <a:endParaRPr lang="en-US" sz="1700"/>
          </a:p>
        </p:txBody>
      </p:sp>
    </p:spTree>
    <p:extLst>
      <p:ext uri="{BB962C8B-B14F-4D97-AF65-F5344CB8AC3E}">
        <p14:creationId xmlns:p14="http://schemas.microsoft.com/office/powerpoint/2010/main" val="346593563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2DAC179-C790-4427-B1A0-AF7E55B8E6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9255" y="639704"/>
            <a:ext cx="2474684" cy="5577840"/>
          </a:xfrm>
        </p:spPr>
        <p:txBody>
          <a:bodyPr anchor="ctr">
            <a:normAutofit/>
          </a:bodyPr>
          <a:lstStyle/>
          <a:p>
            <a:r>
              <a:rPr lang="en-US" sz="2400"/>
              <a:t>Compassion Fatigue</a:t>
            </a:r>
            <a:r>
              <a:rPr lang="en-US" sz="2400">
                <a:sym typeface="Wingdings" panose="05000000000000000000" pitchFamily="2" charset="2"/>
              </a:rPr>
              <a:t>Burnout</a:t>
            </a:r>
            <a:endParaRPr lang="en-US" sz="2400"/>
          </a:p>
        </p:txBody>
      </p:sp>
      <p:sp useBgFill="1">
        <p:nvSpPr>
          <p:cNvPr id="12" name="Rectangle 11">
            <a:extLst>
              <a:ext uri="{FF2B5EF4-FFF2-40B4-BE49-F238E27FC236}">
                <a16:creationId xmlns:a16="http://schemas.microsoft.com/office/drawing/2014/main" xmlns="" id="{EA392D87-3787-45D6-976E-B85674C09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5377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DEFE8E04-DEE3-49FD-89A2-285FAD1CB6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37745" y="0"/>
            <a:ext cx="171450" cy="6858000"/>
          </a:xfrm>
          <a:prstGeom prst="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7441250E-BD17-4DC4-99B3-1A50F7936353}"/>
              </a:ext>
            </a:extLst>
          </p:cNvPr>
          <p:cNvGraphicFramePr>
            <a:graphicFrameLocks noGrp="1"/>
          </p:cNvGraphicFramePr>
          <p:nvPr>
            <p:ph idx="1"/>
            <p:extLst>
              <p:ext uri="{D42A27DB-BD31-4B8C-83A1-F6EECF244321}">
                <p14:modId xmlns:p14="http://schemas.microsoft.com/office/powerpoint/2010/main" val="2955935206"/>
              </p:ext>
            </p:extLst>
          </p:nvPr>
        </p:nvGraphicFramePr>
        <p:xfrm>
          <a:off x="588168" y="639763"/>
          <a:ext cx="4469607" cy="5577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005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3181D5-95BA-4A0C-95B6-43471F3F4427}"/>
              </a:ext>
            </a:extLst>
          </p:cNvPr>
          <p:cNvSpPr>
            <a:spLocks noGrp="1"/>
          </p:cNvSpPr>
          <p:nvPr>
            <p:ph type="title"/>
          </p:nvPr>
        </p:nvSpPr>
        <p:spPr/>
        <p:txBody>
          <a:bodyPr/>
          <a:lstStyle/>
          <a:p>
            <a:r>
              <a:rPr lang="en-US" dirty="0"/>
              <a:t>Increased Risk Factors</a:t>
            </a:r>
          </a:p>
        </p:txBody>
      </p:sp>
      <p:sp>
        <p:nvSpPr>
          <p:cNvPr id="3" name="Text Placeholder 2">
            <a:extLst>
              <a:ext uri="{FF2B5EF4-FFF2-40B4-BE49-F238E27FC236}">
                <a16:creationId xmlns:a16="http://schemas.microsoft.com/office/drawing/2014/main" xmlns="" id="{36AE49FE-9656-4337-8A9F-D29046C8BA12}"/>
              </a:ext>
            </a:extLst>
          </p:cNvPr>
          <p:cNvSpPr>
            <a:spLocks noGrp="1"/>
          </p:cNvSpPr>
          <p:nvPr>
            <p:ph type="body" idx="1"/>
          </p:nvPr>
        </p:nvSpPr>
        <p:spPr/>
        <p:txBody>
          <a:bodyPr/>
          <a:lstStyle/>
          <a:p>
            <a:r>
              <a:rPr lang="en-US" dirty="0"/>
              <a:t>Personal</a:t>
            </a:r>
          </a:p>
        </p:txBody>
      </p:sp>
      <p:sp>
        <p:nvSpPr>
          <p:cNvPr id="4" name="Content Placeholder 3">
            <a:extLst>
              <a:ext uri="{FF2B5EF4-FFF2-40B4-BE49-F238E27FC236}">
                <a16:creationId xmlns:a16="http://schemas.microsoft.com/office/drawing/2014/main" xmlns="" id="{74618569-4713-4E3E-A770-0FDA1641874E}"/>
              </a:ext>
            </a:extLst>
          </p:cNvPr>
          <p:cNvSpPr>
            <a:spLocks noGrp="1"/>
          </p:cNvSpPr>
          <p:nvPr>
            <p:ph sz="half" idx="2"/>
          </p:nvPr>
        </p:nvSpPr>
        <p:spPr/>
        <p:txBody>
          <a:bodyPr>
            <a:normAutofit fontScale="92500" lnSpcReduction="20000"/>
          </a:bodyPr>
          <a:lstStyle/>
          <a:p>
            <a:r>
              <a:rPr lang="en-US" dirty="0"/>
              <a:t>Trauma History</a:t>
            </a:r>
          </a:p>
          <a:p>
            <a:r>
              <a:rPr lang="en-US" dirty="0"/>
              <a:t>Pre-existing psychological disorder</a:t>
            </a:r>
          </a:p>
          <a:p>
            <a:r>
              <a:rPr lang="en-US" dirty="0"/>
              <a:t>Young age</a:t>
            </a:r>
          </a:p>
          <a:p>
            <a:r>
              <a:rPr lang="en-US" dirty="0"/>
              <a:t>Isolation, inadequate support system</a:t>
            </a:r>
          </a:p>
          <a:p>
            <a:r>
              <a:rPr lang="en-US" dirty="0"/>
              <a:t>Loss in last 12 months</a:t>
            </a:r>
          </a:p>
        </p:txBody>
      </p:sp>
      <p:sp>
        <p:nvSpPr>
          <p:cNvPr id="5" name="Text Placeholder 4">
            <a:extLst>
              <a:ext uri="{FF2B5EF4-FFF2-40B4-BE49-F238E27FC236}">
                <a16:creationId xmlns:a16="http://schemas.microsoft.com/office/drawing/2014/main" xmlns="" id="{F04C1D4D-3F8B-44E5-B9E0-1D30E96D6176}"/>
              </a:ext>
            </a:extLst>
          </p:cNvPr>
          <p:cNvSpPr>
            <a:spLocks noGrp="1"/>
          </p:cNvSpPr>
          <p:nvPr>
            <p:ph type="body" sz="quarter" idx="3"/>
          </p:nvPr>
        </p:nvSpPr>
        <p:spPr/>
        <p:txBody>
          <a:bodyPr/>
          <a:lstStyle/>
          <a:p>
            <a:r>
              <a:rPr lang="en-US" dirty="0"/>
              <a:t>Professional</a:t>
            </a:r>
          </a:p>
        </p:txBody>
      </p:sp>
      <p:sp>
        <p:nvSpPr>
          <p:cNvPr id="6" name="Content Placeholder 5">
            <a:extLst>
              <a:ext uri="{FF2B5EF4-FFF2-40B4-BE49-F238E27FC236}">
                <a16:creationId xmlns:a16="http://schemas.microsoft.com/office/drawing/2014/main" xmlns="" id="{F22CF65C-70EB-4D05-967E-025ECB97FF77}"/>
              </a:ext>
            </a:extLst>
          </p:cNvPr>
          <p:cNvSpPr>
            <a:spLocks noGrp="1"/>
          </p:cNvSpPr>
          <p:nvPr>
            <p:ph sz="quarter" idx="4"/>
          </p:nvPr>
        </p:nvSpPr>
        <p:spPr>
          <a:xfrm>
            <a:off x="4893760" y="3305208"/>
            <a:ext cx="3335840" cy="3247992"/>
          </a:xfrm>
        </p:spPr>
        <p:txBody>
          <a:bodyPr>
            <a:normAutofit fontScale="92500" lnSpcReduction="20000"/>
          </a:bodyPr>
          <a:lstStyle/>
          <a:p>
            <a:r>
              <a:rPr lang="en-US" dirty="0"/>
              <a:t>Lack of quality supervision</a:t>
            </a:r>
          </a:p>
          <a:p>
            <a:r>
              <a:rPr lang="en-US" dirty="0"/>
              <a:t>High percentage of trauma survivors in caseload</a:t>
            </a:r>
          </a:p>
          <a:p>
            <a:r>
              <a:rPr lang="en-US" dirty="0"/>
              <a:t>Little experience</a:t>
            </a:r>
          </a:p>
          <a:p>
            <a:r>
              <a:rPr lang="en-US" dirty="0"/>
              <a:t>Worker/organization mismatch</a:t>
            </a:r>
          </a:p>
          <a:p>
            <a:r>
              <a:rPr lang="en-US" dirty="0"/>
              <a:t>Lack of professional support system</a:t>
            </a:r>
          </a:p>
          <a:p>
            <a:r>
              <a:rPr lang="en-US" dirty="0"/>
              <a:t>Inadequate orientation and training for role (OVC, n.d.)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751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normAutofit/>
          </a:bodyPr>
          <a:lstStyle/>
          <a:p>
            <a:r>
              <a:rPr lang="en-US"/>
              <a:t>Professional Quality of Life Scale (PROQOL)</a:t>
            </a:r>
            <a:endParaRPr lang="en-US" dirty="0"/>
          </a:p>
        </p:txBody>
      </p:sp>
      <p:sp>
        <p:nvSpPr>
          <p:cNvPr id="3" name="Content Placeholder 2"/>
          <p:cNvSpPr>
            <a:spLocks noGrp="1"/>
          </p:cNvSpPr>
          <p:nvPr>
            <p:ph idx="1"/>
          </p:nvPr>
        </p:nvSpPr>
        <p:spPr/>
        <p:txBody>
          <a:bodyPr>
            <a:normAutofit/>
          </a:bodyPr>
          <a:lstStyle/>
          <a:p>
            <a:r>
              <a:rPr lang="en-US" dirty="0"/>
              <a:t>Can be found at </a:t>
            </a:r>
            <a:r>
              <a:rPr lang="en-US" dirty="0">
                <a:hlinkClick r:id="rId3"/>
              </a:rPr>
              <a:t>http://www.proqol.org/ProQol_Test.html</a:t>
            </a:r>
            <a:endParaRPr lang="en-US" dirty="0"/>
          </a:p>
          <a:p>
            <a:r>
              <a:rPr lang="en-US" dirty="0"/>
              <a:t>Measures positive and negative aspects of helping others who have trauma </a:t>
            </a:r>
          </a:p>
          <a:p>
            <a:r>
              <a:rPr lang="en-US" dirty="0"/>
              <a:t>Subscales for compassion satisfaction, burnout and compassion fatigue</a:t>
            </a:r>
          </a:p>
          <a:p>
            <a:r>
              <a:rPr lang="en-US" dirty="0"/>
              <a:t>Can be used at regular intervals to track changes or when interventions are utilized.</a:t>
            </a:r>
          </a:p>
        </p:txBody>
      </p:sp>
    </p:spTree>
    <p:extLst>
      <p:ext uri="{BB962C8B-B14F-4D97-AF65-F5344CB8AC3E}">
        <p14:creationId xmlns:p14="http://schemas.microsoft.com/office/powerpoint/2010/main" val="344800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62DFFC-4DCC-48EE-B781-94D04B95F1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060" y="791570"/>
            <a:ext cx="3014130" cy="5262390"/>
          </a:xfrm>
        </p:spPr>
        <p:txBody>
          <a:bodyPr anchor="ctr">
            <a:normAutofit/>
          </a:bodyPr>
          <a:lstStyle/>
          <a:p>
            <a:pPr algn="r"/>
            <a:r>
              <a:rPr lang="en-US" sz="4700">
                <a:solidFill>
                  <a:schemeClr val="bg2"/>
                </a:solidFill>
              </a:rPr>
              <a:t>Prevention Strategies</a:t>
            </a:r>
          </a:p>
        </p:txBody>
      </p:sp>
      <p:sp>
        <p:nvSpPr>
          <p:cNvPr id="10" name="Rectangle 9">
            <a:extLst>
              <a:ext uri="{FF2B5EF4-FFF2-40B4-BE49-F238E27FC236}">
                <a16:creationId xmlns:a16="http://schemas.microsoft.com/office/drawing/2014/main" xmlns="" id="{18B8B265-E68C-4B64-9238-781F0102C5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632540" y="791570"/>
            <a:ext cx="3669231" cy="5262390"/>
          </a:xfrm>
        </p:spPr>
        <p:txBody>
          <a:bodyPr anchor="ctr">
            <a:normAutofit/>
          </a:bodyPr>
          <a:lstStyle/>
          <a:p>
            <a:r>
              <a:rPr lang="en-US" sz="1600"/>
              <a:t>Psychoeducation</a:t>
            </a:r>
          </a:p>
          <a:p>
            <a:r>
              <a:rPr lang="en-US" sz="1600"/>
              <a:t>Clinical supervision</a:t>
            </a:r>
          </a:p>
          <a:p>
            <a:r>
              <a:rPr lang="en-US" sz="1600"/>
              <a:t>Skills training</a:t>
            </a:r>
          </a:p>
          <a:p>
            <a:r>
              <a:rPr lang="en-US" sz="1600"/>
              <a:t>Self-care groups in the workplace</a:t>
            </a:r>
          </a:p>
          <a:p>
            <a:r>
              <a:rPr lang="en-US" sz="1600"/>
              <a:t>Flextime</a:t>
            </a:r>
          </a:p>
          <a:p>
            <a:r>
              <a:rPr lang="en-US" sz="1600"/>
              <a:t>Buddy system</a:t>
            </a:r>
          </a:p>
          <a:p>
            <a:r>
              <a:rPr lang="en-US" sz="1600"/>
              <a:t>Use of evidence based practices</a:t>
            </a:r>
          </a:p>
          <a:p>
            <a:endParaRPr lang="en-US" sz="1600"/>
          </a:p>
          <a:p>
            <a:endParaRPr lang="en-US" sz="1600"/>
          </a:p>
          <a:p>
            <a:pPr lvl="1"/>
            <a:r>
              <a:rPr lang="en-US" sz="1600"/>
              <a:t>Taken from the National Child Traumatic Stress Network</a:t>
            </a:r>
          </a:p>
        </p:txBody>
      </p:sp>
    </p:spTree>
    <p:extLst>
      <p:ext uri="{BB962C8B-B14F-4D97-AF65-F5344CB8AC3E}">
        <p14:creationId xmlns:p14="http://schemas.microsoft.com/office/powerpoint/2010/main" val="263389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0BC9609-A8AF-411F-A9E0-C3B93C8945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639704"/>
            <a:ext cx="2474684" cy="5577840"/>
          </a:xfrm>
        </p:spPr>
        <p:txBody>
          <a:bodyPr anchor="ctr">
            <a:normAutofit/>
          </a:bodyPr>
          <a:lstStyle/>
          <a:p>
            <a:pPr algn="ctr"/>
            <a:r>
              <a:rPr lang="en-US" sz="3400"/>
              <a:t>Intervention Strategies</a:t>
            </a:r>
          </a:p>
        </p:txBody>
      </p:sp>
      <p:graphicFrame>
        <p:nvGraphicFramePr>
          <p:cNvPr id="5" name="Content Placeholder 2">
            <a:extLst>
              <a:ext uri="{FF2B5EF4-FFF2-40B4-BE49-F238E27FC236}">
                <a16:creationId xmlns:a16="http://schemas.microsoft.com/office/drawing/2014/main" xmlns="" id="{783B5BE0-B8AA-4924-B9D8-7066143F0F14}"/>
              </a:ext>
            </a:extLst>
          </p:cNvPr>
          <p:cNvGraphicFramePr>
            <a:graphicFrameLocks noGrp="1"/>
          </p:cNvGraphicFramePr>
          <p:nvPr>
            <p:ph idx="1"/>
            <p:extLst>
              <p:ext uri="{D42A27DB-BD31-4B8C-83A1-F6EECF244321}">
                <p14:modId xmlns:p14="http://schemas.microsoft.com/office/powerpoint/2010/main" val="1193161554"/>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352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xmlns="" id="{62DAC179-C790-4427-B1A0-AF7E55B8E6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9CE277A-9945-4F73-B379-E6BDE91FC4A4}"/>
              </a:ext>
            </a:extLst>
          </p:cNvPr>
          <p:cNvSpPr>
            <a:spLocks noGrp="1"/>
          </p:cNvSpPr>
          <p:nvPr>
            <p:ph type="title"/>
          </p:nvPr>
        </p:nvSpPr>
        <p:spPr>
          <a:xfrm>
            <a:off x="6189255" y="639704"/>
            <a:ext cx="2474684" cy="5577840"/>
          </a:xfrm>
        </p:spPr>
        <p:txBody>
          <a:bodyPr anchor="ctr">
            <a:normAutofit/>
          </a:bodyPr>
          <a:lstStyle/>
          <a:p>
            <a:r>
              <a:rPr lang="en-US" sz="4100"/>
              <a:t>Resilience in the Face of Trauma</a:t>
            </a:r>
          </a:p>
        </p:txBody>
      </p:sp>
      <p:sp useBgFill="1">
        <p:nvSpPr>
          <p:cNvPr id="12" name="Rectangle 11">
            <a:extLst>
              <a:ext uri="{FF2B5EF4-FFF2-40B4-BE49-F238E27FC236}">
                <a16:creationId xmlns:a16="http://schemas.microsoft.com/office/drawing/2014/main" xmlns="" id="{EA392D87-3787-45D6-976E-B85674C09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5377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DEFE8E04-DEE3-49FD-89A2-285FAD1CB6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37745" y="0"/>
            <a:ext cx="171450" cy="6858000"/>
          </a:xfrm>
          <a:prstGeom prst="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1807117A-086C-4EEA-8EAF-E41C1C892487}"/>
              </a:ext>
            </a:extLst>
          </p:cNvPr>
          <p:cNvGraphicFramePr>
            <a:graphicFrameLocks noGrp="1"/>
          </p:cNvGraphicFramePr>
          <p:nvPr>
            <p:ph idx="1"/>
            <p:extLst>
              <p:ext uri="{D42A27DB-BD31-4B8C-83A1-F6EECF244321}">
                <p14:modId xmlns:p14="http://schemas.microsoft.com/office/powerpoint/2010/main" val="3221325592"/>
              </p:ext>
            </p:extLst>
          </p:nvPr>
        </p:nvGraphicFramePr>
        <p:xfrm>
          <a:off x="588168" y="639763"/>
          <a:ext cx="4469607" cy="557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xmlns="" id="{0E807223-DF88-4D6D-970E-08919E5E0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Placeholder 4">
            <a:extLst>
              <a:ext uri="{FF2B5EF4-FFF2-40B4-BE49-F238E27FC236}">
                <a16:creationId xmlns:a16="http://schemas.microsoft.com/office/drawing/2014/main" xmlns="" id="{2F650C88-3974-4D1C-A267-43635E2BE682}"/>
              </a:ext>
            </a:extLst>
          </p:cNvPr>
          <p:cNvPicPr>
            <a:picLocks noGrp="1" noChangeAspect="1"/>
          </p:cNvPicPr>
          <p:nvPr>
            <p:ph type="pic" idx="1"/>
          </p:nvPr>
        </p:nvPicPr>
        <p:blipFill rotWithShape="1">
          <a:blip r:embed="rId2"/>
          <a:srcRect l="5500" r="5499" b="-2"/>
          <a:stretch/>
        </p:blipFill>
        <p:spPr>
          <a:xfrm>
            <a:off x="20" y="-1"/>
            <a:ext cx="9143980" cy="6858000"/>
          </a:xfrm>
          <a:prstGeom prst="rect">
            <a:avLst/>
          </a:prstGeom>
        </p:spPr>
      </p:pic>
      <p:sp>
        <p:nvSpPr>
          <p:cNvPr id="12" name="Rectangle 11">
            <a:extLst>
              <a:ext uri="{FF2B5EF4-FFF2-40B4-BE49-F238E27FC236}">
                <a16:creationId xmlns:a16="http://schemas.microsoft.com/office/drawing/2014/main" xmlns="" id="{3CBA2BA5-DF4D-437C-9273-F945CF857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5961" y="1838152"/>
            <a:ext cx="4205931"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7754EA86-2D7A-4D51-B5F6-DA6349D5F4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815445" y="1405049"/>
            <a:ext cx="1598600"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Title 1">
            <a:extLst>
              <a:ext uri="{FF2B5EF4-FFF2-40B4-BE49-F238E27FC236}">
                <a16:creationId xmlns:a16="http://schemas.microsoft.com/office/drawing/2014/main" xmlns="" id="{41968EB2-6010-4E28-B274-17F61819FA2D}"/>
              </a:ext>
            </a:extLst>
          </p:cNvPr>
          <p:cNvSpPr>
            <a:spLocks noGrp="1"/>
          </p:cNvSpPr>
          <p:nvPr>
            <p:ph type="title"/>
          </p:nvPr>
        </p:nvSpPr>
        <p:spPr>
          <a:xfrm>
            <a:off x="1414469" y="2185352"/>
            <a:ext cx="3668915" cy="1025935"/>
          </a:xfrm>
        </p:spPr>
        <p:txBody>
          <a:bodyPr vert="horz" lIns="91440" tIns="45720" rIns="91440" bIns="45720" rtlCol="0" anchor="ctr">
            <a:normAutofit/>
          </a:bodyPr>
          <a:lstStyle/>
          <a:p>
            <a:pPr defTabSz="914400">
              <a:lnSpc>
                <a:spcPct val="89000"/>
              </a:lnSpc>
            </a:pPr>
            <a:r>
              <a:rPr lang="en-US" sz="3100"/>
              <a:t>Vicarious Resilience</a:t>
            </a:r>
          </a:p>
        </p:txBody>
      </p:sp>
      <p:sp>
        <p:nvSpPr>
          <p:cNvPr id="4" name="Text Placeholder 3">
            <a:extLst>
              <a:ext uri="{FF2B5EF4-FFF2-40B4-BE49-F238E27FC236}">
                <a16:creationId xmlns:a16="http://schemas.microsoft.com/office/drawing/2014/main" xmlns="" id="{BA85B8A1-FC6C-42D0-A937-BD239B943B91}"/>
              </a:ext>
            </a:extLst>
          </p:cNvPr>
          <p:cNvSpPr>
            <a:spLocks noGrp="1"/>
          </p:cNvSpPr>
          <p:nvPr>
            <p:ph type="body" sz="half" idx="2"/>
          </p:nvPr>
        </p:nvSpPr>
        <p:spPr>
          <a:xfrm>
            <a:off x="1414469" y="3211287"/>
            <a:ext cx="3668915" cy="2068284"/>
          </a:xfrm>
        </p:spPr>
        <p:txBody>
          <a:bodyPr vert="horz" lIns="91440" tIns="45720" rIns="91440" bIns="45720" rtlCol="0">
            <a:normAutofit/>
          </a:bodyPr>
          <a:lstStyle/>
          <a:p>
            <a:pPr marL="384048" indent="-384048" defTabSz="914400">
              <a:lnSpc>
                <a:spcPct val="94000"/>
              </a:lnSpc>
              <a:spcAft>
                <a:spcPts val="200"/>
              </a:spcAft>
            </a:pPr>
            <a:r>
              <a:rPr lang="en-US"/>
              <a:t>Helping others does not always lead to negative consequences. Vicarious resilience can be developed, the process of learning about overcoming adversity from the trauma survivor (OVC, n.d.).</a:t>
            </a:r>
          </a:p>
        </p:txBody>
      </p:sp>
    </p:spTree>
    <p:extLst>
      <p:ext uri="{BB962C8B-B14F-4D97-AF65-F5344CB8AC3E}">
        <p14:creationId xmlns:p14="http://schemas.microsoft.com/office/powerpoint/2010/main" val="39023920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2793B903-AB42-42A0-AE97-93D366679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BD89340D-627F-481D-9EC0-A0718E16F577}"/>
              </a:ext>
            </a:extLst>
          </p:cNvPr>
          <p:cNvSpPr>
            <a:spLocks noGrp="1"/>
          </p:cNvSpPr>
          <p:nvPr>
            <p:ph type="title"/>
          </p:nvPr>
        </p:nvSpPr>
        <p:spPr>
          <a:xfrm>
            <a:off x="1028700" y="685800"/>
            <a:ext cx="2462021" cy="1485900"/>
          </a:xfrm>
        </p:spPr>
        <p:txBody>
          <a:bodyPr vert="horz" lIns="91440" tIns="45720" rIns="91440" bIns="45720" rtlCol="0" anchor="t">
            <a:normAutofit/>
          </a:bodyPr>
          <a:lstStyle/>
          <a:p>
            <a:pPr defTabSz="914400">
              <a:lnSpc>
                <a:spcPct val="89000"/>
              </a:lnSpc>
            </a:pPr>
            <a:endParaRPr lang="en-US"/>
          </a:p>
        </p:txBody>
      </p:sp>
      <p:sp>
        <p:nvSpPr>
          <p:cNvPr id="4" name="Text Placeholder 3">
            <a:extLst>
              <a:ext uri="{FF2B5EF4-FFF2-40B4-BE49-F238E27FC236}">
                <a16:creationId xmlns:a16="http://schemas.microsoft.com/office/drawing/2014/main" xmlns="" id="{4B8AB908-A489-463E-85CE-569D89EE1E35}"/>
              </a:ext>
            </a:extLst>
          </p:cNvPr>
          <p:cNvSpPr>
            <a:spLocks noGrp="1"/>
          </p:cNvSpPr>
          <p:nvPr>
            <p:ph type="body" sz="half" idx="2"/>
          </p:nvPr>
        </p:nvSpPr>
        <p:spPr>
          <a:xfrm>
            <a:off x="1028700" y="2286000"/>
            <a:ext cx="2462020" cy="3581400"/>
          </a:xfrm>
        </p:spPr>
        <p:txBody>
          <a:bodyPr vert="horz" lIns="91440" tIns="45720" rIns="91440" bIns="45720" rtlCol="0">
            <a:normAutofit/>
          </a:bodyPr>
          <a:lstStyle/>
          <a:p>
            <a:pPr marL="384048" indent="-384048" defTabSz="914400">
              <a:lnSpc>
                <a:spcPct val="94000"/>
              </a:lnSpc>
              <a:spcAft>
                <a:spcPts val="200"/>
              </a:spcAft>
            </a:pPr>
            <a:r>
              <a:rPr lang="en-US" b="1"/>
              <a:t>“The expectation that we can be immersed in suffering and loss daily and not be touched by it is as unrealistic as expecting to be able to walk through water without getting wet”</a:t>
            </a:r>
          </a:p>
          <a:p>
            <a:pPr marL="384048" indent="-384048" defTabSz="914400">
              <a:lnSpc>
                <a:spcPct val="94000"/>
              </a:lnSpc>
              <a:spcAft>
                <a:spcPts val="200"/>
              </a:spcAft>
            </a:pPr>
            <a:r>
              <a:rPr lang="en-US" dirty="0"/>
              <a:t>(</a:t>
            </a:r>
            <a:r>
              <a:rPr lang="en-US"/>
              <a:t>Remen</a:t>
            </a:r>
            <a:r>
              <a:rPr lang="en-US" dirty="0"/>
              <a:t>, 2006, as cited in Office for Victims of Crime [OVC], n.d.)</a:t>
            </a:r>
            <a:endParaRPr lang="en-US"/>
          </a:p>
        </p:txBody>
      </p:sp>
      <p:pic>
        <p:nvPicPr>
          <p:cNvPr id="3074" name="Picture 2" descr="Image result for police helping people">
            <a:extLst>
              <a:ext uri="{FF2B5EF4-FFF2-40B4-BE49-F238E27FC236}">
                <a16:creationId xmlns:a16="http://schemas.microsoft.com/office/drawing/2014/main" xmlns="" id="{FB8B2586-B652-42C0-B5FC-34D24122AF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73600" y="1436055"/>
            <a:ext cx="4887799" cy="366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96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A204626-2220-4678-A939-FD94EA7B53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4FA1AB4-B2B8-496D-97FF-E6851C8239EF}"/>
              </a:ext>
            </a:extLst>
          </p:cNvPr>
          <p:cNvSpPr>
            <a:spLocks noGrp="1"/>
          </p:cNvSpPr>
          <p:nvPr>
            <p:ph type="title"/>
          </p:nvPr>
        </p:nvSpPr>
        <p:spPr>
          <a:xfrm>
            <a:off x="588557" y="685800"/>
            <a:ext cx="4469128" cy="1485900"/>
          </a:xfrm>
        </p:spPr>
        <p:txBody>
          <a:bodyPr>
            <a:normAutofit/>
          </a:bodyPr>
          <a:lstStyle/>
          <a:p>
            <a:r>
              <a:rPr lang="en-US" sz="4100"/>
              <a:t>Impact of Vicarious Resilience</a:t>
            </a:r>
          </a:p>
        </p:txBody>
      </p:sp>
      <p:sp>
        <p:nvSpPr>
          <p:cNvPr id="3" name="Content Placeholder 2">
            <a:extLst>
              <a:ext uri="{FF2B5EF4-FFF2-40B4-BE49-F238E27FC236}">
                <a16:creationId xmlns:a16="http://schemas.microsoft.com/office/drawing/2014/main" xmlns="" id="{AEB79577-1BA4-4675-8A68-C0581C9860E3}"/>
              </a:ext>
            </a:extLst>
          </p:cNvPr>
          <p:cNvSpPr>
            <a:spLocks noGrp="1"/>
          </p:cNvSpPr>
          <p:nvPr>
            <p:ph idx="1"/>
          </p:nvPr>
        </p:nvSpPr>
        <p:spPr>
          <a:xfrm>
            <a:off x="588557" y="2286000"/>
            <a:ext cx="4469128" cy="3581400"/>
          </a:xfrm>
        </p:spPr>
        <p:txBody>
          <a:bodyPr>
            <a:normAutofit/>
          </a:bodyPr>
          <a:lstStyle/>
          <a:p>
            <a:r>
              <a:rPr lang="en-US" sz="1700"/>
              <a:t>Greater perspective of own problems</a:t>
            </a:r>
          </a:p>
          <a:p>
            <a:r>
              <a:rPr lang="en-US" sz="1700"/>
              <a:t>More optimistic</a:t>
            </a:r>
          </a:p>
          <a:p>
            <a:r>
              <a:rPr lang="en-US" sz="1700"/>
              <a:t>Increased sense of hope, understanding, and belief in the possibility of recovery from traumatic events</a:t>
            </a:r>
          </a:p>
          <a:p>
            <a:r>
              <a:rPr lang="en-US" sz="1700"/>
              <a:t>Sense of commitment to and finding meaning in work</a:t>
            </a:r>
          </a:p>
          <a:p>
            <a:pPr marL="0" indent="0">
              <a:buNone/>
            </a:pPr>
            <a:endParaRPr lang="en-US" sz="1700"/>
          </a:p>
          <a:p>
            <a:pPr marL="0" indent="0">
              <a:buNone/>
            </a:pPr>
            <a:endParaRPr lang="en-US" sz="1700"/>
          </a:p>
          <a:p>
            <a:pPr marL="0" indent="0">
              <a:buNone/>
            </a:pPr>
            <a:r>
              <a:rPr lang="en-US" sz="1700"/>
              <a:t>(OVC, n.d.)</a:t>
            </a:r>
          </a:p>
        </p:txBody>
      </p:sp>
      <p:sp>
        <p:nvSpPr>
          <p:cNvPr id="12" name="Rectangle 11">
            <a:extLst>
              <a:ext uri="{FF2B5EF4-FFF2-40B4-BE49-F238E27FC236}">
                <a16:creationId xmlns:a16="http://schemas.microsoft.com/office/drawing/2014/main" xmlns="" id="{EB97D8A6-1C5A-42B6-AE78-F3D0F9BDF0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Group Brainstorm">
            <a:extLst>
              <a:ext uri="{FF2B5EF4-FFF2-40B4-BE49-F238E27FC236}">
                <a16:creationId xmlns:a16="http://schemas.microsoft.com/office/drawing/2014/main" xmlns="" id="{A0AD2663-4490-4306-95C9-F469525A8C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89255" y="2191282"/>
            <a:ext cx="2474684" cy="2474684"/>
          </a:xfrm>
          <a:prstGeom prst="rect">
            <a:avLst/>
          </a:prstGeom>
        </p:spPr>
      </p:pic>
    </p:spTree>
    <p:extLst>
      <p:ext uri="{BB962C8B-B14F-4D97-AF65-F5344CB8AC3E}">
        <p14:creationId xmlns:p14="http://schemas.microsoft.com/office/powerpoint/2010/main" val="335760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4" name="Group 6">
            <a:extLst>
              <a:ext uri="{FF2B5EF4-FFF2-40B4-BE49-F238E27FC236}">
                <a16:creationId xmlns:a16="http://schemas.microsoft.com/office/drawing/2014/main" xmlns="" id="{8C89EA62-F38E-4285-A105-C5E1BD36009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4643" y="744469"/>
            <a:ext cx="8005589" cy="5349671"/>
            <a:chOff x="752858" y="744469"/>
            <a:chExt cx="10674117" cy="5349671"/>
          </a:xfrm>
        </p:grpSpPr>
        <p:sp>
          <p:nvSpPr>
            <p:cNvPr id="8" name="Freeform 6">
              <a:extLst>
                <a:ext uri="{FF2B5EF4-FFF2-40B4-BE49-F238E27FC236}">
                  <a16:creationId xmlns:a16="http://schemas.microsoft.com/office/drawing/2014/main" xmlns="" id="{2CF6E46A-CCCD-4728-B011-E147B23629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xmlns="" id="{2E2C684B-30C9-4689-A529-EBF1B8ADB2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5" name="Rectangle 10">
            <a:extLst>
              <a:ext uri="{FF2B5EF4-FFF2-40B4-BE49-F238E27FC236}">
                <a16:creationId xmlns:a16="http://schemas.microsoft.com/office/drawing/2014/main" xmlns="" id="{5ABA7F3F-D56F-4C06-84AC-03FC83B064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
            <a:extLst>
              <a:ext uri="{FF2B5EF4-FFF2-40B4-BE49-F238E27FC236}">
                <a16:creationId xmlns:a16="http://schemas.microsoft.com/office/drawing/2014/main" xmlns="" id="{715374B5-D7C8-4AA9-BE65-DB7A0CA9B4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4643" y="744469"/>
            <a:ext cx="8005589" cy="5349671"/>
            <a:chOff x="752858" y="744469"/>
            <a:chExt cx="10674117" cy="5349671"/>
          </a:xfrm>
        </p:grpSpPr>
        <p:sp>
          <p:nvSpPr>
            <p:cNvPr id="14" name="Freeform 6">
              <a:extLst>
                <a:ext uri="{FF2B5EF4-FFF2-40B4-BE49-F238E27FC236}">
                  <a16:creationId xmlns:a16="http://schemas.microsoft.com/office/drawing/2014/main" xmlns="" id="{C73A7452-ED0F-4903-A620-8D103E556C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5" name="Freeform 6">
              <a:extLst>
                <a:ext uri="{FF2B5EF4-FFF2-40B4-BE49-F238E27FC236}">
                  <a16:creationId xmlns:a16="http://schemas.microsoft.com/office/drawing/2014/main" xmlns="" id="{F6A3F6CE-D581-4C37-8822-4F4A68325E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2" name="Title 1">
            <a:extLst>
              <a:ext uri="{FF2B5EF4-FFF2-40B4-BE49-F238E27FC236}">
                <a16:creationId xmlns:a16="http://schemas.microsoft.com/office/drawing/2014/main" xmlns="" id="{B1BA873B-B1B1-40EC-ABFE-87F2B773A855}"/>
              </a:ext>
            </a:extLst>
          </p:cNvPr>
          <p:cNvSpPr>
            <a:spLocks noGrp="1"/>
          </p:cNvSpPr>
          <p:nvPr>
            <p:ph type="title"/>
          </p:nvPr>
        </p:nvSpPr>
        <p:spPr>
          <a:xfrm>
            <a:off x="1436346" y="1788454"/>
            <a:ext cx="6270921" cy="2098226"/>
          </a:xfrm>
        </p:spPr>
        <p:txBody>
          <a:bodyPr vert="horz" lIns="91440" tIns="45720" rIns="91440" bIns="45720" rtlCol="0" anchor="b">
            <a:normAutofit/>
          </a:bodyPr>
          <a:lstStyle/>
          <a:p>
            <a:pPr algn="ctr" defTabSz="914400"/>
            <a:r>
              <a:rPr lang="en-US" sz="2300" cap="all"/>
              <a:t>“First responders bear witness to damaging and cruel treatment experienced by others, shattering any assumptions of invulnerability.” (Janoff-Bulman, 1992, as cited by OVC, n.d.)</a:t>
            </a:r>
          </a:p>
        </p:txBody>
      </p:sp>
    </p:spTree>
    <p:extLst>
      <p:ext uri="{BB962C8B-B14F-4D97-AF65-F5344CB8AC3E}">
        <p14:creationId xmlns:p14="http://schemas.microsoft.com/office/powerpoint/2010/main" val="80979585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normAutofit/>
          </a:bodyPr>
          <a:lstStyle/>
          <a:p>
            <a:r>
              <a:rPr lang="en-US"/>
              <a:t>ProQoL Scoring</a:t>
            </a:r>
            <a:endParaRPr lang="en-US" dirty="0"/>
          </a:p>
        </p:txBody>
      </p:sp>
      <p:graphicFrame>
        <p:nvGraphicFramePr>
          <p:cNvPr id="12" name="Content Placeholder 2">
            <a:extLst>
              <a:ext uri="{FF2B5EF4-FFF2-40B4-BE49-F238E27FC236}">
                <a16:creationId xmlns:a16="http://schemas.microsoft.com/office/drawing/2014/main" xmlns="" id="{5A404252-E394-496E-BE6B-0A71C05F18AD}"/>
              </a:ext>
            </a:extLst>
          </p:cNvPr>
          <p:cNvGraphicFramePr>
            <a:graphicFrameLocks noGrp="1"/>
          </p:cNvGraphicFramePr>
          <p:nvPr>
            <p:ph idx="1"/>
            <p:extLst>
              <p:ext uri="{D42A27DB-BD31-4B8C-83A1-F6EECF244321}">
                <p14:modId xmlns:p14="http://schemas.microsoft.com/office/powerpoint/2010/main" val="1316330249"/>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8263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C159B63-C56D-4E4E-8B07-40A1346DC9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5926" y="1194180"/>
            <a:ext cx="2642954" cy="5020353"/>
          </a:xfrm>
        </p:spPr>
        <p:txBody>
          <a:bodyPr>
            <a:normAutofit/>
          </a:bodyPr>
          <a:lstStyle/>
          <a:p>
            <a:r>
              <a:rPr lang="en-US" sz="3700"/>
              <a:t>References</a:t>
            </a:r>
          </a:p>
        </p:txBody>
      </p:sp>
      <p:sp>
        <p:nvSpPr>
          <p:cNvPr id="10" name="Rectangle 9">
            <a:extLst>
              <a:ext uri="{FF2B5EF4-FFF2-40B4-BE49-F238E27FC236}">
                <a16:creationId xmlns:a16="http://schemas.microsoft.com/office/drawing/2014/main" xmlns="" id="{27DEF201-077E-444A-A3F0-66E142535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792405" y="1194179"/>
            <a:ext cx="4586136" cy="5020353"/>
          </a:xfrm>
        </p:spPr>
        <p:txBody>
          <a:bodyPr>
            <a:normAutofit/>
          </a:bodyPr>
          <a:lstStyle/>
          <a:p>
            <a:pPr marL="0" indent="-457200">
              <a:spcBef>
                <a:spcPts val="0"/>
              </a:spcBef>
              <a:spcAft>
                <a:spcPts val="0"/>
              </a:spcAft>
            </a:pPr>
            <a:r>
              <a:rPr lang="en-US" sz="1900"/>
              <a:t>Compassion Fatigue Awareness Project (2017). </a:t>
            </a:r>
            <a:r>
              <a:rPr lang="en-US" sz="1900" i="1"/>
              <a:t>What is 	Compassion Fatigue</a:t>
            </a:r>
            <a:r>
              <a:rPr lang="en-US" sz="1900"/>
              <a:t>? Retrieved March 9, 2020, from 	</a:t>
            </a:r>
            <a:r>
              <a:rPr lang="en-US" sz="1900">
                <a:hlinkClick r:id="rId3"/>
              </a:rPr>
              <a:t>https://www.compassionfatigue.org/pages/compassionfatigu	e.html</a:t>
            </a:r>
            <a:endParaRPr lang="en-US" sz="1900"/>
          </a:p>
          <a:p>
            <a:pPr marL="0" indent="-457200">
              <a:spcBef>
                <a:spcPts val="0"/>
              </a:spcBef>
              <a:spcAft>
                <a:spcPts val="0"/>
              </a:spcAft>
            </a:pPr>
            <a:r>
              <a:rPr lang="en-US" sz="1900"/>
              <a:t>International Society for Traumatic Stress Studies (2020). </a:t>
            </a:r>
            <a:r>
              <a:rPr lang="en-US" sz="1900" i="1"/>
              <a:t>What 	is Traumatic Stress</a:t>
            </a:r>
            <a:r>
              <a:rPr lang="en-US" sz="1900"/>
              <a:t>? Retrieved March 9, 2020, from 	</a:t>
            </a:r>
            <a:r>
              <a:rPr lang="en-US" sz="1900">
                <a:hlinkClick r:id="rId4"/>
              </a:rPr>
              <a:t>https://istss.org/public-resources/what-is-traumatic-stress</a:t>
            </a:r>
            <a:r>
              <a:rPr lang="en-US" sz="1900"/>
              <a:t> </a:t>
            </a:r>
          </a:p>
          <a:p>
            <a:pPr marL="0" indent="-457200"/>
            <a:r>
              <a:rPr lang="en-US" sz="1900"/>
              <a:t>Office for Victims of Crime (n.d.). </a:t>
            </a:r>
            <a:r>
              <a:rPr lang="en-US" sz="1900" i="1"/>
              <a:t>Introduction to Vicarious 	Trauma for Law Enforcement</a:t>
            </a:r>
            <a:r>
              <a:rPr lang="en-US" sz="1900"/>
              <a:t>. Retrieved March 9, 2020, from 	</a:t>
            </a:r>
            <a:r>
              <a:rPr lang="en-US" sz="1900">
                <a:hlinkClick r:id="rId5"/>
              </a:rPr>
              <a:t>https://vtt.ovc.ojp.gov/ojpasset/Documents/VT_Intro_to_VT_f	or_Law%20Enforcement-508.pdf</a:t>
            </a:r>
            <a:endParaRPr lang="en-US" sz="1900"/>
          </a:p>
          <a:p>
            <a:pPr marL="0" indent="-457200">
              <a:buNone/>
            </a:pPr>
            <a:endParaRPr lang="en-US" sz="1900"/>
          </a:p>
        </p:txBody>
      </p:sp>
    </p:spTree>
    <p:extLst>
      <p:ext uri="{BB962C8B-B14F-4D97-AF65-F5344CB8AC3E}">
        <p14:creationId xmlns:p14="http://schemas.microsoft.com/office/powerpoint/2010/main" val="1725778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812C54-7AEF-4ABB-826E-221F51CB0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2898" y="685800"/>
            <a:ext cx="5778873" cy="1485900"/>
          </a:xfrm>
        </p:spPr>
        <p:txBody>
          <a:bodyPr>
            <a:normAutofit/>
          </a:bodyPr>
          <a:lstStyle/>
          <a:p>
            <a:r>
              <a:rPr lang="en-US" dirty="0"/>
              <a:t>Contact Information</a:t>
            </a:r>
          </a:p>
        </p:txBody>
      </p:sp>
      <p:sp>
        <p:nvSpPr>
          <p:cNvPr id="10" name="Rectangle 9">
            <a:extLst>
              <a:ext uri="{FF2B5EF4-FFF2-40B4-BE49-F238E27FC236}">
                <a16:creationId xmlns:a16="http://schemas.microsoft.com/office/drawing/2014/main" xmlns="" id="{891F40E4-8A76-44CF-91EC-9073673526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xmlns="" id="{72171013-D973-4187-9CF2-EE098EEF81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522898" y="2286000"/>
            <a:ext cx="5778873" cy="3581400"/>
          </a:xfrm>
        </p:spPr>
        <p:txBody>
          <a:bodyPr>
            <a:normAutofit/>
          </a:bodyPr>
          <a:lstStyle/>
          <a:p>
            <a:r>
              <a:rPr lang="en-US" dirty="0"/>
              <a:t>Randy Ferrill rferrill@fmrs.org</a:t>
            </a:r>
          </a:p>
          <a:p>
            <a:r>
              <a:rPr lang="en-US" dirty="0"/>
              <a:t>(304) 256-7100</a:t>
            </a:r>
          </a:p>
          <a:p>
            <a:r>
              <a:rPr lang="en-US" dirty="0"/>
              <a:t>(304) 890-2626</a:t>
            </a:r>
          </a:p>
        </p:txBody>
      </p:sp>
    </p:spTree>
    <p:extLst>
      <p:ext uri="{BB962C8B-B14F-4D97-AF65-F5344CB8AC3E}">
        <p14:creationId xmlns:p14="http://schemas.microsoft.com/office/powerpoint/2010/main" val="264768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Terms</a:t>
            </a:r>
          </a:p>
        </p:txBody>
      </p:sp>
      <p:sp>
        <p:nvSpPr>
          <p:cNvPr id="3" name="Content Placeholder 2"/>
          <p:cNvSpPr>
            <a:spLocks noGrp="1"/>
          </p:cNvSpPr>
          <p:nvPr>
            <p:ph sz="half" idx="1"/>
          </p:nvPr>
        </p:nvSpPr>
        <p:spPr/>
        <p:txBody>
          <a:bodyPr>
            <a:normAutofit/>
          </a:bodyPr>
          <a:lstStyle/>
          <a:p>
            <a:r>
              <a:rPr lang="en-US" dirty="0"/>
              <a:t>Stress</a:t>
            </a:r>
          </a:p>
          <a:p>
            <a:pPr lvl="1"/>
            <a:r>
              <a:rPr lang="en-US" dirty="0"/>
              <a:t>Acute</a:t>
            </a:r>
          </a:p>
          <a:p>
            <a:pPr lvl="1"/>
            <a:r>
              <a:rPr lang="en-US" dirty="0"/>
              <a:t>Chronic</a:t>
            </a:r>
          </a:p>
          <a:p>
            <a:r>
              <a:rPr lang="en-US" dirty="0"/>
              <a:t>Traumatic Stress	</a:t>
            </a:r>
          </a:p>
        </p:txBody>
      </p:sp>
      <p:sp>
        <p:nvSpPr>
          <p:cNvPr id="7" name="Content Placeholder 6">
            <a:extLst>
              <a:ext uri="{FF2B5EF4-FFF2-40B4-BE49-F238E27FC236}">
                <a16:creationId xmlns:a16="http://schemas.microsoft.com/office/drawing/2014/main" xmlns="" id="{2C0328A1-14B3-4C1D-89DA-FF9366A3A50C}"/>
              </a:ext>
            </a:extLst>
          </p:cNvPr>
          <p:cNvSpPr>
            <a:spLocks noGrp="1"/>
          </p:cNvSpPr>
          <p:nvPr>
            <p:ph sz="half" idx="2"/>
          </p:nvPr>
        </p:nvSpPr>
        <p:spPr/>
        <p:txBody>
          <a:bodyPr>
            <a:normAutofit/>
          </a:bodyPr>
          <a:lstStyle/>
          <a:p>
            <a:r>
              <a:rPr lang="en-US" dirty="0"/>
              <a:t>Vicarious Trauma</a:t>
            </a:r>
          </a:p>
          <a:p>
            <a:r>
              <a:rPr lang="en-US" dirty="0"/>
              <a:t>Vicarious Traumatization</a:t>
            </a:r>
          </a:p>
          <a:p>
            <a:r>
              <a:rPr lang="en-US" dirty="0"/>
              <a:t>Secondary Traumatic Stress</a:t>
            </a:r>
          </a:p>
          <a:p>
            <a:r>
              <a:rPr lang="en-US" dirty="0"/>
              <a:t>Compassion Fatigue</a:t>
            </a:r>
          </a:p>
          <a:p>
            <a:r>
              <a:rPr lang="en-US" dirty="0"/>
              <a:t>Burnout</a:t>
            </a:r>
          </a:p>
        </p:txBody>
      </p:sp>
    </p:spTree>
    <p:extLst>
      <p:ext uri="{BB962C8B-B14F-4D97-AF65-F5344CB8AC3E}">
        <p14:creationId xmlns:p14="http://schemas.microsoft.com/office/powerpoint/2010/main" val="334027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3638F2F-4688-4030-B1CC-802724443B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xmlns="" id="{48C811F0-0ED8-4A7B-BFDE-6433C690E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flipH="1">
            <a:off x="491551" y="625230"/>
            <a:ext cx="1910102" cy="1928003"/>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xmlns="" id="{F8B3E726-AD7F-4334-B50B-F8960C283EC8}"/>
              </a:ext>
            </a:extLst>
          </p:cNvPr>
          <p:cNvSpPr>
            <a:spLocks noGrp="1"/>
          </p:cNvSpPr>
          <p:nvPr>
            <p:ph type="title"/>
          </p:nvPr>
        </p:nvSpPr>
        <p:spPr>
          <a:xfrm>
            <a:off x="940323" y="1327355"/>
            <a:ext cx="2669568" cy="4482564"/>
          </a:xfrm>
        </p:spPr>
        <p:txBody>
          <a:bodyPr>
            <a:normAutofit/>
          </a:bodyPr>
          <a:lstStyle/>
          <a:p>
            <a:r>
              <a:rPr lang="en-US" dirty="0"/>
              <a:t>Stress</a:t>
            </a:r>
          </a:p>
        </p:txBody>
      </p:sp>
      <p:sp>
        <p:nvSpPr>
          <p:cNvPr id="3" name="Content Placeholder 2">
            <a:extLst>
              <a:ext uri="{FF2B5EF4-FFF2-40B4-BE49-F238E27FC236}">
                <a16:creationId xmlns:a16="http://schemas.microsoft.com/office/drawing/2014/main" xmlns="" id="{7EE34E1F-B1D2-44A9-913B-5FACCDA41A9F}"/>
              </a:ext>
            </a:extLst>
          </p:cNvPr>
          <p:cNvSpPr>
            <a:spLocks noGrp="1"/>
          </p:cNvSpPr>
          <p:nvPr>
            <p:ph idx="1"/>
          </p:nvPr>
        </p:nvSpPr>
        <p:spPr>
          <a:xfrm>
            <a:off x="4575092" y="1327356"/>
            <a:ext cx="3654508" cy="4482564"/>
          </a:xfrm>
        </p:spPr>
        <p:txBody>
          <a:bodyPr>
            <a:normAutofit/>
          </a:bodyPr>
          <a:lstStyle/>
          <a:p>
            <a:r>
              <a:rPr lang="en-US" sz="1700"/>
              <a:t>Stress is defined as a state of mental or emotional strain or tension resulting from adverse or very demanding circumstances </a:t>
            </a:r>
          </a:p>
          <a:p>
            <a:r>
              <a:rPr lang="en-US" sz="1700"/>
              <a:t>Stress can be acute or chronic</a:t>
            </a:r>
          </a:p>
          <a:p>
            <a:pPr lvl="1"/>
            <a:r>
              <a:rPr lang="en-US" sz="1700"/>
              <a:t>Acute: Short duration but typically severe</a:t>
            </a:r>
          </a:p>
          <a:p>
            <a:pPr lvl="1"/>
            <a:r>
              <a:rPr lang="en-US" sz="1700"/>
              <a:t>Chronic: Persisting for a long time or constantly recurring </a:t>
            </a:r>
          </a:p>
          <a:p>
            <a:pPr marL="530352" lvl="1" indent="0">
              <a:buNone/>
            </a:pPr>
            <a:endParaRPr lang="en-US" sz="1700"/>
          </a:p>
          <a:p>
            <a:pPr marL="530352" lvl="1" indent="0">
              <a:buNone/>
            </a:pPr>
            <a:r>
              <a:rPr lang="en-US" sz="1700"/>
              <a:t>																	(Oxford, 2020)</a:t>
            </a:r>
          </a:p>
        </p:txBody>
      </p:sp>
      <p:sp>
        <p:nvSpPr>
          <p:cNvPr id="12" name="Rectangle 11">
            <a:extLst>
              <a:ext uri="{FF2B5EF4-FFF2-40B4-BE49-F238E27FC236}">
                <a16:creationId xmlns:a16="http://schemas.microsoft.com/office/drawing/2014/main" xmlns="" id="{AAC19CEE-435E-4643-849E-5194A57437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53386"/>
            <a:ext cx="9143999"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2611772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F1EBE-43E1-4DB4-885B-2932FADDC50B}"/>
              </a:ext>
            </a:extLst>
          </p:cNvPr>
          <p:cNvSpPr>
            <a:spLocks noGrp="1"/>
          </p:cNvSpPr>
          <p:nvPr>
            <p:ph type="title"/>
          </p:nvPr>
        </p:nvSpPr>
        <p:spPr/>
        <p:txBody>
          <a:bodyPr/>
          <a:lstStyle/>
          <a:p>
            <a:r>
              <a:rPr lang="en-US" dirty="0"/>
              <a:t>Examples of Acute/Chronic Stress</a:t>
            </a:r>
          </a:p>
        </p:txBody>
      </p:sp>
      <p:sp>
        <p:nvSpPr>
          <p:cNvPr id="3" name="Text Placeholder 2">
            <a:extLst>
              <a:ext uri="{FF2B5EF4-FFF2-40B4-BE49-F238E27FC236}">
                <a16:creationId xmlns:a16="http://schemas.microsoft.com/office/drawing/2014/main" xmlns="" id="{CF278936-D04C-47A1-B9F5-C379D42EDD84}"/>
              </a:ext>
            </a:extLst>
          </p:cNvPr>
          <p:cNvSpPr>
            <a:spLocks noGrp="1"/>
          </p:cNvSpPr>
          <p:nvPr>
            <p:ph type="body" idx="1"/>
          </p:nvPr>
        </p:nvSpPr>
        <p:spPr/>
        <p:txBody>
          <a:bodyPr/>
          <a:lstStyle/>
          <a:p>
            <a:r>
              <a:rPr lang="en-US" dirty="0"/>
              <a:t>Acute</a:t>
            </a:r>
          </a:p>
        </p:txBody>
      </p:sp>
      <p:sp>
        <p:nvSpPr>
          <p:cNvPr id="4" name="Content Placeholder 3">
            <a:extLst>
              <a:ext uri="{FF2B5EF4-FFF2-40B4-BE49-F238E27FC236}">
                <a16:creationId xmlns:a16="http://schemas.microsoft.com/office/drawing/2014/main" xmlns="" id="{DEDFECCC-83B8-4FA4-8CCC-C48E81BF047C}"/>
              </a:ext>
            </a:extLst>
          </p:cNvPr>
          <p:cNvSpPr>
            <a:spLocks noGrp="1"/>
          </p:cNvSpPr>
          <p:nvPr>
            <p:ph sz="half" idx="2"/>
          </p:nvPr>
        </p:nvSpPr>
        <p:spPr/>
        <p:txBody>
          <a:bodyPr/>
          <a:lstStyle/>
          <a:p>
            <a:r>
              <a:rPr lang="en-US" dirty="0"/>
              <a:t>A fight with a loved one</a:t>
            </a:r>
          </a:p>
          <a:p>
            <a:r>
              <a:rPr lang="en-US" dirty="0"/>
              <a:t>Car accidents</a:t>
            </a:r>
          </a:p>
          <a:p>
            <a:r>
              <a:rPr lang="en-US" dirty="0"/>
              <a:t>A presentation	</a:t>
            </a:r>
          </a:p>
          <a:p>
            <a:endParaRPr lang="en-US" dirty="0"/>
          </a:p>
          <a:p>
            <a:pPr marL="0" indent="0">
              <a:buNone/>
            </a:pPr>
            <a:endParaRPr lang="en-US" dirty="0"/>
          </a:p>
        </p:txBody>
      </p:sp>
      <p:sp>
        <p:nvSpPr>
          <p:cNvPr id="5" name="Text Placeholder 4">
            <a:extLst>
              <a:ext uri="{FF2B5EF4-FFF2-40B4-BE49-F238E27FC236}">
                <a16:creationId xmlns:a16="http://schemas.microsoft.com/office/drawing/2014/main" xmlns="" id="{5D4B28B6-8827-4BFA-AB00-7174016A6C9B}"/>
              </a:ext>
            </a:extLst>
          </p:cNvPr>
          <p:cNvSpPr>
            <a:spLocks noGrp="1"/>
          </p:cNvSpPr>
          <p:nvPr>
            <p:ph type="body" sz="quarter" idx="3"/>
          </p:nvPr>
        </p:nvSpPr>
        <p:spPr/>
        <p:txBody>
          <a:bodyPr/>
          <a:lstStyle/>
          <a:p>
            <a:r>
              <a:rPr lang="en-US" dirty="0"/>
              <a:t>Chronic</a:t>
            </a:r>
          </a:p>
        </p:txBody>
      </p:sp>
      <p:sp>
        <p:nvSpPr>
          <p:cNvPr id="6" name="Content Placeholder 5">
            <a:extLst>
              <a:ext uri="{FF2B5EF4-FFF2-40B4-BE49-F238E27FC236}">
                <a16:creationId xmlns:a16="http://schemas.microsoft.com/office/drawing/2014/main" xmlns="" id="{3C11B56E-8E9A-4453-B4E2-AF4F9D574714}"/>
              </a:ext>
            </a:extLst>
          </p:cNvPr>
          <p:cNvSpPr>
            <a:spLocks noGrp="1"/>
          </p:cNvSpPr>
          <p:nvPr>
            <p:ph sz="quarter" idx="4"/>
          </p:nvPr>
        </p:nvSpPr>
        <p:spPr/>
        <p:txBody>
          <a:bodyPr/>
          <a:lstStyle/>
          <a:p>
            <a:r>
              <a:rPr lang="en-US" dirty="0"/>
              <a:t>Poverty</a:t>
            </a:r>
          </a:p>
          <a:p>
            <a:r>
              <a:rPr lang="en-US" dirty="0"/>
              <a:t>An unhappy marriage</a:t>
            </a:r>
          </a:p>
          <a:p>
            <a:r>
              <a:rPr lang="en-US" dirty="0"/>
              <a:t>Dangerous work environment</a:t>
            </a:r>
          </a:p>
        </p:txBody>
      </p:sp>
    </p:spTree>
    <p:extLst>
      <p:ext uri="{BB962C8B-B14F-4D97-AF65-F5344CB8AC3E}">
        <p14:creationId xmlns:p14="http://schemas.microsoft.com/office/powerpoint/2010/main" val="386488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0BC9609-A8AF-411F-A9E0-C3B93C8945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82843EA-188A-49E3-ACDF-4C463D577DB4}"/>
              </a:ext>
            </a:extLst>
          </p:cNvPr>
          <p:cNvSpPr>
            <a:spLocks noGrp="1"/>
          </p:cNvSpPr>
          <p:nvPr>
            <p:ph type="title"/>
          </p:nvPr>
        </p:nvSpPr>
        <p:spPr>
          <a:xfrm>
            <a:off x="480060" y="639704"/>
            <a:ext cx="2474684" cy="5577840"/>
          </a:xfrm>
        </p:spPr>
        <p:txBody>
          <a:bodyPr anchor="ctr">
            <a:normAutofit/>
          </a:bodyPr>
          <a:lstStyle/>
          <a:p>
            <a:pPr algn="ctr"/>
            <a:r>
              <a:rPr lang="en-US" sz="4100"/>
              <a:t>Traumatic Stress</a:t>
            </a:r>
          </a:p>
        </p:txBody>
      </p:sp>
      <p:graphicFrame>
        <p:nvGraphicFramePr>
          <p:cNvPr id="5" name="Content Placeholder 2">
            <a:extLst>
              <a:ext uri="{FF2B5EF4-FFF2-40B4-BE49-F238E27FC236}">
                <a16:creationId xmlns:a16="http://schemas.microsoft.com/office/drawing/2014/main" xmlns="" id="{906B09F6-A729-4755-8111-B5AE476C4CDF}"/>
              </a:ext>
            </a:extLst>
          </p:cNvPr>
          <p:cNvGraphicFramePr>
            <a:graphicFrameLocks noGrp="1"/>
          </p:cNvGraphicFramePr>
          <p:nvPr>
            <p:ph idx="1"/>
            <p:extLst>
              <p:ext uri="{D42A27DB-BD31-4B8C-83A1-F6EECF244321}">
                <p14:modId xmlns:p14="http://schemas.microsoft.com/office/powerpoint/2010/main" val="3127120048"/>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442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01EB77-B868-493B-BFA7-6FD67CE0E637}"/>
              </a:ext>
            </a:extLst>
          </p:cNvPr>
          <p:cNvSpPr>
            <a:spLocks noGrp="1"/>
          </p:cNvSpPr>
          <p:nvPr>
            <p:ph type="title"/>
          </p:nvPr>
        </p:nvSpPr>
        <p:spPr/>
        <p:txBody>
          <a:bodyPr/>
          <a:lstStyle/>
          <a:p>
            <a:r>
              <a:rPr lang="en-US" dirty="0"/>
              <a:t>Categories of Traumatic Stress</a:t>
            </a:r>
          </a:p>
        </p:txBody>
      </p:sp>
      <p:sp>
        <p:nvSpPr>
          <p:cNvPr id="3" name="Content Placeholder 2">
            <a:extLst>
              <a:ext uri="{FF2B5EF4-FFF2-40B4-BE49-F238E27FC236}">
                <a16:creationId xmlns:a16="http://schemas.microsoft.com/office/drawing/2014/main" xmlns="" id="{30E78A65-3DEB-4C63-9E36-7973E7614815}"/>
              </a:ext>
            </a:extLst>
          </p:cNvPr>
          <p:cNvSpPr>
            <a:spLocks noGrp="1"/>
          </p:cNvSpPr>
          <p:nvPr>
            <p:ph idx="1"/>
          </p:nvPr>
        </p:nvSpPr>
        <p:spPr/>
        <p:txBody>
          <a:bodyPr>
            <a:normAutofit/>
          </a:bodyPr>
          <a:lstStyle/>
          <a:p>
            <a:r>
              <a:rPr lang="en-US" sz="2400" dirty="0"/>
              <a:t>Human: War; Homicide; Physical, Emotional, or Sexual Abuse; Child Abuse; Grief and Loss; Witnessing Violence; Sexual/Physical Assault; </a:t>
            </a:r>
          </a:p>
          <a:p>
            <a:r>
              <a:rPr lang="en-US" sz="2400" dirty="0"/>
              <a:t>Natural: Hurricane; Earthquake; Flood; Fire</a:t>
            </a:r>
          </a:p>
          <a:p>
            <a:r>
              <a:rPr lang="en-US" sz="2400" dirty="0"/>
              <a:t>On the Job: Fight or physical attack; Threat of physical harm; Accident</a:t>
            </a:r>
          </a:p>
        </p:txBody>
      </p:sp>
      <p:sp>
        <p:nvSpPr>
          <p:cNvPr id="4" name="Text Placeholder 3">
            <a:extLst>
              <a:ext uri="{FF2B5EF4-FFF2-40B4-BE49-F238E27FC236}">
                <a16:creationId xmlns:a16="http://schemas.microsoft.com/office/drawing/2014/main" xmlns="" id="{5E1DF2A1-0D9E-4C4D-A5E3-0EEAD026A7FF}"/>
              </a:ext>
            </a:extLst>
          </p:cNvPr>
          <p:cNvSpPr>
            <a:spLocks noGrp="1"/>
          </p:cNvSpPr>
          <p:nvPr>
            <p:ph type="body" sz="half" idx="2"/>
          </p:nvPr>
        </p:nvSpPr>
        <p:spPr/>
        <p:txBody>
          <a:bodyPr>
            <a:normAutofit lnSpcReduction="10000"/>
          </a:bodyPr>
          <a:lstStyle/>
          <a:p>
            <a:r>
              <a:rPr lang="en-US" dirty="0"/>
              <a:t>An event can be traumatic if it involves a real or perceived threat one’s physical or emotional well-being, it is overwhelming, results in intense feelings of fear or lack of control, leaves one feeling helpless, and changes the way one understands the world (American Psychiatric Association [APA], 2000)</a:t>
            </a:r>
          </a:p>
        </p:txBody>
      </p:sp>
    </p:spTree>
    <p:extLst>
      <p:ext uri="{BB962C8B-B14F-4D97-AF65-F5344CB8AC3E}">
        <p14:creationId xmlns:p14="http://schemas.microsoft.com/office/powerpoint/2010/main" val="399931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4BB1650-B616-4EFB-9FB7-5D93104B5A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52F6D87-214A-4AE6-91DF-F4FBCD8F96D2}"/>
              </a:ext>
            </a:extLst>
          </p:cNvPr>
          <p:cNvSpPr>
            <a:spLocks noGrp="1"/>
          </p:cNvSpPr>
          <p:nvPr>
            <p:ph idx="1"/>
          </p:nvPr>
        </p:nvSpPr>
        <p:spPr>
          <a:xfrm>
            <a:off x="891540" y="1188720"/>
            <a:ext cx="4026771" cy="4480560"/>
          </a:xfrm>
        </p:spPr>
        <p:txBody>
          <a:bodyPr anchor="ctr">
            <a:normAutofit/>
          </a:bodyPr>
          <a:lstStyle/>
          <a:p>
            <a:r>
              <a:rPr lang="en-US" sz="1900"/>
              <a:t>As law enforcement officers, individuals are often exposed to trauma, both directly and indirectly, which puts the individual at risk for different trauma responses</a:t>
            </a:r>
          </a:p>
          <a:p>
            <a:pPr lvl="1"/>
            <a:r>
              <a:rPr lang="en-US" sz="1900"/>
              <a:t>Direct: Post Traumatic Stress Disorder (PTSD), Post Traumatic Stress Symptoms</a:t>
            </a:r>
          </a:p>
          <a:p>
            <a:pPr lvl="1"/>
            <a:r>
              <a:rPr lang="en-US" sz="1900"/>
              <a:t>Indirect: PTSD, Post Traumatic Stress Symptoms, Secondary Traumatic Stress Symptoms, Vicarious Traumatization, Compassion Fatigue (OVC, n.d.)</a:t>
            </a:r>
          </a:p>
        </p:txBody>
      </p:sp>
      <p:sp>
        <p:nvSpPr>
          <p:cNvPr id="10" name="Rectangle 9">
            <a:extLst>
              <a:ext uri="{FF2B5EF4-FFF2-40B4-BE49-F238E27FC236}">
                <a16:creationId xmlns:a16="http://schemas.microsoft.com/office/drawing/2014/main" xmlns="" id="{BB47C962-A905-4168-832D-BF622B381E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645887" y="0"/>
            <a:ext cx="349811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xmlns="" id="{B0CAA55C-9F48-4F94-95AA-5635394974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5987575" y="640080"/>
            <a:ext cx="1722021"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xmlns="" id="{0E8A1B67-2B9A-4270-AF33-0F4BB124E1F9}"/>
              </a:ext>
            </a:extLst>
          </p:cNvPr>
          <p:cNvSpPr>
            <a:spLocks noGrp="1"/>
          </p:cNvSpPr>
          <p:nvPr>
            <p:ph type="title"/>
          </p:nvPr>
        </p:nvSpPr>
        <p:spPr>
          <a:xfrm>
            <a:off x="6392270" y="1252181"/>
            <a:ext cx="2349121" cy="4302457"/>
          </a:xfrm>
        </p:spPr>
        <p:txBody>
          <a:bodyPr>
            <a:normAutofit/>
          </a:bodyPr>
          <a:lstStyle/>
          <a:p>
            <a:r>
              <a:rPr lang="en-US" sz="3500">
                <a:solidFill>
                  <a:schemeClr val="bg2"/>
                </a:solidFill>
              </a:rPr>
              <a:t>Exposure to Trauma in the Workplace</a:t>
            </a:r>
          </a:p>
        </p:txBody>
      </p:sp>
    </p:spTree>
    <p:extLst>
      <p:ext uri="{BB962C8B-B14F-4D97-AF65-F5344CB8AC3E}">
        <p14:creationId xmlns:p14="http://schemas.microsoft.com/office/powerpoint/2010/main" val="206163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2DAC179-C790-4427-B1A0-AF7E55B8E6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9255" y="639704"/>
            <a:ext cx="2474684" cy="5577840"/>
          </a:xfrm>
        </p:spPr>
        <p:txBody>
          <a:bodyPr anchor="ctr">
            <a:normAutofit/>
          </a:bodyPr>
          <a:lstStyle/>
          <a:p>
            <a:r>
              <a:rPr lang="en-US"/>
              <a:t>What is Vicarious Trauma?</a:t>
            </a:r>
            <a:endParaRPr lang="en-US" dirty="0"/>
          </a:p>
        </p:txBody>
      </p:sp>
      <p:sp useBgFill="1">
        <p:nvSpPr>
          <p:cNvPr id="19" name="Rectangle 11">
            <a:extLst>
              <a:ext uri="{FF2B5EF4-FFF2-40B4-BE49-F238E27FC236}">
                <a16:creationId xmlns:a16="http://schemas.microsoft.com/office/drawing/2014/main" xmlns="" id="{EA392D87-3787-45D6-976E-B85674C09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5377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xmlns="" id="{DEFE8E04-DEE3-49FD-89A2-285FAD1CB6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37745" y="0"/>
            <a:ext cx="171450" cy="6858000"/>
          </a:xfrm>
          <a:prstGeom prst="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1" name="Content Placeholder 2">
            <a:extLst>
              <a:ext uri="{FF2B5EF4-FFF2-40B4-BE49-F238E27FC236}">
                <a16:creationId xmlns:a16="http://schemas.microsoft.com/office/drawing/2014/main" xmlns="" id="{F0FDA511-B45B-4137-B6F8-ADF2D6C8A9E1}"/>
              </a:ext>
            </a:extLst>
          </p:cNvPr>
          <p:cNvGraphicFramePr>
            <a:graphicFrameLocks noGrp="1"/>
          </p:cNvGraphicFramePr>
          <p:nvPr>
            <p:ph idx="1"/>
            <p:extLst>
              <p:ext uri="{D42A27DB-BD31-4B8C-83A1-F6EECF244321}">
                <p14:modId xmlns:p14="http://schemas.microsoft.com/office/powerpoint/2010/main" val="396443246"/>
              </p:ext>
            </p:extLst>
          </p:nvPr>
        </p:nvGraphicFramePr>
        <p:xfrm>
          <a:off x="588168" y="639763"/>
          <a:ext cx="4469607" cy="5577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35859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1208</Words>
  <Application>Microsoft Office PowerPoint</Application>
  <PresentationFormat>On-screen Show (4:3)</PresentationFormat>
  <Paragraphs>179</Paragraphs>
  <Slides>24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Franklin Gothic Book</vt:lpstr>
      <vt:lpstr>Wingdings</vt:lpstr>
      <vt:lpstr>Crop</vt:lpstr>
      <vt:lpstr>   Vicarious Trauma and Compassion Fatigue for Law Enforcement</vt:lpstr>
      <vt:lpstr>PowerPoint Presentation</vt:lpstr>
      <vt:lpstr>Definition of Terms</vt:lpstr>
      <vt:lpstr>Stress</vt:lpstr>
      <vt:lpstr>Examples of Acute/Chronic Stress</vt:lpstr>
      <vt:lpstr>Traumatic Stress</vt:lpstr>
      <vt:lpstr>Categories of Traumatic Stress</vt:lpstr>
      <vt:lpstr>Exposure to Trauma in the Workplace</vt:lpstr>
      <vt:lpstr>What is Vicarious Trauma?</vt:lpstr>
      <vt:lpstr>Traumatic Stress vs. Vicarious Traumatization</vt:lpstr>
      <vt:lpstr>PowerPoint Presentation</vt:lpstr>
      <vt:lpstr>Vicarious Traumatization Among Law Enforcement</vt:lpstr>
      <vt:lpstr>Compassion FatigueBurnout</vt:lpstr>
      <vt:lpstr>Increased Risk Factors</vt:lpstr>
      <vt:lpstr>Professional Quality of Life Scale (PROQOL)</vt:lpstr>
      <vt:lpstr>Prevention Strategies</vt:lpstr>
      <vt:lpstr>Intervention Strategies</vt:lpstr>
      <vt:lpstr>Resilience in the Face of Trauma</vt:lpstr>
      <vt:lpstr>Vicarious Resilience</vt:lpstr>
      <vt:lpstr>Impact of Vicarious Resilience</vt:lpstr>
      <vt:lpstr>“First responders bear witness to damaging and cruel treatment experienced by others, shattering any assumptions of invulnerability.” (Janoff-Bulman, 1992, as cited by OVC, n.d.)</vt:lpstr>
      <vt:lpstr>ProQoL Scoring</vt:lpstr>
      <vt:lpstr>References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Vicarious Trauma and Compassion Fatigue for Law Enforcement</dc:title>
  <dc:creator>Randy Ferrill</dc:creator>
  <cp:lastModifiedBy>Fayette LHD</cp:lastModifiedBy>
  <cp:revision>2</cp:revision>
  <dcterms:created xsi:type="dcterms:W3CDTF">2020-03-09T21:28:05Z</dcterms:created>
  <dcterms:modified xsi:type="dcterms:W3CDTF">2020-03-10T11:11:54Z</dcterms:modified>
</cp:coreProperties>
</file>