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56" r:id="rId2"/>
    <p:sldId id="257" r:id="rId3"/>
    <p:sldId id="262" r:id="rId4"/>
    <p:sldId id="264" r:id="rId5"/>
    <p:sldId id="345" r:id="rId6"/>
    <p:sldId id="393" r:id="rId7"/>
    <p:sldId id="399" r:id="rId8"/>
    <p:sldId id="405" r:id="rId9"/>
    <p:sldId id="293" r:id="rId10"/>
    <p:sldId id="394" r:id="rId11"/>
    <p:sldId id="389" r:id="rId12"/>
    <p:sldId id="402" r:id="rId13"/>
    <p:sldId id="390" r:id="rId14"/>
    <p:sldId id="391" r:id="rId15"/>
    <p:sldId id="401" r:id="rId16"/>
    <p:sldId id="407" r:id="rId17"/>
    <p:sldId id="376" r:id="rId18"/>
    <p:sldId id="357" r:id="rId19"/>
    <p:sldId id="388" r:id="rId20"/>
    <p:sldId id="406" r:id="rId21"/>
    <p:sldId id="404" r:id="rId22"/>
    <p:sldId id="322" r:id="rId23"/>
    <p:sldId id="403" r:id="rId24"/>
    <p:sldId id="36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5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67420" autoAdjust="0"/>
  </p:normalViewPr>
  <p:slideViewPr>
    <p:cSldViewPr snapToGrid="0" snapToObjects="1">
      <p:cViewPr varScale="1">
        <p:scale>
          <a:sx n="77" d="100"/>
          <a:sy n="77" d="100"/>
        </p:scale>
        <p:origin x="28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9E06BF-2362-5F40-A092-D91B33A5D332}" type="datetimeFigureOut">
              <a:rPr lang="en-US" smtClean="0"/>
              <a:t>10/23/2019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41B564-C98C-3346-B472-33E79EE137B7}" type="slidenum">
              <a:rPr lang="en-US" smtClean="0"/>
              <a:t>‹#›</a:t>
            </a:fld>
            <a:endParaRPr lang="en-US"/>
          </a:p>
        </p:txBody>
      </p:sp>
    </p:spTree>
    <p:extLst>
      <p:ext uri="{BB962C8B-B14F-4D97-AF65-F5344CB8AC3E}">
        <p14:creationId xmlns:p14="http://schemas.microsoft.com/office/powerpoint/2010/main" val="264380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8E0E38-568B-C146-A4BB-7860014BE82C}" type="datetimeFigureOut">
              <a:rPr lang="en-US" smtClean="0"/>
              <a:t>10/23/2019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53FB7-BB02-A14B-A780-C2AB428D01EA}" type="slidenum">
              <a:rPr lang="en-US" smtClean="0"/>
              <a:t>‹#›</a:t>
            </a:fld>
            <a:endParaRPr lang="en-US"/>
          </a:p>
        </p:txBody>
      </p:sp>
    </p:spTree>
    <p:extLst>
      <p:ext uri="{BB962C8B-B14F-4D97-AF65-F5344CB8AC3E}">
        <p14:creationId xmlns:p14="http://schemas.microsoft.com/office/powerpoint/2010/main" val="34273427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cbi.nlm.nih.gov/books/NBK38492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cbi.nlm.nih.gov/books/NBK384923/#__NBK384923_dtls__"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nap.edu/"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053FB7-BB02-A14B-A780-C2AB428D01EA}" type="slidenum">
              <a:rPr lang="en-US" smtClean="0"/>
              <a:t>1</a:t>
            </a:fld>
            <a:endParaRPr lang="en-US"/>
          </a:p>
        </p:txBody>
      </p:sp>
    </p:spTree>
    <p:extLst>
      <p:ext uri="{BB962C8B-B14F-4D97-AF65-F5344CB8AC3E}">
        <p14:creationId xmlns:p14="http://schemas.microsoft.com/office/powerpoint/2010/main" val="339530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how does stigma actually impact people?</a:t>
            </a:r>
          </a:p>
          <a:p>
            <a:r>
              <a:rPr lang="en-US" b="1" dirty="0"/>
              <a:t>Read the slide </a:t>
            </a:r>
          </a:p>
        </p:txBody>
      </p:sp>
      <p:sp>
        <p:nvSpPr>
          <p:cNvPr id="4" name="Slide Number Placeholder 3"/>
          <p:cNvSpPr>
            <a:spLocks noGrp="1"/>
          </p:cNvSpPr>
          <p:nvPr>
            <p:ph type="sldNum" sz="quarter" idx="5"/>
          </p:nvPr>
        </p:nvSpPr>
        <p:spPr/>
        <p:txBody>
          <a:bodyPr/>
          <a:lstStyle/>
          <a:p>
            <a:fld id="{92053FB7-BB02-A14B-A780-C2AB428D01EA}" type="slidenum">
              <a:rPr lang="en-US" smtClean="0"/>
              <a:t>10</a:t>
            </a:fld>
            <a:endParaRPr lang="en-US"/>
          </a:p>
        </p:txBody>
      </p:sp>
    </p:spTree>
    <p:extLst>
      <p:ext uri="{BB962C8B-B14F-4D97-AF65-F5344CB8AC3E}">
        <p14:creationId xmlns:p14="http://schemas.microsoft.com/office/powerpoint/2010/main" val="4264119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a:t>
            </a:r>
          </a:p>
        </p:txBody>
      </p:sp>
      <p:sp>
        <p:nvSpPr>
          <p:cNvPr id="4" name="Slide Number Placeholder 3"/>
          <p:cNvSpPr>
            <a:spLocks noGrp="1"/>
          </p:cNvSpPr>
          <p:nvPr>
            <p:ph type="sldNum" sz="quarter" idx="5"/>
          </p:nvPr>
        </p:nvSpPr>
        <p:spPr/>
        <p:txBody>
          <a:bodyPr/>
          <a:lstStyle/>
          <a:p>
            <a:fld id="{EFC128F8-A8F8-4F86-9E2D-73E199426059}" type="slidenum">
              <a:rPr lang="en-US" smtClean="0"/>
              <a:t>11</a:t>
            </a:fld>
            <a:endParaRPr lang="en-US" dirty="0"/>
          </a:p>
        </p:txBody>
      </p:sp>
    </p:spTree>
    <p:extLst>
      <p:ext uri="{BB962C8B-B14F-4D97-AF65-F5344CB8AC3E}">
        <p14:creationId xmlns:p14="http://schemas.microsoft.com/office/powerpoint/2010/main" val="694512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Read the slide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a recent study of Americans conducted by Johns Hopkins University, only 22% of people surveyed were willing to work closely with someone suffering from drug addiction, yet 62% were willing to work closely with someone suffering from mental illness.</a:t>
            </a:r>
          </a:p>
        </p:txBody>
      </p:sp>
      <p:sp>
        <p:nvSpPr>
          <p:cNvPr id="4" name="Slide Number Placeholder 3"/>
          <p:cNvSpPr>
            <a:spLocks noGrp="1"/>
          </p:cNvSpPr>
          <p:nvPr>
            <p:ph type="sldNum" sz="quarter" idx="5"/>
          </p:nvPr>
        </p:nvSpPr>
        <p:spPr/>
        <p:txBody>
          <a:bodyPr/>
          <a:lstStyle/>
          <a:p>
            <a:fld id="{92053FB7-BB02-A14B-A780-C2AB428D01EA}" type="slidenum">
              <a:rPr lang="en-US" smtClean="0"/>
              <a:t>12</a:t>
            </a:fld>
            <a:endParaRPr lang="en-US"/>
          </a:p>
        </p:txBody>
      </p:sp>
    </p:spTree>
    <p:extLst>
      <p:ext uri="{BB962C8B-B14F-4D97-AF65-F5344CB8AC3E}">
        <p14:creationId xmlns:p14="http://schemas.microsoft.com/office/powerpoint/2010/main" val="113792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a:t>
            </a:r>
          </a:p>
          <a:p>
            <a:r>
              <a:rPr lang="en-US" dirty="0"/>
              <a:t>And this isn’t just for the SUD community; think about what is typically said whenever there is a mass or workplace shooting about the shooter.  Almost ALWAYS very quickly begins to comment on the person’s “mental health.”  </a:t>
            </a:r>
          </a:p>
        </p:txBody>
      </p:sp>
      <p:sp>
        <p:nvSpPr>
          <p:cNvPr id="4" name="Slide Number Placeholder 3"/>
          <p:cNvSpPr>
            <a:spLocks noGrp="1"/>
          </p:cNvSpPr>
          <p:nvPr>
            <p:ph type="sldNum" sz="quarter" idx="5"/>
          </p:nvPr>
        </p:nvSpPr>
        <p:spPr/>
        <p:txBody>
          <a:bodyPr/>
          <a:lstStyle/>
          <a:p>
            <a:fld id="{EFC128F8-A8F8-4F86-9E2D-73E199426059}" type="slidenum">
              <a:rPr lang="en-US" smtClean="0"/>
              <a:t>13</a:t>
            </a:fld>
            <a:endParaRPr lang="en-US" dirty="0"/>
          </a:p>
        </p:txBody>
      </p:sp>
    </p:spTree>
    <p:extLst>
      <p:ext uri="{BB962C8B-B14F-4D97-AF65-F5344CB8AC3E}">
        <p14:creationId xmlns:p14="http://schemas.microsoft.com/office/powerpoint/2010/main" val="302512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content analysis in 2004 of U.S. news coverage of mental health issues found that, in 39 percent of stories, an association was made between persons with mental illness and dangerousness (</a:t>
            </a:r>
            <a:r>
              <a:rPr lang="en-US" sz="1200" u="sng" kern="1200" dirty="0">
                <a:solidFill>
                  <a:schemeClr val="tx1"/>
                </a:solidFill>
                <a:effectLst/>
                <a:latin typeface="+mn-lt"/>
                <a:ea typeface="+mn-ea"/>
                <a:cs typeface="+mn-cs"/>
                <a:hlinkClick r:id="rId3"/>
              </a:rPr>
              <a:t>Corrigan et al., 2005a</a:t>
            </a:r>
            <a:r>
              <a:rPr lang="en-US" sz="1200" kern="1200" dirty="0">
                <a:solidFill>
                  <a:schemeClr val="tx1"/>
                </a:solidFill>
                <a:effectLst/>
                <a:latin typeface="+mn-lt"/>
                <a:ea typeface="+mn-ea"/>
                <a:cs typeface="+mn-cs"/>
              </a:rPr>
              <a:t>). Treatment was mentioned in 26 percent of stories but only 16 percent of the stories included recovery as an outcome.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 so Fun Fact: Results from the 2006 General Social Survey found an increase in the public's knowledge of mental disorders and treatment since their previous 1996 survey, </a:t>
            </a:r>
            <a:r>
              <a:rPr lang="en-US" sz="1200" b="1" kern="1200" dirty="0">
                <a:solidFill>
                  <a:schemeClr val="tx1"/>
                </a:solidFill>
                <a:effectLst/>
                <a:latin typeface="+mn-lt"/>
                <a:ea typeface="+mn-ea"/>
                <a:cs typeface="+mn-cs"/>
              </a:rPr>
              <a:t>but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stigma levels for people with mental illness </a:t>
            </a:r>
            <a:r>
              <a:rPr lang="en-US" sz="1200" b="1" i="1" kern="1200" dirty="0">
                <a:solidFill>
                  <a:schemeClr val="tx1"/>
                </a:solidFill>
                <a:effectLst/>
                <a:latin typeface="+mn-lt"/>
                <a:ea typeface="+mn-ea"/>
                <a:cs typeface="+mn-cs"/>
              </a:rPr>
              <a:t>did not decrease over that time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Pescosolido</a:t>
            </a:r>
            <a:r>
              <a:rPr lang="en-US" sz="1200" kern="1200" dirty="0">
                <a:solidFill>
                  <a:schemeClr val="tx1"/>
                </a:solidFill>
                <a:effectLst/>
                <a:latin typeface="+mn-lt"/>
                <a:ea typeface="+mn-ea"/>
                <a:cs typeface="+mn-cs"/>
              </a:rPr>
              <a:t> et al., 2010).  This tells us that it requires more than just knowledge about the disorders and treatment for them.  Language matters!</a:t>
            </a:r>
          </a:p>
          <a:p>
            <a:endParaRPr lang="en-US" dirty="0"/>
          </a:p>
        </p:txBody>
      </p:sp>
      <p:sp>
        <p:nvSpPr>
          <p:cNvPr id="4" name="Slide Number Placeholder 3"/>
          <p:cNvSpPr>
            <a:spLocks noGrp="1"/>
          </p:cNvSpPr>
          <p:nvPr>
            <p:ph type="sldNum" sz="quarter" idx="5"/>
          </p:nvPr>
        </p:nvSpPr>
        <p:spPr/>
        <p:txBody>
          <a:bodyPr/>
          <a:lstStyle/>
          <a:p>
            <a:fld id="{EFC128F8-A8F8-4F86-9E2D-73E199426059}" type="slidenum">
              <a:rPr lang="en-US" smtClean="0"/>
              <a:t>14</a:t>
            </a:fld>
            <a:endParaRPr lang="en-US" dirty="0"/>
          </a:p>
        </p:txBody>
      </p:sp>
    </p:spTree>
    <p:extLst>
      <p:ext uri="{BB962C8B-B14F-4D97-AF65-F5344CB8AC3E}">
        <p14:creationId xmlns:p14="http://schemas.microsoft.com/office/powerpoint/2010/main" val="3060936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Don’t read the slide  </a:t>
            </a:r>
          </a:p>
          <a:p>
            <a:r>
              <a:rPr lang="en-US" dirty="0"/>
              <a:t>Words matter, folks.  This is just a small example of of person first and appropriate language to use to combat stigma and prejudice. There are a number of good resources available for download to get a better grasp of person first language and I’ve included the links to two very quick and easy examples on the next slide.  </a:t>
            </a:r>
          </a:p>
        </p:txBody>
      </p:sp>
      <p:sp>
        <p:nvSpPr>
          <p:cNvPr id="4" name="Slide Number Placeholder 3"/>
          <p:cNvSpPr>
            <a:spLocks noGrp="1"/>
          </p:cNvSpPr>
          <p:nvPr>
            <p:ph type="sldNum" sz="quarter" idx="5"/>
          </p:nvPr>
        </p:nvSpPr>
        <p:spPr/>
        <p:txBody>
          <a:bodyPr/>
          <a:lstStyle/>
          <a:p>
            <a:fld id="{92053FB7-BB02-A14B-A780-C2AB428D01EA}" type="slidenum">
              <a:rPr lang="en-US" smtClean="0"/>
              <a:t>15</a:t>
            </a:fld>
            <a:endParaRPr lang="en-US"/>
          </a:p>
        </p:txBody>
      </p:sp>
    </p:spTree>
    <p:extLst>
      <p:ext uri="{BB962C8B-B14F-4D97-AF65-F5344CB8AC3E}">
        <p14:creationId xmlns:p14="http://schemas.microsoft.com/office/powerpoint/2010/main" val="3196016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listed these two docs here and where you can find them on the web, but you also have these both as handouts, too.  </a:t>
            </a:r>
          </a:p>
        </p:txBody>
      </p:sp>
      <p:sp>
        <p:nvSpPr>
          <p:cNvPr id="4" name="Slide Number Placeholder 3"/>
          <p:cNvSpPr>
            <a:spLocks noGrp="1"/>
          </p:cNvSpPr>
          <p:nvPr>
            <p:ph type="sldNum" sz="quarter" idx="5"/>
          </p:nvPr>
        </p:nvSpPr>
        <p:spPr/>
        <p:txBody>
          <a:bodyPr/>
          <a:lstStyle/>
          <a:p>
            <a:fld id="{92053FB7-BB02-A14B-A780-C2AB428D01EA}" type="slidenum">
              <a:rPr lang="en-US" smtClean="0"/>
              <a:t>16</a:t>
            </a:fld>
            <a:endParaRPr lang="en-US"/>
          </a:p>
        </p:txBody>
      </p:sp>
    </p:spTree>
    <p:extLst>
      <p:ext uri="{BB962C8B-B14F-4D97-AF65-F5344CB8AC3E}">
        <p14:creationId xmlns:p14="http://schemas.microsoft.com/office/powerpoint/2010/main" val="2517317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Read the slide </a:t>
            </a:r>
          </a:p>
          <a:p>
            <a:r>
              <a:rPr lang="en-US" sz="1200" b="0" i="0" kern="1200" dirty="0">
                <a:solidFill>
                  <a:schemeClr val="tx1"/>
                </a:solidFill>
                <a:effectLst/>
                <a:latin typeface="+mn-lt"/>
                <a:ea typeface="+mn-ea"/>
                <a:cs typeface="+mn-cs"/>
              </a:rPr>
              <a:t>Let me just say a quick word about the </a:t>
            </a:r>
            <a:r>
              <a:rPr lang="en-US" dirty="0">
                <a:solidFill>
                  <a:srgbClr val="00467F"/>
                </a:solidFill>
              </a:rPr>
              <a:t>unintentional</a:t>
            </a:r>
            <a:r>
              <a:rPr lang="en-US" sz="1200" b="0" i="0" kern="1200" dirty="0">
                <a:solidFill>
                  <a:schemeClr val="tx1"/>
                </a:solidFill>
                <a:effectLst/>
                <a:latin typeface="+mn-lt"/>
                <a:ea typeface="+mn-ea"/>
                <a:cs typeface="+mn-cs"/>
              </a:rPr>
              <a:t> or “unconscious bias”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Many researchers suggest that unconscious bias occurs automatically as the brain makes quick judgments based on past experiences and background. As a result of unconscious biases, certain people benefit and other people are penalized. </a:t>
            </a:r>
          </a:p>
          <a:p>
            <a:r>
              <a:rPr lang="en-US" sz="1200" b="0" i="0" kern="1200" dirty="0">
                <a:solidFill>
                  <a:schemeClr val="tx1"/>
                </a:solidFill>
                <a:effectLst/>
                <a:latin typeface="+mn-lt"/>
                <a:ea typeface="+mn-ea"/>
                <a:cs typeface="+mn-cs"/>
              </a:rPr>
              <a:t>Two quick examples to help us quickly understand this:</a:t>
            </a:r>
          </a:p>
          <a:p>
            <a:r>
              <a:rPr lang="en-US" sz="1200" b="0" i="0" kern="1200" dirty="0">
                <a:solidFill>
                  <a:schemeClr val="tx1"/>
                </a:solidFill>
                <a:effectLst/>
                <a:latin typeface="+mn-lt"/>
                <a:ea typeface="+mn-ea"/>
                <a:cs typeface="+mn-cs"/>
              </a:rPr>
              <a:t>Resumes are a pretty consistent source of unconscious bias. One particular study gave a group of managers a set of resumes. Some of them were exact duplicates where only the names had been changed. Resumes with the Anglo sounding names received substantially more callbacks that those with diverse names of other origins.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Need help programming your smart phone? The best choice is a Generation Y-</a:t>
            </a:r>
            <a:r>
              <a:rPr lang="en-US" sz="1200" b="0" i="0" kern="1200" dirty="0" err="1">
                <a:solidFill>
                  <a:schemeClr val="tx1"/>
                </a:solidFill>
                <a:effectLst/>
                <a:latin typeface="+mn-lt"/>
                <a:ea typeface="+mn-ea"/>
                <a:cs typeface="+mn-cs"/>
              </a:rPr>
              <a:t>er</a:t>
            </a:r>
            <a:r>
              <a:rPr lang="en-US" sz="1200" b="0" i="0" kern="1200" dirty="0">
                <a:solidFill>
                  <a:schemeClr val="tx1"/>
                </a:solidFill>
                <a:effectLst/>
                <a:latin typeface="+mn-lt"/>
                <a:ea typeface="+mn-ea"/>
                <a:cs typeface="+mn-cs"/>
              </a:rPr>
              <a:t> or your child, not the Baby Boomer, right? This could be an accurate assumption, but it’s not always the case.</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17</a:t>
            </a:fld>
            <a:endParaRPr lang="en-US" dirty="0"/>
          </a:p>
        </p:txBody>
      </p:sp>
    </p:spTree>
    <p:extLst>
      <p:ext uri="{BB962C8B-B14F-4D97-AF65-F5344CB8AC3E}">
        <p14:creationId xmlns:p14="http://schemas.microsoft.com/office/powerpoint/2010/main" val="2554939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just the intros to each thing on the slide (2 more reminder slides are coming)</a:t>
            </a:r>
          </a:p>
          <a:p>
            <a:r>
              <a:rPr lang="en-US" dirty="0"/>
              <a:t>Remember too that “There are 2 main factors that influence stigma:  cause and controllability. </a:t>
            </a:r>
            <a:r>
              <a:rPr lang="en-US" b="1" dirty="0"/>
              <a:t>Stigma</a:t>
            </a:r>
            <a:r>
              <a:rPr lang="en-US" b="1" baseline="0" dirty="0"/>
              <a:t> decreases when people perceive that the individual is not responsible for causing his/her problem and when he or she is unable to control it.”  </a:t>
            </a:r>
            <a:r>
              <a:rPr lang="en-US" baseline="0" dirty="0"/>
              <a:t>Education and changing terminology used will influence perceptions.</a:t>
            </a:r>
            <a:endParaRPr lang="en-US" dirty="0"/>
          </a:p>
          <a:p>
            <a:endParaRPr lang="en-US" sz="1100" dirty="0"/>
          </a:p>
          <a:p>
            <a:r>
              <a:rPr lang="en-US" sz="1100" dirty="0"/>
              <a:t>Source.</a:t>
            </a:r>
            <a:r>
              <a:rPr lang="en-US" sz="1100" b="0" i="0" kern="1200" dirty="0">
                <a:solidFill>
                  <a:schemeClr val="tx1"/>
                </a:solidFill>
                <a:effectLst/>
                <a:latin typeface="+mn-lt"/>
                <a:ea typeface="+mn-ea"/>
                <a:cs typeface="+mn-cs"/>
              </a:rPr>
              <a:t> Kelly, J.F., </a:t>
            </a:r>
            <a:r>
              <a:rPr lang="en-US" sz="1100" b="0" i="0" kern="1200" dirty="0" err="1">
                <a:solidFill>
                  <a:schemeClr val="tx1"/>
                </a:solidFill>
                <a:effectLst/>
                <a:latin typeface="+mn-lt"/>
                <a:ea typeface="+mn-ea"/>
                <a:cs typeface="+mn-cs"/>
              </a:rPr>
              <a:t>Walkerman</a:t>
            </a:r>
            <a:r>
              <a:rPr lang="en-US" sz="1100" b="0" i="0" kern="1200" dirty="0">
                <a:solidFill>
                  <a:schemeClr val="tx1"/>
                </a:solidFill>
                <a:effectLst/>
                <a:latin typeface="+mn-lt"/>
                <a:ea typeface="+mn-ea"/>
                <a:cs typeface="+mn-cs"/>
              </a:rPr>
              <a:t>, S.E., &amp; </a:t>
            </a:r>
            <a:r>
              <a:rPr lang="en-US" sz="1100" b="0" i="0" kern="1200" dirty="0" err="1">
                <a:solidFill>
                  <a:schemeClr val="tx1"/>
                </a:solidFill>
                <a:effectLst/>
                <a:latin typeface="+mn-lt"/>
                <a:ea typeface="+mn-ea"/>
                <a:cs typeface="+mn-cs"/>
              </a:rPr>
              <a:t>Saitz</a:t>
            </a:r>
            <a:r>
              <a:rPr lang="en-US" sz="1100" b="0" i="0" kern="1200" dirty="0">
                <a:solidFill>
                  <a:schemeClr val="tx1"/>
                </a:solidFill>
                <a:effectLst/>
                <a:latin typeface="+mn-lt"/>
                <a:ea typeface="+mn-ea"/>
                <a:cs typeface="+mn-cs"/>
              </a:rPr>
              <a:t>, R. (2015, January). Stop talking 'dirty': clinicians, language, and quality of care for the leading cause of preventable death in the United States. </a:t>
            </a:r>
            <a:r>
              <a:rPr lang="en-US" sz="1100" b="0" i="1" kern="1200" dirty="0">
                <a:solidFill>
                  <a:schemeClr val="tx1"/>
                </a:solidFill>
                <a:effectLst/>
                <a:latin typeface="+mn-lt"/>
                <a:ea typeface="+mn-ea"/>
                <a:cs typeface="+mn-cs"/>
              </a:rPr>
              <a:t>The American Journal of Medicine</a:t>
            </a:r>
            <a:r>
              <a:rPr lang="en-US" sz="1100" b="0" i="0" kern="1200" dirty="0">
                <a:solidFill>
                  <a:schemeClr val="tx1"/>
                </a:solidFill>
                <a:effectLst/>
                <a:latin typeface="+mn-lt"/>
                <a:ea typeface="+mn-ea"/>
                <a:cs typeface="+mn-cs"/>
              </a:rPr>
              <a:t>, </a:t>
            </a:r>
            <a:r>
              <a:rPr lang="en-US" sz="1100" b="0" i="1" kern="1200" dirty="0">
                <a:solidFill>
                  <a:schemeClr val="tx1"/>
                </a:solidFill>
                <a:effectLst/>
                <a:latin typeface="+mn-lt"/>
                <a:ea typeface="+mn-ea"/>
                <a:cs typeface="+mn-cs"/>
              </a:rPr>
              <a:t>128</a:t>
            </a:r>
            <a:r>
              <a:rPr lang="en-US" sz="1100" b="0" i="0" kern="1200" dirty="0">
                <a:solidFill>
                  <a:schemeClr val="tx1"/>
                </a:solidFill>
                <a:effectLst/>
                <a:latin typeface="+mn-lt"/>
                <a:ea typeface="+mn-ea"/>
                <a:cs typeface="+mn-cs"/>
              </a:rPr>
              <a:t>(1), 8-9.</a:t>
            </a:r>
          </a:p>
          <a:p>
            <a:endParaRPr lang="en-US" dirty="0"/>
          </a:p>
          <a:p>
            <a:r>
              <a:rPr lang="en-US" dirty="0"/>
              <a:t>Source:</a:t>
            </a:r>
            <a:r>
              <a:rPr lang="en-US" baseline="0" dirty="0"/>
              <a:t> </a:t>
            </a:r>
            <a:r>
              <a:rPr lang="en-US" sz="1200" b="0" i="0" kern="1200" dirty="0">
                <a:solidFill>
                  <a:schemeClr val="tx1"/>
                </a:solidFill>
                <a:effectLst/>
                <a:latin typeface="+mn-lt"/>
                <a:ea typeface="+mn-ea"/>
                <a:cs typeface="+mn-cs"/>
              </a:rPr>
              <a:t>Buchman, D.Z., </a:t>
            </a:r>
            <a:r>
              <a:rPr lang="en-US" sz="1200" b="0" i="0" kern="1200" dirty="0" err="1">
                <a:solidFill>
                  <a:schemeClr val="tx1"/>
                </a:solidFill>
                <a:effectLst/>
                <a:latin typeface="+mn-lt"/>
                <a:ea typeface="+mn-ea"/>
                <a:cs typeface="+mn-cs"/>
              </a:rPr>
              <a:t>Leece</a:t>
            </a:r>
            <a:r>
              <a:rPr lang="en-US" sz="1200" b="0" i="0" kern="1200" dirty="0">
                <a:solidFill>
                  <a:schemeClr val="tx1"/>
                </a:solidFill>
                <a:effectLst/>
                <a:latin typeface="+mn-lt"/>
                <a:ea typeface="+mn-ea"/>
                <a:cs typeface="+mn-cs"/>
              </a:rPr>
              <a:t>, P., &amp; </a:t>
            </a:r>
            <a:r>
              <a:rPr lang="en-US" sz="1200" b="0" i="0" kern="1200" dirty="0" err="1">
                <a:solidFill>
                  <a:schemeClr val="tx1"/>
                </a:solidFill>
                <a:effectLst/>
                <a:latin typeface="+mn-lt"/>
                <a:ea typeface="+mn-ea"/>
                <a:cs typeface="+mn-cs"/>
              </a:rPr>
              <a:t>Orkin</a:t>
            </a:r>
            <a:r>
              <a:rPr lang="en-US" sz="1200" b="0" i="0" kern="1200" dirty="0">
                <a:solidFill>
                  <a:schemeClr val="tx1"/>
                </a:solidFill>
                <a:effectLst/>
                <a:latin typeface="+mn-lt"/>
                <a:ea typeface="+mn-ea"/>
                <a:cs typeface="+mn-cs"/>
              </a:rPr>
              <a:t>, A. (2017, Winter). The epidemic as stigma: the bioethics of opioids. </a:t>
            </a:r>
            <a:r>
              <a:rPr lang="en-US" sz="1200" b="0" i="1" kern="1200" dirty="0">
                <a:solidFill>
                  <a:schemeClr val="tx1"/>
                </a:solidFill>
                <a:effectLst/>
                <a:latin typeface="+mn-lt"/>
                <a:ea typeface="+mn-ea"/>
                <a:cs typeface="+mn-cs"/>
              </a:rPr>
              <a:t>Journal of Law, Medicine, &amp; Ethics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45</a:t>
            </a:r>
            <a:r>
              <a:rPr lang="en-US" sz="1200" b="0" i="0" kern="1200" dirty="0">
                <a:solidFill>
                  <a:schemeClr val="tx1"/>
                </a:solidFill>
                <a:effectLst/>
                <a:latin typeface="+mn-lt"/>
                <a:ea typeface="+mn-ea"/>
                <a:cs typeface="+mn-cs"/>
              </a:rPr>
              <a:t>(4), 607-611.</a:t>
            </a:r>
            <a:r>
              <a:rPr lang="en-US" baseline="0" dirty="0"/>
              <a:t> </a:t>
            </a:r>
            <a:endParaRPr lang="en-US" dirty="0"/>
          </a:p>
        </p:txBody>
      </p:sp>
      <p:sp>
        <p:nvSpPr>
          <p:cNvPr id="4" name="Slide Number Placeholder 3"/>
          <p:cNvSpPr>
            <a:spLocks noGrp="1"/>
          </p:cNvSpPr>
          <p:nvPr>
            <p:ph type="sldNum" sz="quarter" idx="10"/>
          </p:nvPr>
        </p:nvSpPr>
        <p:spPr/>
        <p:txBody>
          <a:bodyPr/>
          <a:lstStyle/>
          <a:p>
            <a:fld id="{E73234BE-0ED5-4F50-A481-B7937ABFE3F3}" type="slidenum">
              <a:rPr lang="en-US" smtClean="0"/>
              <a:t>18</a:t>
            </a:fld>
            <a:endParaRPr lang="en-US"/>
          </a:p>
        </p:txBody>
      </p:sp>
    </p:spTree>
    <p:extLst>
      <p:ext uri="{BB962C8B-B14F-4D97-AF65-F5344CB8AC3E}">
        <p14:creationId xmlns:p14="http://schemas.microsoft.com/office/powerpoint/2010/main" val="1973531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Read the slide </a:t>
            </a:r>
          </a:p>
          <a:p>
            <a:r>
              <a:rPr lang="en-US" sz="1100" dirty="0"/>
              <a:t>Source.</a:t>
            </a:r>
            <a:r>
              <a:rPr lang="en-US" sz="1100" b="0" i="0" kern="1200" dirty="0">
                <a:solidFill>
                  <a:schemeClr val="tx1"/>
                </a:solidFill>
                <a:effectLst/>
                <a:latin typeface="+mn-lt"/>
                <a:ea typeface="+mn-ea"/>
                <a:cs typeface="+mn-cs"/>
              </a:rPr>
              <a:t> Kelly, J.F., </a:t>
            </a:r>
            <a:r>
              <a:rPr lang="en-US" sz="1100" b="0" i="0" kern="1200" dirty="0" err="1">
                <a:solidFill>
                  <a:schemeClr val="tx1"/>
                </a:solidFill>
                <a:effectLst/>
                <a:latin typeface="+mn-lt"/>
                <a:ea typeface="+mn-ea"/>
                <a:cs typeface="+mn-cs"/>
              </a:rPr>
              <a:t>Walkerman</a:t>
            </a:r>
            <a:r>
              <a:rPr lang="en-US" sz="1100" b="0" i="0" kern="1200" dirty="0">
                <a:solidFill>
                  <a:schemeClr val="tx1"/>
                </a:solidFill>
                <a:effectLst/>
                <a:latin typeface="+mn-lt"/>
                <a:ea typeface="+mn-ea"/>
                <a:cs typeface="+mn-cs"/>
              </a:rPr>
              <a:t>, S.E., &amp; </a:t>
            </a:r>
            <a:r>
              <a:rPr lang="en-US" sz="1100" b="0" i="0" kern="1200" dirty="0" err="1">
                <a:solidFill>
                  <a:schemeClr val="tx1"/>
                </a:solidFill>
                <a:effectLst/>
                <a:latin typeface="+mn-lt"/>
                <a:ea typeface="+mn-ea"/>
                <a:cs typeface="+mn-cs"/>
              </a:rPr>
              <a:t>Saitz</a:t>
            </a:r>
            <a:r>
              <a:rPr lang="en-US" sz="1100" b="0" i="0" kern="1200" dirty="0">
                <a:solidFill>
                  <a:schemeClr val="tx1"/>
                </a:solidFill>
                <a:effectLst/>
                <a:latin typeface="+mn-lt"/>
                <a:ea typeface="+mn-ea"/>
                <a:cs typeface="+mn-cs"/>
              </a:rPr>
              <a:t>, R. (2015, January). Stop talking 'dirty': clinicians, language, and quality of care for the leading cause of preventable death in the United States. </a:t>
            </a:r>
            <a:r>
              <a:rPr lang="en-US" sz="1100" b="0" i="1" kern="1200" dirty="0">
                <a:solidFill>
                  <a:schemeClr val="tx1"/>
                </a:solidFill>
                <a:effectLst/>
                <a:latin typeface="+mn-lt"/>
                <a:ea typeface="+mn-ea"/>
                <a:cs typeface="+mn-cs"/>
              </a:rPr>
              <a:t>The American Journal of Medicine</a:t>
            </a:r>
            <a:r>
              <a:rPr lang="en-US" sz="1100" b="0" i="0" kern="1200" dirty="0">
                <a:solidFill>
                  <a:schemeClr val="tx1"/>
                </a:solidFill>
                <a:effectLst/>
                <a:latin typeface="+mn-lt"/>
                <a:ea typeface="+mn-ea"/>
                <a:cs typeface="+mn-cs"/>
              </a:rPr>
              <a:t>, </a:t>
            </a:r>
            <a:r>
              <a:rPr lang="en-US" sz="1100" b="0" i="1" kern="1200" dirty="0">
                <a:solidFill>
                  <a:schemeClr val="tx1"/>
                </a:solidFill>
                <a:effectLst/>
                <a:latin typeface="+mn-lt"/>
                <a:ea typeface="+mn-ea"/>
                <a:cs typeface="+mn-cs"/>
              </a:rPr>
              <a:t>128</a:t>
            </a:r>
            <a:r>
              <a:rPr lang="en-US" sz="1100" b="0" i="0" kern="1200" dirty="0">
                <a:solidFill>
                  <a:schemeClr val="tx1"/>
                </a:solidFill>
                <a:effectLst/>
                <a:latin typeface="+mn-lt"/>
                <a:ea typeface="+mn-ea"/>
                <a:cs typeface="+mn-cs"/>
              </a:rPr>
              <a:t>(1), 8-9.</a:t>
            </a:r>
          </a:p>
          <a:p>
            <a:endParaRPr lang="en-US" dirty="0"/>
          </a:p>
          <a:p>
            <a:r>
              <a:rPr lang="en-US" dirty="0"/>
              <a:t>Source:</a:t>
            </a:r>
            <a:r>
              <a:rPr lang="en-US" baseline="0" dirty="0"/>
              <a:t> </a:t>
            </a:r>
            <a:r>
              <a:rPr lang="en-US" sz="1200" b="0" i="0" kern="1200" dirty="0">
                <a:solidFill>
                  <a:schemeClr val="tx1"/>
                </a:solidFill>
                <a:effectLst/>
                <a:latin typeface="+mn-lt"/>
                <a:ea typeface="+mn-ea"/>
                <a:cs typeface="+mn-cs"/>
              </a:rPr>
              <a:t>Buchman, D.Z., </a:t>
            </a:r>
            <a:r>
              <a:rPr lang="en-US" sz="1200" b="0" i="0" kern="1200" dirty="0" err="1">
                <a:solidFill>
                  <a:schemeClr val="tx1"/>
                </a:solidFill>
                <a:effectLst/>
                <a:latin typeface="+mn-lt"/>
                <a:ea typeface="+mn-ea"/>
                <a:cs typeface="+mn-cs"/>
              </a:rPr>
              <a:t>Leece</a:t>
            </a:r>
            <a:r>
              <a:rPr lang="en-US" sz="1200" b="0" i="0" kern="1200" dirty="0">
                <a:solidFill>
                  <a:schemeClr val="tx1"/>
                </a:solidFill>
                <a:effectLst/>
                <a:latin typeface="+mn-lt"/>
                <a:ea typeface="+mn-ea"/>
                <a:cs typeface="+mn-cs"/>
              </a:rPr>
              <a:t>, P., &amp; </a:t>
            </a:r>
            <a:r>
              <a:rPr lang="en-US" sz="1200" b="0" i="0" kern="1200" dirty="0" err="1">
                <a:solidFill>
                  <a:schemeClr val="tx1"/>
                </a:solidFill>
                <a:effectLst/>
                <a:latin typeface="+mn-lt"/>
                <a:ea typeface="+mn-ea"/>
                <a:cs typeface="+mn-cs"/>
              </a:rPr>
              <a:t>Orkin</a:t>
            </a:r>
            <a:r>
              <a:rPr lang="en-US" sz="1200" b="0" i="0" kern="1200" dirty="0">
                <a:solidFill>
                  <a:schemeClr val="tx1"/>
                </a:solidFill>
                <a:effectLst/>
                <a:latin typeface="+mn-lt"/>
                <a:ea typeface="+mn-ea"/>
                <a:cs typeface="+mn-cs"/>
              </a:rPr>
              <a:t>, A. (2017, Winter). The epidemic as stigma: the bioethics of opioids. </a:t>
            </a:r>
            <a:r>
              <a:rPr lang="en-US" sz="1200" b="0" i="1" kern="1200" dirty="0">
                <a:solidFill>
                  <a:schemeClr val="tx1"/>
                </a:solidFill>
                <a:effectLst/>
                <a:latin typeface="+mn-lt"/>
                <a:ea typeface="+mn-ea"/>
                <a:cs typeface="+mn-cs"/>
              </a:rPr>
              <a:t>Journal of Law, Medicine, &amp; Ethics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45</a:t>
            </a:r>
            <a:r>
              <a:rPr lang="en-US" sz="1200" b="0" i="0" kern="1200" dirty="0">
                <a:solidFill>
                  <a:schemeClr val="tx1"/>
                </a:solidFill>
                <a:effectLst/>
                <a:latin typeface="+mn-lt"/>
                <a:ea typeface="+mn-ea"/>
                <a:cs typeface="+mn-cs"/>
              </a:rPr>
              <a:t>(4), 607-611.</a:t>
            </a:r>
            <a:r>
              <a:rPr lang="en-US" baseline="0" dirty="0"/>
              <a:t> </a:t>
            </a:r>
            <a:endParaRPr lang="en-US" dirty="0"/>
          </a:p>
        </p:txBody>
      </p:sp>
      <p:sp>
        <p:nvSpPr>
          <p:cNvPr id="4" name="Slide Number Placeholder 3"/>
          <p:cNvSpPr>
            <a:spLocks noGrp="1"/>
          </p:cNvSpPr>
          <p:nvPr>
            <p:ph type="sldNum" sz="quarter" idx="10"/>
          </p:nvPr>
        </p:nvSpPr>
        <p:spPr/>
        <p:txBody>
          <a:bodyPr/>
          <a:lstStyle/>
          <a:p>
            <a:fld id="{E73234BE-0ED5-4F50-A481-B7937ABFE3F3}" type="slidenum">
              <a:rPr lang="en-US" smtClean="0"/>
              <a:t>19</a:t>
            </a:fld>
            <a:endParaRPr lang="en-US"/>
          </a:p>
        </p:txBody>
      </p:sp>
    </p:spTree>
    <p:extLst>
      <p:ext uri="{BB962C8B-B14F-4D97-AF65-F5344CB8AC3E}">
        <p14:creationId xmlns:p14="http://schemas.microsoft.com/office/powerpoint/2010/main" val="321083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 on next slide </a:t>
            </a:r>
          </a:p>
        </p:txBody>
      </p:sp>
      <p:sp>
        <p:nvSpPr>
          <p:cNvPr id="4" name="Slide Number Placeholder 3"/>
          <p:cNvSpPr>
            <a:spLocks noGrp="1"/>
          </p:cNvSpPr>
          <p:nvPr>
            <p:ph type="sldNum" sz="quarter" idx="5"/>
          </p:nvPr>
        </p:nvSpPr>
        <p:spPr/>
        <p:txBody>
          <a:bodyPr/>
          <a:lstStyle/>
          <a:p>
            <a:fld id="{92053FB7-BB02-A14B-A780-C2AB428D01EA}" type="slidenum">
              <a:rPr lang="en-US" smtClean="0"/>
              <a:t>2</a:t>
            </a:fld>
            <a:endParaRPr lang="en-US"/>
          </a:p>
        </p:txBody>
      </p:sp>
    </p:spTree>
    <p:extLst>
      <p:ext uri="{BB962C8B-B14F-4D97-AF65-F5344CB8AC3E}">
        <p14:creationId xmlns:p14="http://schemas.microsoft.com/office/powerpoint/2010/main" val="251136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Slide coming next</a:t>
            </a:r>
          </a:p>
          <a:p>
            <a:endParaRPr lang="en-US" dirty="0"/>
          </a:p>
          <a:p>
            <a:pPr algn="l"/>
            <a:r>
              <a:rPr lang="en-US" b="1" i="0" dirty="0">
                <a:solidFill>
                  <a:srgbClr val="000000"/>
                </a:solidFill>
                <a:effectLst/>
                <a:latin typeface="arial" panose="020B0604020202020204" pitchFamily="34" charset="0"/>
              </a:rPr>
              <a:t>Ending Discrimination Against People with Mental and Substance Use Disorders: The Evidence for Stigma Change.</a:t>
            </a:r>
          </a:p>
          <a:p>
            <a:pPr algn="l"/>
            <a:r>
              <a:rPr lang="en-US" b="0" i="0" dirty="0">
                <a:solidFill>
                  <a:srgbClr val="642A8F"/>
                </a:solidFill>
                <a:effectLst/>
                <a:latin typeface="arial" panose="020B0604020202020204" pitchFamily="34" charset="0"/>
                <a:hlinkClick r:id="rId3">
                  <a:extLst>
                    <a:ext uri="{A12FA001-AC4F-418D-AE19-62706E023703}">
                      <ahyp:hlinkClr xmlns:ahyp="http://schemas.microsoft.com/office/drawing/2018/hyperlinkcolor" val="tx"/>
                    </a:ext>
                  </a:extLst>
                </a:hlinkClick>
              </a:rPr>
              <a:t>Show details</a:t>
            </a:r>
            <a:r>
              <a:rPr lang="en-US" b="0" i="0" dirty="0">
                <a:solidFill>
                  <a:srgbClr val="642A8F"/>
                </a:solidFill>
                <a:effectLst/>
                <a:latin typeface="arial" panose="020B0604020202020204" pitchFamily="34" charset="0"/>
              </a:rPr>
              <a:t> </a:t>
            </a:r>
            <a:r>
              <a:rPr lang="en-US" b="0" i="0" u="none" strike="noStrike" dirty="0">
                <a:solidFill>
                  <a:srgbClr val="000000"/>
                </a:solidFill>
                <a:effectLst/>
                <a:latin typeface="arial" panose="020B0604020202020204" pitchFamily="34" charset="0"/>
              </a:rPr>
              <a:t>Committee on the Science of Changing Behavioral Health Social Norms; Board on Behavioral, Cognitive, and Sensory Sciences; Division of Behavioral and Social Sciences and Education; National Academies of Sciences, Engineering, and Medicine.</a:t>
            </a:r>
          </a:p>
          <a:p>
            <a:pPr algn="l"/>
            <a:r>
              <a:rPr lang="en-US" b="0" i="0" u="none" strike="noStrike" dirty="0">
                <a:solidFill>
                  <a:srgbClr val="000000"/>
                </a:solidFill>
                <a:effectLst/>
                <a:latin typeface="arial" panose="020B0604020202020204" pitchFamily="34" charset="0"/>
              </a:rPr>
              <a:t>Washington (DC): </a:t>
            </a:r>
            <a:r>
              <a:rPr lang="en-US" b="0" i="0" u="none" strike="noStrike" dirty="0">
                <a:solidFill>
                  <a:srgbClr val="642A8F"/>
                </a:solidFill>
                <a:effectLst/>
                <a:latin typeface="arial" panose="020B0604020202020204" pitchFamily="34" charset="0"/>
                <a:hlinkClick r:id="rId4">
                  <a:extLst>
                    <a:ext uri="{A12FA001-AC4F-418D-AE19-62706E023703}">
                      <ahyp:hlinkClr xmlns:ahyp="http://schemas.microsoft.com/office/drawing/2018/hyperlinkcolor" val="tx"/>
                    </a:ext>
                  </a:extLst>
                </a:hlinkClick>
              </a:rPr>
              <a:t>National Academies Press (US)</a:t>
            </a:r>
            <a:r>
              <a:rPr lang="en-US" b="0" i="0" u="none" strike="noStrike" dirty="0">
                <a:solidFill>
                  <a:srgbClr val="000000"/>
                </a:solidFill>
                <a:effectLst/>
                <a:latin typeface="arial" panose="020B0604020202020204" pitchFamily="34" charset="0"/>
              </a:rPr>
              <a:t>; 2016 Aug 3.</a:t>
            </a:r>
            <a:r>
              <a:rPr lang="en-US" sz="1200" b="0" i="0" kern="1200" dirty="0">
                <a:solidFill>
                  <a:schemeClr val="tx1"/>
                </a:solidFill>
                <a:effectLst/>
                <a:latin typeface="+mn-lt"/>
                <a:ea typeface="+mn-ea"/>
                <a:cs typeface="+mn-cs"/>
              </a:rPr>
              <a:t> </a:t>
            </a:r>
          </a:p>
          <a:p>
            <a:pPr algn="l"/>
            <a:r>
              <a:rPr lang="en-US" sz="1200" b="0" i="0" kern="1200" dirty="0">
                <a:solidFill>
                  <a:schemeClr val="tx1"/>
                </a:solidFill>
                <a:effectLst/>
                <a:latin typeface="+mn-lt"/>
                <a:ea typeface="+mn-ea"/>
                <a:cs typeface="+mn-cs"/>
              </a:rPr>
              <a:t>National Center for Biotechnology Information </a:t>
            </a:r>
          </a:p>
          <a:p>
            <a:pPr algn="l"/>
            <a:r>
              <a:rPr lang="en-US" sz="1200" b="0" i="0" u="none" strike="noStrike" kern="1200" dirty="0">
                <a:solidFill>
                  <a:schemeClr val="tx1"/>
                </a:solidFill>
                <a:effectLst/>
                <a:latin typeface="+mn-lt"/>
                <a:ea typeface="+mn-ea"/>
                <a:cs typeface="+mn-cs"/>
              </a:rPr>
              <a:t>National library of medicine</a:t>
            </a:r>
          </a:p>
          <a:p>
            <a:pPr algn="l"/>
            <a:r>
              <a:rPr lang="en-US" sz="1200" b="0" i="0" u="none" strike="noStrike" kern="1200" dirty="0">
                <a:solidFill>
                  <a:schemeClr val="tx1"/>
                </a:solidFill>
                <a:effectLst/>
                <a:latin typeface="+mn-lt"/>
                <a:ea typeface="+mn-ea"/>
                <a:cs typeface="+mn-cs"/>
              </a:rPr>
              <a:t>National institute of Health </a:t>
            </a:r>
            <a:endParaRPr lang="en-US" b="0" i="0" u="none" strike="noStrike" dirty="0">
              <a:solidFill>
                <a:srgbClr val="000000"/>
              </a:solidFill>
              <a:effectLst/>
              <a:latin typeface="arial" panose="020B0604020202020204" pitchFamily="34" charset="0"/>
            </a:endParaRPr>
          </a:p>
          <a:p>
            <a:pPr algn="l"/>
            <a:endParaRPr lang="en-US" b="0"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21</a:t>
            </a:fld>
            <a:endParaRPr lang="en-US"/>
          </a:p>
        </p:txBody>
      </p:sp>
    </p:spTree>
    <p:extLst>
      <p:ext uri="{BB962C8B-B14F-4D97-AF65-F5344CB8AC3E}">
        <p14:creationId xmlns:p14="http://schemas.microsoft.com/office/powerpoint/2010/main" val="3719494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typically would have shown this slide at the beginning of this presentation so everyone in the room knew that I had the lived experience that validates why I’m in front of you today.</a:t>
            </a:r>
          </a:p>
          <a:p>
            <a:endParaRPr lang="en-US" dirty="0"/>
          </a:p>
          <a:p>
            <a:r>
              <a:rPr lang="en-US" dirty="0"/>
              <a:t>But the reason I waited until the very end of this presentation to share a small snippet of my recovery story is because I know the pervasive impact of stigma personally, both in the context of addiction challenges and as a speaker/presenter. </a:t>
            </a:r>
          </a:p>
          <a:p>
            <a:r>
              <a:rPr lang="en-US" dirty="0"/>
              <a:t>I’ve said repeatedly during this presentation that Stigma may also keep ppl from seeking treatment.  I was one of those people, and I’ll tell you why.  </a:t>
            </a:r>
            <a:r>
              <a:rPr lang="en-US" b="1" dirty="0"/>
              <a:t>12 step story </a:t>
            </a:r>
          </a:p>
          <a:p>
            <a:endParaRPr lang="en-US" dirty="0"/>
          </a:p>
          <a:p>
            <a:r>
              <a:rPr lang="en-US" dirty="0"/>
              <a:t>I’ve been opioid medication free for 5 years now, and I stand in front of every one of you today wearing my past and my recovery on my sleeve, because if any of you had met me in 1998, you likely would have simply stepped over me laying in the gutter and would have never given me another thought.  I’m in front of all of you today to tell you recovery is real, medication assisted treatment works, and with the right supports, those of us with substance use histories not only recover, we go on to do GREAT things in and for our communities, our brothers and sisters still struggling with addiction, and for the families that thought they lost us forever.  </a:t>
            </a:r>
          </a:p>
          <a:p>
            <a:endParaRPr lang="en-US" dirty="0"/>
          </a:p>
          <a:p>
            <a:r>
              <a:rPr lang="en-US" dirty="0"/>
              <a:t>It is a pleasure to be here with all of you today, it is a massive pleasure to be alive, healthy and sober and I’m beyond grateful to the treatment and recovery teams who helped me, and I look forward to any questions or comments you may have. </a:t>
            </a:r>
          </a:p>
        </p:txBody>
      </p:sp>
      <p:sp>
        <p:nvSpPr>
          <p:cNvPr id="4" name="Slide Number Placeholder 3"/>
          <p:cNvSpPr>
            <a:spLocks noGrp="1"/>
          </p:cNvSpPr>
          <p:nvPr>
            <p:ph type="sldNum" sz="quarter" idx="10"/>
          </p:nvPr>
        </p:nvSpPr>
        <p:spPr/>
        <p:txBody>
          <a:bodyPr/>
          <a:lstStyle/>
          <a:p>
            <a:fld id="{5ACC8460-8EF8-428F-80F0-5222ACD75C2F}" type="slidenum">
              <a:rPr lang="en-US" smtClean="0"/>
              <a:t>22</a:t>
            </a:fld>
            <a:endParaRPr lang="en-US"/>
          </a:p>
        </p:txBody>
      </p:sp>
    </p:spTree>
    <p:extLst>
      <p:ext uri="{BB962C8B-B14F-4D97-AF65-F5344CB8AC3E}">
        <p14:creationId xmlns:p14="http://schemas.microsoft.com/office/powerpoint/2010/main" val="1508145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23</a:t>
            </a:fld>
            <a:endParaRPr lang="en-US"/>
          </a:p>
        </p:txBody>
      </p:sp>
    </p:spTree>
    <p:extLst>
      <p:ext uri="{BB962C8B-B14F-4D97-AF65-F5344CB8AC3E}">
        <p14:creationId xmlns:p14="http://schemas.microsoft.com/office/powerpoint/2010/main" val="1804001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73234BE-0ED5-4F50-A481-B7937ABFE3F3}" type="slidenum">
              <a:rPr lang="en-US" smtClean="0"/>
              <a:t>24</a:t>
            </a:fld>
            <a:endParaRPr lang="en-US"/>
          </a:p>
        </p:txBody>
      </p:sp>
    </p:spTree>
    <p:extLst>
      <p:ext uri="{BB962C8B-B14F-4D97-AF65-F5344CB8AC3E}">
        <p14:creationId xmlns:p14="http://schemas.microsoft.com/office/powerpoint/2010/main" val="930873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3</a:t>
            </a:fld>
            <a:endParaRPr lang="en-US"/>
          </a:p>
        </p:txBody>
      </p:sp>
    </p:spTree>
    <p:extLst>
      <p:ext uri="{BB962C8B-B14F-4D97-AF65-F5344CB8AC3E}">
        <p14:creationId xmlns:p14="http://schemas.microsoft.com/office/powerpoint/2010/main" val="2949419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4</a:t>
            </a:fld>
            <a:endParaRPr lang="en-US"/>
          </a:p>
        </p:txBody>
      </p:sp>
    </p:spTree>
    <p:extLst>
      <p:ext uri="{BB962C8B-B14F-4D97-AF65-F5344CB8AC3E}">
        <p14:creationId xmlns:p14="http://schemas.microsoft.com/office/powerpoint/2010/main" val="3739024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National Alliance of Advocates for Buprenorphine Treatment )</a:t>
            </a:r>
          </a:p>
          <a:p>
            <a:r>
              <a:rPr lang="en-US" b="1" baseline="0" dirty="0"/>
              <a:t>DON’T read the slide</a:t>
            </a:r>
          </a:p>
          <a:p>
            <a:r>
              <a:rPr lang="en-US" dirty="0" err="1"/>
              <a:t>Samhsa’s</a:t>
            </a:r>
            <a:r>
              <a:rPr lang="en-US" dirty="0"/>
              <a:t> definition for Stigma is a mark of disgrace or infamy, a stain or reproach, as on one's reputation, and refers to attitudes and beliefs that lead people to reject, avoid, or fear those they perceive as being different.”</a:t>
            </a:r>
          </a:p>
          <a:p>
            <a:endParaRPr lang="en-US" dirty="0"/>
          </a:p>
          <a:p>
            <a:r>
              <a:rPr lang="en-US" dirty="0"/>
              <a:t>Stigma remains the biggest barrier to addiction treatment faced by patients/clients (naabt.org) and the terminology used to describe addiction has contributed to the stigma.  Substance use disorders carry a high burden of stigma, so if you want folks to get into treatment…. </a:t>
            </a:r>
            <a:r>
              <a:rPr lang="en-US" dirty="0" err="1"/>
              <a:t>Jis</a:t>
            </a:r>
            <a:r>
              <a:rPr lang="en-US" dirty="0"/>
              <a:t> </a:t>
            </a:r>
            <a:r>
              <a:rPr lang="en-US" dirty="0" err="1"/>
              <a:t>sayin</a:t>
            </a:r>
            <a:r>
              <a:rPr lang="en-US" dirty="0"/>
              <a:t> here, folks.  </a:t>
            </a:r>
          </a:p>
          <a:p>
            <a:endParaRPr lang="en-US" dirty="0"/>
          </a:p>
          <a:p>
            <a:r>
              <a:rPr lang="en-US" dirty="0"/>
              <a:t>Just the, fear of judgment alone means that people with substance use disorders are less likely to seek help, and more likely to drop out of treatment programs in which they do enroll. </a:t>
            </a:r>
          </a:p>
          <a:p>
            <a:endParaRPr lang="en-US" baseline="0" dirty="0"/>
          </a:p>
          <a:p>
            <a:r>
              <a:rPr lang="en-US" baseline="0" dirty="0"/>
              <a:t>Lots of derogatory, stigmatizing terms  were popular and used throughout the “War on Drugs” in an effort to dissuade people from misusing substances.  Education took a backseat, mainly because little was known about the science of  addiction.  </a:t>
            </a:r>
          </a:p>
          <a:p>
            <a:endParaRPr lang="en-US" dirty="0"/>
          </a:p>
          <a:p>
            <a:r>
              <a:rPr lang="en-US" dirty="0"/>
              <a:t>Changing the language reduces the stigma and will benefit everyone. It will allow patients to more easily regain their self esteem, allow lawmakers to appropriate funding, allow doctors to treat without disapproval of their peers, allow insurers to cover treatment, and help the public understand this is a medical condition as real as any other” (naabt.org). The National Alliance of Advocates for Buprenorphine Treatment </a:t>
            </a:r>
          </a:p>
          <a:p>
            <a:endParaRPr lang="en-US" dirty="0"/>
          </a:p>
          <a:p>
            <a:r>
              <a:rPr lang="en-US" dirty="0"/>
              <a:t>Many of us are already focusing on stigma reduction through person first language. We’ll talk more about this shortly, and there are some good  resources available online as well. </a:t>
            </a:r>
          </a:p>
          <a:p>
            <a:endParaRPr lang="en-US" dirty="0"/>
          </a:p>
        </p:txBody>
      </p:sp>
      <p:sp>
        <p:nvSpPr>
          <p:cNvPr id="4" name="Slide Number Placeholder 3"/>
          <p:cNvSpPr>
            <a:spLocks noGrp="1"/>
          </p:cNvSpPr>
          <p:nvPr>
            <p:ph type="sldNum" sz="quarter" idx="10"/>
          </p:nvPr>
        </p:nvSpPr>
        <p:spPr/>
        <p:txBody>
          <a:bodyPr/>
          <a:lstStyle/>
          <a:p>
            <a:fld id="{E73234BE-0ED5-4F50-A481-B7937ABFE3F3}" type="slidenum">
              <a:rPr lang="en-US" smtClean="0"/>
              <a:t>5</a:t>
            </a:fld>
            <a:endParaRPr lang="en-US"/>
          </a:p>
        </p:txBody>
      </p:sp>
    </p:spTree>
    <p:extLst>
      <p:ext uri="{BB962C8B-B14F-4D97-AF65-F5344CB8AC3E}">
        <p14:creationId xmlns:p14="http://schemas.microsoft.com/office/powerpoint/2010/main" val="3351677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DON’T</a:t>
            </a:r>
            <a:r>
              <a:rPr lang="en-US" dirty="0"/>
              <a:t> </a:t>
            </a:r>
            <a:r>
              <a:rPr lang="en-US" b="1" dirty="0"/>
              <a:t>read the slide</a:t>
            </a:r>
          </a:p>
          <a:p>
            <a:r>
              <a:rPr lang="en-US" dirty="0"/>
              <a:t>There are 3 types of stigma (actually 4, but these are the primary ones): public, institutional and self stigma</a:t>
            </a:r>
          </a:p>
          <a:p>
            <a:r>
              <a:rPr lang="en-US" b="1" dirty="0"/>
              <a:t>Public stigma </a:t>
            </a:r>
            <a:r>
              <a:rPr lang="en-US" dirty="0"/>
              <a:t>– memes and signs that suggest moral failures, comments in print and online media, using images of ppl overdosed in their cars, etc.  </a:t>
            </a:r>
          </a:p>
          <a:p>
            <a:endParaRPr lang="en-US" dirty="0"/>
          </a:p>
          <a:p>
            <a:r>
              <a:rPr lang="en-US" b="1" dirty="0"/>
              <a:t>Institutional stigma </a:t>
            </a:r>
            <a:r>
              <a:rPr lang="en-US" dirty="0"/>
              <a:t>- Usually the bias targets specific, easily stereotyped and generalizable attributes, such as race, gender, nationality, sexual orientation and age. Though direct discrimination is illegal by United States law, many believe that indirect discrimination is still pervasive in many social institutions and daily social practices.  The recent transgender ban in the military is an example.  </a:t>
            </a:r>
          </a:p>
          <a:p>
            <a:endParaRPr lang="en-US" dirty="0"/>
          </a:p>
          <a:p>
            <a:r>
              <a:rPr lang="en-US" b="1" dirty="0"/>
              <a:t>Self </a:t>
            </a:r>
            <a:r>
              <a:rPr lang="en-US" b="1" dirty="0" err="1"/>
              <a:t>stigma’’s</a:t>
            </a:r>
            <a:r>
              <a:rPr lang="en-US" b="1" dirty="0"/>
              <a:t> </a:t>
            </a:r>
            <a:r>
              <a:rPr lang="en-US" dirty="0"/>
              <a:t>big take away here is both that this type of stigma may keep people from seeking services for their </a:t>
            </a:r>
            <a:r>
              <a:rPr lang="en-US" dirty="0" err="1"/>
              <a:t>mh</a:t>
            </a:r>
            <a:r>
              <a:rPr lang="en-US" dirty="0"/>
              <a:t> or </a:t>
            </a:r>
            <a:r>
              <a:rPr lang="en-US" dirty="0" err="1"/>
              <a:t>sud</a:t>
            </a:r>
            <a:r>
              <a:rPr lang="en-US" dirty="0"/>
              <a:t> challenges, AND it also causes a loss of hope, self esteem and confidence, creating a vicious circle of coping with substance misuse to combat the pain of the stigma, which leads to ever more self stigma and substance misuse or an exacerbation of </a:t>
            </a:r>
            <a:r>
              <a:rPr lang="en-US" dirty="0" err="1"/>
              <a:t>mh</a:t>
            </a:r>
            <a:r>
              <a:rPr lang="en-US" dirty="0"/>
              <a:t> problems.  </a:t>
            </a:r>
          </a:p>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6</a:t>
            </a:fld>
            <a:endParaRPr lang="en-US"/>
          </a:p>
        </p:txBody>
      </p:sp>
    </p:spTree>
    <p:extLst>
      <p:ext uri="{BB962C8B-B14F-4D97-AF65-F5344CB8AC3E}">
        <p14:creationId xmlns:p14="http://schemas.microsoft.com/office/powerpoint/2010/main" val="1839569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a:t>
            </a:r>
          </a:p>
          <a:p>
            <a:endParaRPr lang="en-US" dirty="0"/>
          </a:p>
          <a:p>
            <a:r>
              <a:rPr lang="en-US" dirty="0" err="1"/>
              <a:t>Cadca</a:t>
            </a:r>
            <a:r>
              <a:rPr lang="en-US" dirty="0"/>
              <a:t> conference and world café session re SUD docs in str talking about the stigma within their med community for specializing in addiction.  </a:t>
            </a:r>
          </a:p>
        </p:txBody>
      </p:sp>
      <p:sp>
        <p:nvSpPr>
          <p:cNvPr id="4" name="Slide Number Placeholder 3"/>
          <p:cNvSpPr>
            <a:spLocks noGrp="1"/>
          </p:cNvSpPr>
          <p:nvPr>
            <p:ph type="sldNum" sz="quarter" idx="5"/>
          </p:nvPr>
        </p:nvSpPr>
        <p:spPr/>
        <p:txBody>
          <a:bodyPr/>
          <a:lstStyle/>
          <a:p>
            <a:fld id="{92053FB7-BB02-A14B-A780-C2AB428D01EA}" type="slidenum">
              <a:rPr lang="en-US" smtClean="0"/>
              <a:t>7</a:t>
            </a:fld>
            <a:endParaRPr lang="en-US"/>
          </a:p>
        </p:txBody>
      </p:sp>
    </p:spTree>
    <p:extLst>
      <p:ext uri="{BB962C8B-B14F-4D97-AF65-F5344CB8AC3E}">
        <p14:creationId xmlns:p14="http://schemas.microsoft.com/office/powerpoint/2010/main" val="3680127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Don’t read slide yet: </a:t>
            </a:r>
          </a:p>
          <a:p>
            <a:r>
              <a:rPr lang="en-US" sz="1200" kern="1200" dirty="0">
                <a:solidFill>
                  <a:schemeClr val="tx1"/>
                </a:solidFill>
                <a:effectLst/>
                <a:latin typeface="+mn-lt"/>
                <a:ea typeface="+mn-ea"/>
                <a:cs typeface="+mn-cs"/>
              </a:rPr>
              <a:t>In the 2006 Global Context Study , levels of recognition, acceptance of neurobiological causes of mental illness and substance use, and treatment endorsement were similarly high; however, a core of five prejudice items persisted, and these are considered </a:t>
            </a:r>
            <a:r>
              <a:rPr lang="en-US" sz="1200" b="1" kern="1200" dirty="0">
                <a:solidFill>
                  <a:schemeClr val="tx1"/>
                </a:solidFill>
                <a:effectLst/>
                <a:latin typeface="+mn-lt"/>
                <a:ea typeface="+mn-ea"/>
                <a:cs typeface="+mn-cs"/>
              </a:rPr>
              <a:t>the backbone of stigma.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persistence of core prejudice factors help explain why increased public knowledge has </a:t>
            </a:r>
            <a:r>
              <a:rPr lang="en-US" b="1" dirty="0"/>
              <a:t>not</a:t>
            </a:r>
            <a:r>
              <a:rPr lang="en-US" dirty="0"/>
              <a:t> decreased public stigma..</a:t>
            </a:r>
            <a:r>
              <a:rPr lang="en-US" sz="1200" b="1" kern="1200" dirty="0">
                <a:solidFill>
                  <a:schemeClr val="tx1"/>
                </a:solidFill>
                <a:effectLst/>
                <a:latin typeface="+mn-lt"/>
                <a:ea typeface="+mn-ea"/>
                <a:cs typeface="+mn-cs"/>
              </a:rPr>
              <a:t>  So what are those 5 backbones of stigma?  READ the Slide</a:t>
            </a:r>
          </a:p>
          <a:p>
            <a:r>
              <a:rPr lang="en-US" sz="1200" dirty="0"/>
              <a:t>Lack of trust in intimate settings – do you want cousin John, who has the severe crack addiction, in the same room with Grandma’s pocketbook?</a:t>
            </a:r>
          </a:p>
          <a:p>
            <a:r>
              <a:rPr lang="en-US" sz="1200" dirty="0"/>
              <a:t>Possible contact with vulnerable group – Do you want John in the same room as Grandma?  Or with a vulnerable child?  Or your 14 year old daughter or granddaughter?</a:t>
            </a:r>
          </a:p>
          <a:p>
            <a:r>
              <a:rPr lang="en-US" sz="1200" dirty="0"/>
              <a:t>Potential for self harm – who do I call when my new renter John lights his hair on fire at 3 in the morning?</a:t>
            </a:r>
          </a:p>
          <a:p>
            <a:r>
              <a:rPr lang="en-US" sz="1200" dirty="0"/>
              <a:t>MI/SUD being opposed to power or authority – if we tell John he needs to leave, will he obey, or will he turn violent? Or goes quiet, or just ignores you?</a:t>
            </a:r>
          </a:p>
          <a:p>
            <a:r>
              <a:rPr lang="en-US" sz="1200" dirty="0"/>
              <a:t>Unsure how to interact with person with MI/SUD – What do I even say, and worse, what do I do if things get weird or scary?  </a:t>
            </a:r>
          </a:p>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8</a:t>
            </a:fld>
            <a:endParaRPr lang="en-US"/>
          </a:p>
        </p:txBody>
      </p:sp>
    </p:spTree>
    <p:extLst>
      <p:ext uri="{BB962C8B-B14F-4D97-AF65-F5344CB8AC3E}">
        <p14:creationId xmlns:p14="http://schemas.microsoft.com/office/powerpoint/2010/main" val="1200453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Don’t read the slide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People</a:t>
            </a:r>
            <a:r>
              <a:rPr lang="en-US" baseline="0" dirty="0"/>
              <a:t> with addiction face many different types of stigma. They face stigma from within– they may blame themselves or feel hopeless.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They can face stigma even within the recovery community. This is particularly true for people on medication treatments for their illness. So while we would never shame someone with diabetes for being on insulin, people with addiction who are on lifesaving medications are often shamed.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They can face stigma from the people who are supposed to be treating them., There is a long held belief in pockets of the medical system and among some clinicians that treatment is ineffective or that people don’t get better.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Finally, ppl with addictions face huge stigma from the general public, who see it as a moral failing because they erroneously believe that addiction is a choice not a disease.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9</a:t>
            </a:fld>
            <a:endParaRPr lang="en-US" dirty="0"/>
          </a:p>
        </p:txBody>
      </p:sp>
    </p:spTree>
    <p:extLst>
      <p:ext uri="{BB962C8B-B14F-4D97-AF65-F5344CB8AC3E}">
        <p14:creationId xmlns:p14="http://schemas.microsoft.com/office/powerpoint/2010/main" val="2554190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43584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559623"/>
            <a:ext cx="7772400" cy="1470025"/>
          </a:xfrm>
        </p:spPr>
        <p:txBody>
          <a:bodyPr/>
          <a:lstStyle>
            <a:lvl1pPr algn="ctr">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277690"/>
            <a:ext cx="6400800" cy="937807"/>
          </a:xfrm>
        </p:spPr>
        <p:txBody>
          <a:bodyPr/>
          <a:lstStyle>
            <a:lvl1pPr marL="0" indent="0" algn="ctr">
              <a:buNone/>
              <a:defRPr>
                <a:solidFill>
                  <a:srgbClr val="E6C46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7300" y="4748980"/>
            <a:ext cx="3409400" cy="1692889"/>
          </a:xfrm>
          <a:prstGeom prst="rect">
            <a:avLst/>
          </a:prstGeom>
        </p:spPr>
      </p:pic>
    </p:spTree>
    <p:extLst>
      <p:ext uri="{BB962C8B-B14F-4D97-AF65-F5344CB8AC3E}">
        <p14:creationId xmlns:p14="http://schemas.microsoft.com/office/powerpoint/2010/main" val="2987936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535339"/>
            <a:ext cx="9144000" cy="566738"/>
          </a:xfrm>
          <a:solidFill>
            <a:schemeClr val="tx1"/>
          </a:solidFill>
        </p:spPr>
        <p:txBody>
          <a:bodyPr lIns="457200" tIns="0" rIns="457200" anchor="ctr" anchorCtr="0"/>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0" y="0"/>
            <a:ext cx="9144000" cy="5535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179093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endParaRPr lang="en-US" dirty="0"/>
          </a:p>
        </p:txBody>
      </p:sp>
      <p:sp>
        <p:nvSpPr>
          <p:cNvPr id="3" name="Content Placeholder 2"/>
          <p:cNvSpPr>
            <a:spLocks noGrp="1"/>
          </p:cNvSpPr>
          <p:nvPr>
            <p:ph idx="1"/>
          </p:nvPr>
        </p:nvSpPr>
        <p:spPr/>
        <p:txBody>
          <a:bodyPr/>
          <a:lstStyle>
            <a:lvl1pPr>
              <a:defRPr baseline="0"/>
            </a:lvl1pPr>
          </a:lstStyle>
          <a:p>
            <a:pPr lvl="0"/>
            <a:endParaRPr lang="en-US" dirty="0"/>
          </a:p>
        </p:txBody>
      </p:sp>
      <p:sp>
        <p:nvSpPr>
          <p:cNvPr id="6" name="Slide Number Placeholder 5"/>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3078618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9971" y="2633031"/>
            <a:ext cx="5310604" cy="1362075"/>
          </a:xfrm>
          <a:noFill/>
        </p:spPr>
        <p:txBody>
          <a:bodyPr tIns="0" anchor="ctr" anchorCtr="0"/>
          <a:lstStyle>
            <a:lvl1pPr algn="l">
              <a:defRPr sz="4400" b="1" cap="none">
                <a:solidFill>
                  <a:schemeClr val="accent1"/>
                </a:solidFill>
              </a:defRPr>
            </a:lvl1pPr>
          </a:lstStyle>
          <a:p>
            <a:r>
              <a:rPr lang="en-US" dirty="0"/>
              <a:t>Click to Edit Master Title Style</a:t>
            </a:r>
          </a:p>
        </p:txBody>
      </p:sp>
      <p:grpSp>
        <p:nvGrpSpPr>
          <p:cNvPr id="4" name="Group 3"/>
          <p:cNvGrpSpPr/>
          <p:nvPr userDrawn="1"/>
        </p:nvGrpSpPr>
        <p:grpSpPr>
          <a:xfrm>
            <a:off x="-3829257" y="-63500"/>
            <a:ext cx="6953250" cy="6953250"/>
            <a:chOff x="457200" y="6184851"/>
            <a:chExt cx="558024" cy="558024"/>
          </a:xfrm>
        </p:grpSpPr>
        <p:sp>
          <p:nvSpPr>
            <p:cNvPr id="5" name="Oval 4"/>
            <p:cNvSpPr>
              <a:spLocks noChangeAspect="1"/>
            </p:cNvSpPr>
            <p:nvPr userDrawn="1"/>
          </p:nvSpPr>
          <p:spPr>
            <a:xfrm>
              <a:off x="457200" y="6184851"/>
              <a:ext cx="558024" cy="55802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TR_TA 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526" y="6196068"/>
              <a:ext cx="535372" cy="535590"/>
            </a:xfrm>
            <a:prstGeom prst="rect">
              <a:avLst/>
            </a:prstGeom>
          </p:spPr>
        </p:pic>
      </p:grpSp>
    </p:spTree>
    <p:extLst>
      <p:ext uri="{BB962C8B-B14F-4D97-AF65-F5344CB8AC3E}">
        <p14:creationId xmlns:p14="http://schemas.microsoft.com/office/powerpoint/2010/main" val="235057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870"/>
            <a:ext cx="4038600" cy="435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73870"/>
            <a:ext cx="4038600" cy="435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380766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65300"/>
            <a:ext cx="4040188" cy="639762"/>
          </a:xfrm>
          <a:solidFill>
            <a:schemeClr val="accent2"/>
          </a:solidFill>
        </p:spPr>
        <p:txBody>
          <a:bodyPr tIns="0" anchor="ctr" anchorCtr="1">
            <a:noAutofit/>
          </a:bodyPr>
          <a:lstStyle>
            <a:lvl1pPr marL="0" indent="0" algn="ctr">
              <a:lnSpc>
                <a:spcPct val="90000"/>
              </a:lnSpc>
              <a:buNone/>
              <a:defRPr sz="2400" b="0">
                <a:solidFill>
                  <a:srgbClr val="FFFFFF"/>
                </a:solidFill>
                <a:latin typeface="Source Sans Pro"/>
                <a:cs typeface="Source Sans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05062"/>
            <a:ext cx="4040188" cy="37037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65300"/>
            <a:ext cx="4041775" cy="639762"/>
          </a:xfrm>
          <a:solidFill>
            <a:schemeClr val="accent2"/>
          </a:solidFill>
        </p:spPr>
        <p:txBody>
          <a:bodyPr tIns="0" anchor="ctr" anchorCtr="1">
            <a:noAutofit/>
          </a:bodyPr>
          <a:lstStyle>
            <a:lvl1pPr marL="0" indent="0" algn="ctr">
              <a:lnSpc>
                <a:spcPct val="90000"/>
              </a:lnSpc>
              <a:buNone/>
              <a:defRPr sz="2400" b="0">
                <a:solidFill>
                  <a:srgbClr val="FFFFFF"/>
                </a:solidFill>
                <a:latin typeface="Source Sans Pro"/>
                <a:cs typeface="Source Sans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05062"/>
            <a:ext cx="4041775" cy="37037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69190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a:p>
        </p:txBody>
      </p:sp>
      <p:sp>
        <p:nvSpPr>
          <p:cNvPr id="6" name="Chart Placeholder 5"/>
          <p:cNvSpPr>
            <a:spLocks noGrp="1"/>
          </p:cNvSpPr>
          <p:nvPr>
            <p:ph type="chart" sz="quarter" idx="13"/>
          </p:nvPr>
        </p:nvSpPr>
        <p:spPr>
          <a:xfrm>
            <a:off x="1007439" y="1900238"/>
            <a:ext cx="7123112" cy="3757612"/>
          </a:xfrm>
        </p:spPr>
        <p:txBody>
          <a:bodyPr/>
          <a:lstStyle/>
          <a:p>
            <a:endParaRPr lang="en-US"/>
          </a:p>
        </p:txBody>
      </p:sp>
    </p:spTree>
    <p:extLst>
      <p:ext uri="{BB962C8B-B14F-4D97-AF65-F5344CB8AC3E}">
        <p14:creationId xmlns:p14="http://schemas.microsoft.com/office/powerpoint/2010/main" val="270731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a:p>
        </p:txBody>
      </p:sp>
      <p:sp>
        <p:nvSpPr>
          <p:cNvPr id="4" name="Table Placeholder 3"/>
          <p:cNvSpPr>
            <a:spLocks noGrp="1"/>
          </p:cNvSpPr>
          <p:nvPr>
            <p:ph type="tbl" sz="quarter" idx="13"/>
          </p:nvPr>
        </p:nvSpPr>
        <p:spPr>
          <a:xfrm>
            <a:off x="787400" y="1837187"/>
            <a:ext cx="7461250" cy="3935412"/>
          </a:xfrm>
        </p:spPr>
        <p:txBody>
          <a:bodyPr/>
          <a:lstStyle/>
          <a:p>
            <a:endParaRPr lang="en-US"/>
          </a:p>
        </p:txBody>
      </p:sp>
    </p:spTree>
    <p:extLst>
      <p:ext uri="{BB962C8B-B14F-4D97-AF65-F5344CB8AC3E}">
        <p14:creationId xmlns:p14="http://schemas.microsoft.com/office/powerpoint/2010/main" val="154823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77025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355459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448485"/>
          </a:xfrm>
          <a:prstGeom prst="rect">
            <a:avLst/>
          </a:prstGeom>
          <a:solidFill>
            <a:schemeClr val="tx2"/>
          </a:solidFill>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79403"/>
            <a:ext cx="8229600" cy="44467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ontserrat"/>
                <a:cs typeface="Montserrat"/>
              </a:defRPr>
            </a:lvl1pPr>
          </a:lstStyle>
          <a:p>
            <a:fld id="{1271A09D-B238-CC49-8083-E93D66A072E7}" type="slidenum">
              <a:rPr lang="en-US" smtClean="0"/>
              <a:pPr/>
              <a:t>‹#›</a:t>
            </a:fld>
            <a:endParaRPr lang="en-US" dirty="0"/>
          </a:p>
        </p:txBody>
      </p:sp>
      <p:pic>
        <p:nvPicPr>
          <p:cNvPr id="7" name="Picture 6" descr="STR_TA_Logo.jpg"/>
          <p:cNvPicPr>
            <a:picLocks noChangeAspect="1"/>
          </p:cNvPicPr>
          <p:nvPr userDrawn="1"/>
        </p:nvPicPr>
        <p:blipFill rotWithShape="1">
          <a:blip r:embed="rId12">
            <a:extLst>
              <a:ext uri="{28A0092B-C50C-407E-A947-70E740481C1C}">
                <a14:useLocalDpi xmlns:a14="http://schemas.microsoft.com/office/drawing/2010/main" val="0"/>
              </a:ext>
            </a:extLst>
          </a:blip>
          <a:srcRect l="2851" t="8784" r="67033" b="8380"/>
          <a:stretch/>
        </p:blipFill>
        <p:spPr>
          <a:xfrm>
            <a:off x="457200" y="6259329"/>
            <a:ext cx="464308" cy="472642"/>
          </a:xfrm>
          <a:prstGeom prst="rect">
            <a:avLst/>
          </a:prstGeom>
        </p:spPr>
      </p:pic>
    </p:spTree>
    <p:extLst>
      <p:ext uri="{BB962C8B-B14F-4D97-AF65-F5344CB8AC3E}">
        <p14:creationId xmlns:p14="http://schemas.microsoft.com/office/powerpoint/2010/main" val="2800361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8" r:id="rId6"/>
    <p:sldLayoutId id="2147483659" r:id="rId7"/>
    <p:sldLayoutId id="2147483654" r:id="rId8"/>
    <p:sldLayoutId id="2147483655" r:id="rId9"/>
    <p:sldLayoutId id="2147483657" r:id="rId10"/>
  </p:sldLayoutIdLst>
  <p:hf hdr="0" ftr="0" dt="0"/>
  <p:txStyles>
    <p:titleStyle>
      <a:lvl1pPr algn="ctr" defTabSz="457200" rtl="0" eaLnBrk="1" latinLnBrk="0" hangingPunct="1">
        <a:lnSpc>
          <a:spcPct val="90000"/>
        </a:lnSpc>
        <a:spcBef>
          <a:spcPct val="0"/>
        </a:spcBef>
        <a:buNone/>
        <a:defRPr sz="4100" b="1" kern="1200">
          <a:solidFill>
            <a:schemeClr val="bg1"/>
          </a:solidFill>
          <a:latin typeface="Montserrat"/>
          <a:ea typeface="+mj-ea"/>
          <a:cs typeface="Montserrat"/>
        </a:defRPr>
      </a:lvl1pPr>
    </p:titleStyle>
    <p:bodyStyle>
      <a:lvl1pPr marL="461963" indent="-461963" algn="l" defTabSz="457200" rtl="0" eaLnBrk="1" latinLnBrk="0" hangingPunct="1">
        <a:spcBef>
          <a:spcPts val="1200"/>
        </a:spcBef>
        <a:buClr>
          <a:schemeClr val="accent2"/>
        </a:buClr>
        <a:buSzPct val="90000"/>
        <a:buFont typeface="Wingdings" charset="2"/>
        <a:buChar char="²"/>
        <a:defRPr sz="2800" kern="120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books/NBK38492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amhsa.gov/capt/sites/default/files/resources/sud-stigma-tool.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bi.nlm.nih.gov/books/NBK38492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cbi.nlm.nih.gov/books/NBK38492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ha-em.org/images/documents/people_first_language-txcdd.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naabt.org/documents/NAABT_Language.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ncbi.nlm.nih.gov/books/NBK38492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3" Type="http://schemas.openxmlformats.org/officeDocument/2006/relationships/hyperlink" Target="mailto:ssamra@C4innovates.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gperry@recoverypointwv.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hub.jhu.edu/2014/10/01/drug-addiction-stigm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books/NBK38492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Straight Talk About Stigma</a:t>
            </a:r>
          </a:p>
        </p:txBody>
      </p:sp>
      <p:sp>
        <p:nvSpPr>
          <p:cNvPr id="5" name="Subtitle 2"/>
          <p:cNvSpPr txBox="1">
            <a:spLocks/>
          </p:cNvSpPr>
          <p:nvPr/>
        </p:nvSpPr>
        <p:spPr>
          <a:xfrm>
            <a:off x="1371600" y="2701193"/>
            <a:ext cx="6400800" cy="1152009"/>
          </a:xfrm>
          <a:prstGeom prst="rect">
            <a:avLst/>
          </a:prstGeom>
        </p:spPr>
        <p:txBody>
          <a:bodyPr vert="horz" lIns="91440" tIns="45720" rIns="91440" bIns="45720" rtlCol="0">
            <a:normAutofit/>
          </a:bodyPr>
          <a:lstStyle>
            <a:lvl1pPr marL="0" indent="0" algn="ctr" defTabSz="457200" rtl="0" eaLnBrk="1" latinLnBrk="0" hangingPunct="1">
              <a:spcBef>
                <a:spcPts val="600"/>
              </a:spcBef>
              <a:buFont typeface="Arial"/>
              <a:buNone/>
              <a:defRPr sz="3200" kern="1200">
                <a:solidFill>
                  <a:schemeClr val="tx1">
                    <a:tint val="75000"/>
                  </a:schemeClr>
                </a:solidFill>
                <a:latin typeface="Source Sans Pro"/>
                <a:ea typeface="+mn-ea"/>
                <a:cs typeface="Source Sans Pro"/>
              </a:defRPr>
            </a:lvl1pPr>
            <a:lvl2pPr marL="457200" indent="0" algn="ctr" defTabSz="457200" rtl="0" eaLnBrk="1" latinLnBrk="0" hangingPunct="1">
              <a:spcBef>
                <a:spcPts val="600"/>
              </a:spcBef>
              <a:buFont typeface="Arial"/>
              <a:buNone/>
              <a:defRPr sz="2800" kern="1200">
                <a:solidFill>
                  <a:schemeClr val="tx1">
                    <a:tint val="75000"/>
                  </a:schemeClr>
                </a:solidFill>
                <a:latin typeface="Source Sans Pro"/>
                <a:ea typeface="+mn-ea"/>
                <a:cs typeface="Source Sans Pro"/>
              </a:defRPr>
            </a:lvl2pPr>
            <a:lvl3pPr marL="914400" indent="0" algn="ctr" defTabSz="457200" rtl="0" eaLnBrk="1" latinLnBrk="0" hangingPunct="1">
              <a:spcBef>
                <a:spcPts val="600"/>
              </a:spcBef>
              <a:buFont typeface="Arial"/>
              <a:buNone/>
              <a:defRPr sz="2400" kern="1200">
                <a:solidFill>
                  <a:schemeClr val="tx1">
                    <a:tint val="75000"/>
                  </a:schemeClr>
                </a:solidFill>
                <a:latin typeface="Source Sans Pro"/>
                <a:ea typeface="+mn-ea"/>
                <a:cs typeface="Source Sans Pro"/>
              </a:defRPr>
            </a:lvl3pPr>
            <a:lvl4pPr marL="1371600" indent="0" algn="ctr" defTabSz="457200" rtl="0" eaLnBrk="1" latinLnBrk="0" hangingPunct="1">
              <a:spcBef>
                <a:spcPts val="600"/>
              </a:spcBef>
              <a:buFont typeface="Arial"/>
              <a:buNone/>
              <a:defRPr sz="2000" kern="1200">
                <a:solidFill>
                  <a:schemeClr val="tx1">
                    <a:tint val="75000"/>
                  </a:schemeClr>
                </a:solidFill>
                <a:latin typeface="Source Sans Pro"/>
                <a:ea typeface="+mn-ea"/>
                <a:cs typeface="Source Sans Pro"/>
              </a:defRPr>
            </a:lvl4pPr>
            <a:lvl5pPr marL="1828800" indent="0" algn="ctr" defTabSz="457200" rtl="0" eaLnBrk="1" latinLnBrk="0" hangingPunct="1">
              <a:spcBef>
                <a:spcPts val="600"/>
              </a:spcBef>
              <a:buFont typeface="Arial"/>
              <a:buNone/>
              <a:defRPr sz="2000" kern="1200">
                <a:solidFill>
                  <a:schemeClr val="tx1">
                    <a:tint val="75000"/>
                  </a:schemeClr>
                </a:solidFill>
                <a:latin typeface="Source Sans Pro"/>
                <a:ea typeface="+mn-ea"/>
                <a:cs typeface="Source Sans Pro"/>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a:solidFill>
                  <a:srgbClr val="E6C46D"/>
                </a:solidFill>
              </a:rPr>
              <a:t>Steven Samra &amp; Greg Perry</a:t>
            </a:r>
          </a:p>
          <a:p>
            <a:r>
              <a:rPr lang="en-US" sz="2400" dirty="0">
                <a:solidFill>
                  <a:srgbClr val="E6C46D"/>
                </a:solidFill>
              </a:rPr>
              <a:t>November 12, 2019</a:t>
            </a:r>
          </a:p>
        </p:txBody>
      </p:sp>
    </p:spTree>
    <p:extLst>
      <p:ext uri="{BB962C8B-B14F-4D97-AF65-F5344CB8AC3E}">
        <p14:creationId xmlns:p14="http://schemas.microsoft.com/office/powerpoint/2010/main" val="246285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58617-8EC0-48F2-B9D8-BC3198F50EF1}"/>
              </a:ext>
            </a:extLst>
          </p:cNvPr>
          <p:cNvSpPr>
            <a:spLocks noGrp="1"/>
          </p:cNvSpPr>
          <p:nvPr>
            <p:ph type="title"/>
          </p:nvPr>
        </p:nvSpPr>
        <p:spPr>
          <a:xfrm>
            <a:off x="0" y="0"/>
            <a:ext cx="9144000" cy="1448485"/>
          </a:xfrm>
        </p:spPr>
        <p:txBody>
          <a:bodyPr/>
          <a:lstStyle/>
          <a:p>
            <a:r>
              <a:rPr lang="en-US" dirty="0"/>
              <a:t>How does Stigma Impact Individuals?</a:t>
            </a:r>
          </a:p>
        </p:txBody>
      </p:sp>
      <p:sp>
        <p:nvSpPr>
          <p:cNvPr id="4" name="Slide Number Placeholder 3">
            <a:extLst>
              <a:ext uri="{FF2B5EF4-FFF2-40B4-BE49-F238E27FC236}">
                <a16:creationId xmlns:a16="http://schemas.microsoft.com/office/drawing/2014/main" id="{16110745-B436-4716-97B7-A99C938D8130}"/>
              </a:ext>
            </a:extLst>
          </p:cNvPr>
          <p:cNvSpPr>
            <a:spLocks noGrp="1"/>
          </p:cNvSpPr>
          <p:nvPr>
            <p:ph type="sldNum" sz="quarter" idx="12"/>
          </p:nvPr>
        </p:nvSpPr>
        <p:spPr>
          <a:xfrm>
            <a:off x="6553200" y="6356350"/>
            <a:ext cx="2133600" cy="365125"/>
          </a:xfrm>
        </p:spPr>
        <p:txBody>
          <a:bodyPr/>
          <a:lstStyle/>
          <a:p>
            <a:fld id="{1271A09D-B238-CC49-8083-E93D66A072E7}" type="slidenum">
              <a:rPr lang="en-US" smtClean="0"/>
              <a:t>10</a:t>
            </a:fld>
            <a:endParaRPr lang="en-US"/>
          </a:p>
        </p:txBody>
      </p:sp>
      <p:graphicFrame>
        <p:nvGraphicFramePr>
          <p:cNvPr id="7" name="Table 6">
            <a:extLst>
              <a:ext uri="{FF2B5EF4-FFF2-40B4-BE49-F238E27FC236}">
                <a16:creationId xmlns:a16="http://schemas.microsoft.com/office/drawing/2014/main" id="{72A09FDD-71FF-4FDA-8064-28436889BA35}"/>
              </a:ext>
            </a:extLst>
          </p:cNvPr>
          <p:cNvGraphicFramePr>
            <a:graphicFrameLocks noGrp="1"/>
          </p:cNvGraphicFramePr>
          <p:nvPr>
            <p:extLst>
              <p:ext uri="{D42A27DB-BD31-4B8C-83A1-F6EECF244321}">
                <p14:modId xmlns:p14="http://schemas.microsoft.com/office/powerpoint/2010/main" val="2753619681"/>
              </p:ext>
            </p:extLst>
          </p:nvPr>
        </p:nvGraphicFramePr>
        <p:xfrm>
          <a:off x="64294" y="1577592"/>
          <a:ext cx="9015412" cy="5143884"/>
        </p:xfrm>
        <a:graphic>
          <a:graphicData uri="http://schemas.openxmlformats.org/drawingml/2006/table">
            <a:tbl>
              <a:tblPr firstRow="1" bandRow="1">
                <a:tableStyleId>{5C22544A-7EE6-4342-B048-85BDC9FD1C3A}</a:tableStyleId>
              </a:tblPr>
              <a:tblGrid>
                <a:gridCol w="3502871">
                  <a:extLst>
                    <a:ext uri="{9D8B030D-6E8A-4147-A177-3AD203B41FA5}">
                      <a16:colId xmlns:a16="http://schemas.microsoft.com/office/drawing/2014/main" val="4149087720"/>
                    </a:ext>
                  </a:extLst>
                </a:gridCol>
                <a:gridCol w="5512541">
                  <a:extLst>
                    <a:ext uri="{9D8B030D-6E8A-4147-A177-3AD203B41FA5}">
                      <a16:colId xmlns:a16="http://schemas.microsoft.com/office/drawing/2014/main" val="3826913146"/>
                    </a:ext>
                  </a:extLst>
                </a:gridCol>
              </a:tblGrid>
              <a:tr h="369213">
                <a:tc gridSpan="2">
                  <a:txBody>
                    <a:bodyPr/>
                    <a:lstStyle/>
                    <a:p>
                      <a:pPr algn="ctr"/>
                      <a:r>
                        <a:rPr lang="en-US" dirty="0"/>
                        <a:t>Effects of Prejudice and Discrimination </a:t>
                      </a:r>
                    </a:p>
                  </a:txBody>
                  <a:tcPr/>
                </a:tc>
                <a:tc hMerge="1">
                  <a:txBody>
                    <a:bodyPr/>
                    <a:lstStyle/>
                    <a:p>
                      <a:endParaRPr lang="en-US" dirty="0"/>
                    </a:p>
                  </a:txBody>
                  <a:tcPr/>
                </a:tc>
                <a:extLst>
                  <a:ext uri="{0D108BD9-81ED-4DB2-BD59-A6C34878D82A}">
                    <a16:rowId xmlns:a16="http://schemas.microsoft.com/office/drawing/2014/main" val="1531736149"/>
                  </a:ext>
                </a:extLst>
              </a:tr>
              <a:tr h="2129566">
                <a:tc>
                  <a:txBody>
                    <a:bodyPr/>
                    <a:lstStyle/>
                    <a:p>
                      <a:r>
                        <a:rPr lang="en-US" sz="1600" dirty="0">
                          <a:latin typeface="Source Sans Pro" panose="020B0503030403020204" pitchFamily="34" charset="0"/>
                          <a:ea typeface="Source Sans Pro" panose="020B0503030403020204" pitchFamily="34" charset="0"/>
                        </a:rPr>
                        <a:t>Prejudice and discrimination exclude people with MH and SUD challenges from activities that are open to other people </a:t>
                      </a:r>
                    </a:p>
                  </a:txBody>
                  <a:tcPr/>
                </a:tc>
                <a:tc>
                  <a:txBody>
                    <a:bodyPr/>
                    <a:lstStyle/>
                    <a:p>
                      <a:r>
                        <a:rPr lang="en-US" sz="1600" dirty="0">
                          <a:latin typeface="Source Sans Pro" panose="020B0503030403020204" pitchFamily="34" charset="0"/>
                          <a:ea typeface="Source Sans Pro" panose="020B0503030403020204" pitchFamily="34" charset="0"/>
                        </a:rPr>
                        <a:t>This limits people’s ability to:</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Get/keep employment</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Get/keep housing</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Get health care (including MH/SUD TX)</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Be accepted by family/friends</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Find/make friends or have other long-term relationships</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Take part in social activities</a:t>
                      </a:r>
                    </a:p>
                    <a:p>
                      <a:pPr marL="285750" indent="-285750">
                        <a:buFont typeface="Arial" panose="020B0604020202020204" pitchFamily="34" charset="0"/>
                        <a:buChar char="•"/>
                      </a:pPr>
                      <a:endParaRPr lang="en-US" sz="16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3096896127"/>
                  </a:ext>
                </a:extLst>
              </a:tr>
              <a:tr h="1107374">
                <a:tc>
                  <a:txBody>
                    <a:bodyPr/>
                    <a:lstStyle/>
                    <a:p>
                      <a:r>
                        <a:rPr lang="en-US" sz="1600" dirty="0">
                          <a:latin typeface="Source Sans Pro" panose="020B0503030403020204" pitchFamily="34" charset="0"/>
                          <a:ea typeface="Source Sans Pro" panose="020B0503030403020204" pitchFamily="34" charset="0"/>
                        </a:rPr>
                        <a:t>Prejudice and discrimination often become internalized by people with MH/SUD challenges</a:t>
                      </a:r>
                    </a:p>
                  </a:txBody>
                  <a:tcPr/>
                </a:tc>
                <a:tc>
                  <a:txBody>
                    <a:bodyPr/>
                    <a:lstStyle/>
                    <a:p>
                      <a:r>
                        <a:rPr lang="en-US" sz="1600" dirty="0">
                          <a:latin typeface="Source Sans Pro" panose="020B0503030403020204" pitchFamily="34" charset="0"/>
                          <a:ea typeface="Source Sans Pro" panose="020B0503030403020204" pitchFamily="34" charset="0"/>
                        </a:rPr>
                        <a:t>This leads them to:</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Believe the negative things (self stigma)</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Have lower self esteem because of guilt/shame</a:t>
                      </a:r>
                    </a:p>
                  </a:txBody>
                  <a:tcPr/>
                </a:tc>
                <a:extLst>
                  <a:ext uri="{0D108BD9-81ED-4DB2-BD59-A6C34878D82A}">
                    <a16:rowId xmlns:a16="http://schemas.microsoft.com/office/drawing/2014/main" val="3645407970"/>
                  </a:ext>
                </a:extLst>
              </a:tr>
              <a:tr h="851826">
                <a:tc>
                  <a:txBody>
                    <a:bodyPr/>
                    <a:lstStyle/>
                    <a:p>
                      <a:r>
                        <a:rPr lang="en-US" sz="1600" dirty="0">
                          <a:latin typeface="Source Sans Pro" panose="020B0503030403020204" pitchFamily="34" charset="0"/>
                          <a:ea typeface="Source Sans Pro" panose="020B0503030403020204" pitchFamily="34" charset="0"/>
                        </a:rPr>
                        <a:t>Prejudice and discrimination can cause ppl with MH/SUD challenges to keep it a secret</a:t>
                      </a:r>
                    </a:p>
                  </a:txBody>
                  <a:tcPr/>
                </a:tc>
                <a:tc>
                  <a:txBody>
                    <a:bodyPr/>
                    <a:lstStyle/>
                    <a:p>
                      <a:r>
                        <a:rPr lang="en-US" sz="1600" dirty="0">
                          <a:latin typeface="Source Sans Pro" panose="020B0503030403020204" pitchFamily="34" charset="0"/>
                          <a:ea typeface="Source Sans Pro" panose="020B0503030403020204" pitchFamily="34" charset="0"/>
                        </a:rPr>
                        <a:t>As a result:</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They avoid getting the help they need</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MH/SUD issues less likely to decrease or end </a:t>
                      </a:r>
                    </a:p>
                  </a:txBody>
                  <a:tcPr/>
                </a:tc>
                <a:extLst>
                  <a:ext uri="{0D108BD9-81ED-4DB2-BD59-A6C34878D82A}">
                    <a16:rowId xmlns:a16="http://schemas.microsoft.com/office/drawing/2014/main" val="426098098"/>
                  </a:ext>
                </a:extLst>
              </a:tr>
              <a:tr h="685905">
                <a:tc gridSpan="2">
                  <a:txBody>
                    <a:bodyPr/>
                    <a:lstStyle/>
                    <a:p>
                      <a:r>
                        <a:rPr lang="en-US" sz="1200" dirty="0"/>
                        <a:t>(Corrigan P., Watson, A., (2002) Understanding the impact of stigma on people with mental illness. World Psychiatry, 1 (1):16-20)</a:t>
                      </a:r>
                    </a:p>
                  </a:txBody>
                  <a:tcPr/>
                </a:tc>
                <a:tc hMerge="1">
                  <a:txBody>
                    <a:bodyPr/>
                    <a:lstStyle/>
                    <a:p>
                      <a:endParaRPr lang="en-US" dirty="0"/>
                    </a:p>
                  </a:txBody>
                  <a:tcPr/>
                </a:tc>
                <a:extLst>
                  <a:ext uri="{0D108BD9-81ED-4DB2-BD59-A6C34878D82A}">
                    <a16:rowId xmlns:a16="http://schemas.microsoft.com/office/drawing/2014/main" val="3470940651"/>
                  </a:ext>
                </a:extLst>
              </a:tr>
            </a:tbl>
          </a:graphicData>
        </a:graphic>
      </p:graphicFrame>
    </p:spTree>
    <p:extLst>
      <p:ext uri="{BB962C8B-B14F-4D97-AF65-F5344CB8AC3E}">
        <p14:creationId xmlns:p14="http://schemas.microsoft.com/office/powerpoint/2010/main" val="2186806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Factors that Influence Stigma and Consequences</a:t>
            </a:r>
          </a:p>
        </p:txBody>
      </p:sp>
      <p:sp>
        <p:nvSpPr>
          <p:cNvPr id="3" name="Content Placeholder 2"/>
          <p:cNvSpPr>
            <a:spLocks noGrp="1"/>
          </p:cNvSpPr>
          <p:nvPr>
            <p:ph idx="1"/>
          </p:nvPr>
        </p:nvSpPr>
        <p:spPr>
          <a:xfrm>
            <a:off x="461814" y="1776400"/>
            <a:ext cx="8220372" cy="4378740"/>
          </a:xfrm>
        </p:spPr>
        <p:txBody>
          <a:bodyPr>
            <a:normAutofit fontScale="85000" lnSpcReduction="10000"/>
          </a:bodyPr>
          <a:lstStyle/>
          <a:p>
            <a:pPr marL="0" indent="0">
              <a:buNone/>
            </a:pPr>
            <a:r>
              <a:rPr lang="en-US" b="1" dirty="0"/>
              <a:t>Blame</a:t>
            </a:r>
            <a:r>
              <a:rPr lang="en-US" dirty="0"/>
              <a:t> </a:t>
            </a:r>
          </a:p>
          <a:p>
            <a:pPr marL="0" indent="0">
              <a:buNone/>
            </a:pPr>
            <a:r>
              <a:rPr lang="en-US" dirty="0"/>
              <a:t>People with substance use disorders are generally considered to be more responsible for their conditions than people with depression, schizophrenia, or other psychiatric disorders (</a:t>
            </a:r>
            <a:r>
              <a:rPr lang="en-US" u="sng" dirty="0">
                <a:hlinkClick r:id="rId3">
                  <a:extLst>
                    <a:ext uri="{A12FA001-AC4F-418D-AE19-62706E023703}">
                      <ahyp:hlinkClr xmlns:ahyp="http://schemas.microsoft.com/office/drawing/2018/hyperlinkcolor" val="tx"/>
                    </a:ext>
                  </a:extLst>
                </a:hlinkClick>
              </a:rPr>
              <a:t>Crisp et al., 2000</a:t>
            </a:r>
            <a:r>
              <a:rPr lang="en-US" dirty="0"/>
              <a:t>, </a:t>
            </a:r>
            <a:r>
              <a:rPr lang="en-US" u="sng" dirty="0">
                <a:hlinkClick r:id="rId3">
                  <a:extLst>
                    <a:ext uri="{A12FA001-AC4F-418D-AE19-62706E023703}">
                      <ahyp:hlinkClr xmlns:ahyp="http://schemas.microsoft.com/office/drawing/2018/hyperlinkcolor" val="tx"/>
                    </a:ext>
                  </a:extLst>
                </a:hlinkClick>
              </a:rPr>
              <a:t>2005</a:t>
            </a:r>
            <a:r>
              <a:rPr lang="en-US" dirty="0"/>
              <a:t>; </a:t>
            </a:r>
            <a:r>
              <a:rPr lang="en-US" u="sng" dirty="0">
                <a:hlinkClick r:id="rId3">
                  <a:extLst>
                    <a:ext uri="{A12FA001-AC4F-418D-AE19-62706E023703}">
                      <ahyp:hlinkClr xmlns:ahyp="http://schemas.microsoft.com/office/drawing/2018/hyperlinkcolor" val="tx"/>
                    </a:ext>
                  </a:extLst>
                </a:hlinkClick>
              </a:rPr>
              <a:t>Lloyd, 2013</a:t>
            </a:r>
            <a:r>
              <a:rPr lang="en-US" dirty="0"/>
              <a:t>; </a:t>
            </a:r>
            <a:r>
              <a:rPr lang="en-US" u="sng" dirty="0" err="1">
                <a:hlinkClick r:id="rId3">
                  <a:extLst>
                    <a:ext uri="{A12FA001-AC4F-418D-AE19-62706E023703}">
                      <ahyp:hlinkClr xmlns:ahyp="http://schemas.microsoft.com/office/drawing/2018/hyperlinkcolor" val="tx"/>
                    </a:ext>
                  </a:extLst>
                </a:hlinkClick>
              </a:rPr>
              <a:t>Schomerus</a:t>
            </a:r>
            <a:r>
              <a:rPr lang="en-US" u="sng" dirty="0">
                <a:hlinkClick r:id="rId3">
                  <a:extLst>
                    <a:ext uri="{A12FA001-AC4F-418D-AE19-62706E023703}">
                      <ahyp:hlinkClr xmlns:ahyp="http://schemas.microsoft.com/office/drawing/2018/hyperlinkcolor" val="tx"/>
                    </a:ext>
                  </a:extLst>
                </a:hlinkClick>
              </a:rPr>
              <a:t> et al., 2011</a:t>
            </a:r>
            <a:r>
              <a:rPr lang="en-US" dirty="0"/>
              <a:t>). </a:t>
            </a:r>
          </a:p>
          <a:p>
            <a:pPr marL="0" indent="0">
              <a:buNone/>
            </a:pPr>
            <a:endParaRPr lang="en-US" dirty="0"/>
          </a:p>
          <a:p>
            <a:pPr marL="0" indent="0">
              <a:buNone/>
            </a:pPr>
            <a:r>
              <a:rPr lang="en-US" dirty="0"/>
              <a:t>Belief that a substance misuser's illness is a result of the person's own behavior can also influence attitudes about the value and appropriateness of publicly funded alcohol and drug treatment and services (</a:t>
            </a:r>
            <a:r>
              <a:rPr lang="en-US" u="sng" dirty="0">
                <a:hlinkClick r:id="rId3">
                  <a:extLst>
                    <a:ext uri="{A12FA001-AC4F-418D-AE19-62706E023703}">
                      <ahyp:hlinkClr xmlns:ahyp="http://schemas.microsoft.com/office/drawing/2018/hyperlinkcolor" val="tx"/>
                    </a:ext>
                  </a:extLst>
                </a:hlinkClick>
              </a:rPr>
              <a:t>Olsen et al., 2003</a:t>
            </a:r>
            <a:r>
              <a:rPr lang="en-US" u="sng" dirty="0"/>
              <a:t>).</a:t>
            </a:r>
            <a:endParaRPr lang="en-US" dirty="0"/>
          </a:p>
          <a:p>
            <a:pPr marL="0" indent="0">
              <a:buNone/>
            </a:pPr>
            <a:r>
              <a:rPr lang="en-US" dirty="0"/>
              <a:t>								     </a:t>
            </a:r>
            <a:r>
              <a:rPr lang="en-US" sz="1200" dirty="0"/>
              <a:t>(SAMHSA, 2018)</a:t>
            </a:r>
          </a:p>
          <a:p>
            <a:endParaRPr lang="en-US" dirty="0"/>
          </a:p>
        </p:txBody>
      </p:sp>
      <p:sp>
        <p:nvSpPr>
          <p:cNvPr id="5" name="Slide Number Placeholder 4">
            <a:extLst>
              <a:ext uri="{FF2B5EF4-FFF2-40B4-BE49-F238E27FC236}">
                <a16:creationId xmlns:a16="http://schemas.microsoft.com/office/drawing/2014/main" id="{CE43E0EA-17F6-8A42-AAE6-811CB7EC305D}"/>
              </a:ext>
            </a:extLst>
          </p:cNvPr>
          <p:cNvSpPr>
            <a:spLocks noGrp="1"/>
          </p:cNvSpPr>
          <p:nvPr>
            <p:ph type="sldNum" sz="quarter" idx="12"/>
          </p:nvPr>
        </p:nvSpPr>
        <p:spPr/>
        <p:txBody>
          <a:bodyPr/>
          <a:lstStyle/>
          <a:p>
            <a:fld id="{1271A09D-B238-CC49-8083-E93D66A072E7}" type="slidenum">
              <a:rPr lang="en-US" smtClean="0"/>
              <a:t>11</a:t>
            </a:fld>
            <a:endParaRPr lang="en-US"/>
          </a:p>
        </p:txBody>
      </p:sp>
    </p:spTree>
    <p:extLst>
      <p:ext uri="{BB962C8B-B14F-4D97-AF65-F5344CB8AC3E}">
        <p14:creationId xmlns:p14="http://schemas.microsoft.com/office/powerpoint/2010/main" val="933216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576-1722-4E58-9849-38B846A834E4}"/>
              </a:ext>
            </a:extLst>
          </p:cNvPr>
          <p:cNvSpPr>
            <a:spLocks noGrp="1"/>
          </p:cNvSpPr>
          <p:nvPr>
            <p:ph type="title"/>
          </p:nvPr>
        </p:nvSpPr>
        <p:spPr/>
        <p:txBody>
          <a:bodyPr/>
          <a:lstStyle/>
          <a:p>
            <a:r>
              <a:rPr lang="en-US" dirty="0"/>
              <a:t>More Consequences of Stigma</a:t>
            </a:r>
          </a:p>
        </p:txBody>
      </p:sp>
      <p:sp>
        <p:nvSpPr>
          <p:cNvPr id="3" name="Content Placeholder 2">
            <a:extLst>
              <a:ext uri="{FF2B5EF4-FFF2-40B4-BE49-F238E27FC236}">
                <a16:creationId xmlns:a16="http://schemas.microsoft.com/office/drawing/2014/main" id="{DBE91F7C-0CEA-4F58-9215-F09AF5994D97}"/>
              </a:ext>
            </a:extLst>
          </p:cNvPr>
          <p:cNvSpPr>
            <a:spLocks noGrp="1"/>
          </p:cNvSpPr>
          <p:nvPr>
            <p:ph idx="1"/>
          </p:nvPr>
        </p:nvSpPr>
        <p:spPr>
          <a:xfrm>
            <a:off x="457200" y="1679036"/>
            <a:ext cx="8229600" cy="4677314"/>
          </a:xfrm>
        </p:spPr>
        <p:txBody>
          <a:bodyPr>
            <a:noAutofit/>
          </a:bodyPr>
          <a:lstStyle/>
          <a:p>
            <a:pPr marL="0" indent="0">
              <a:buNone/>
            </a:pPr>
            <a:r>
              <a:rPr lang="en-US" sz="1800" dirty="0"/>
              <a:t>Substance use disorder is among the most stigmatized conditions in the US and around the world. People do not want to work with, be related to, or even see people with a substance use disorder in public. </a:t>
            </a:r>
          </a:p>
          <a:p>
            <a:pPr marL="0" indent="0">
              <a:buNone/>
            </a:pPr>
            <a:r>
              <a:rPr lang="en-US" sz="1800" dirty="0"/>
              <a:t>Many believe that people with a substance use disorder can or should be denied housing, employment, social services, and health care.</a:t>
            </a:r>
          </a:p>
          <a:p>
            <a:pPr marL="0" indent="0">
              <a:buNone/>
            </a:pPr>
            <a:r>
              <a:rPr lang="en-US" sz="1800" dirty="0"/>
              <a:t> Some health care providers treat patients who have substance use disorders differently.</a:t>
            </a:r>
          </a:p>
          <a:p>
            <a:pPr marL="0" indent="0">
              <a:buNone/>
            </a:pPr>
            <a:r>
              <a:rPr lang="en-US" sz="1800" dirty="0"/>
              <a:t>Clinicians have lower expectations for health outcomes for patients with substance use disorders; this in turn can affect whether the provider believes the patient is deserving of treatment. </a:t>
            </a:r>
          </a:p>
          <a:p>
            <a:pPr marL="0" indent="0">
              <a:buNone/>
            </a:pPr>
            <a:r>
              <a:rPr lang="en-US" sz="1800" dirty="0"/>
              <a:t>Some health care providers, falsely believing that substance use disorders are within a person’s control, cite feelings of frustration and resentment when treating patients with substance use disorders</a:t>
            </a:r>
          </a:p>
          <a:p>
            <a:pPr marL="0" indent="0">
              <a:buNone/>
            </a:pPr>
            <a:r>
              <a:rPr lang="en-US" sz="1200" dirty="0"/>
              <a:t> </a:t>
            </a:r>
            <a:r>
              <a:rPr lang="en-US" sz="1200" dirty="0">
                <a:hlinkClick r:id="rId3"/>
              </a:rPr>
              <a:t>https://www.samhsa.gov/capt/sites/default/files/resources/sud-stigma-tool.pdf</a:t>
            </a:r>
            <a:r>
              <a:rPr lang="en-US" sz="1200" dirty="0"/>
              <a:t> </a:t>
            </a:r>
          </a:p>
        </p:txBody>
      </p:sp>
      <p:sp>
        <p:nvSpPr>
          <p:cNvPr id="4" name="Slide Number Placeholder 3">
            <a:extLst>
              <a:ext uri="{FF2B5EF4-FFF2-40B4-BE49-F238E27FC236}">
                <a16:creationId xmlns:a16="http://schemas.microsoft.com/office/drawing/2014/main" id="{76E76024-FB04-4EF7-A29D-4EC162EDE931}"/>
              </a:ext>
            </a:extLst>
          </p:cNvPr>
          <p:cNvSpPr>
            <a:spLocks noGrp="1"/>
          </p:cNvSpPr>
          <p:nvPr>
            <p:ph type="sldNum" sz="quarter" idx="12"/>
          </p:nvPr>
        </p:nvSpPr>
        <p:spPr/>
        <p:txBody>
          <a:bodyPr/>
          <a:lstStyle/>
          <a:p>
            <a:fld id="{1271A09D-B238-CC49-8083-E93D66A072E7}" type="slidenum">
              <a:rPr lang="en-US" smtClean="0"/>
              <a:t>12</a:t>
            </a:fld>
            <a:endParaRPr lang="en-US" dirty="0"/>
          </a:p>
        </p:txBody>
      </p:sp>
    </p:spTree>
    <p:extLst>
      <p:ext uri="{BB962C8B-B14F-4D97-AF65-F5344CB8AC3E}">
        <p14:creationId xmlns:p14="http://schemas.microsoft.com/office/powerpoint/2010/main" val="2715678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Stereotypes of Dangerousness</a:t>
            </a:r>
          </a:p>
        </p:txBody>
      </p:sp>
      <p:sp>
        <p:nvSpPr>
          <p:cNvPr id="3" name="Content Placeholder 2"/>
          <p:cNvSpPr>
            <a:spLocks noGrp="1"/>
          </p:cNvSpPr>
          <p:nvPr>
            <p:ph idx="1"/>
          </p:nvPr>
        </p:nvSpPr>
        <p:spPr>
          <a:xfrm>
            <a:off x="461814" y="1776400"/>
            <a:ext cx="8220372" cy="4378740"/>
          </a:xfrm>
        </p:spPr>
        <p:txBody>
          <a:bodyPr>
            <a:normAutofit/>
          </a:bodyPr>
          <a:lstStyle/>
          <a:p>
            <a:pPr marL="688975" lvl="1" indent="0">
              <a:buNone/>
            </a:pPr>
            <a:r>
              <a:rPr lang="en-US" dirty="0"/>
              <a:t>People with substance use disorders are considered even more dangerous and unpredictable than those with schizophrenia or depression (</a:t>
            </a:r>
            <a:r>
              <a:rPr lang="en-US" u="sng" dirty="0" err="1">
                <a:hlinkClick r:id="rId3">
                  <a:extLst>
                    <a:ext uri="{A12FA001-AC4F-418D-AE19-62706E023703}">
                      <ahyp:hlinkClr xmlns:ahyp="http://schemas.microsoft.com/office/drawing/2018/hyperlinkcolor" val="tx"/>
                    </a:ext>
                  </a:extLst>
                </a:hlinkClick>
              </a:rPr>
              <a:t>Schomerus</a:t>
            </a:r>
            <a:r>
              <a:rPr lang="en-US" u="sng" dirty="0">
                <a:hlinkClick r:id="rId3">
                  <a:extLst>
                    <a:ext uri="{A12FA001-AC4F-418D-AE19-62706E023703}">
                      <ahyp:hlinkClr xmlns:ahyp="http://schemas.microsoft.com/office/drawing/2018/hyperlinkcolor" val="tx"/>
                    </a:ext>
                  </a:extLst>
                </a:hlinkClick>
              </a:rPr>
              <a:t> et al., 2011</a:t>
            </a:r>
            <a:r>
              <a:rPr lang="en-US" dirty="0"/>
              <a:t>).</a:t>
            </a:r>
          </a:p>
          <a:p>
            <a:pPr marL="688975" lvl="1" indent="0">
              <a:buNone/>
            </a:pPr>
            <a:endParaRPr lang="en-US" dirty="0"/>
          </a:p>
          <a:p>
            <a:pPr marL="688975" lvl="1" indent="0">
              <a:buNone/>
            </a:pPr>
            <a:r>
              <a:rPr lang="en-US" dirty="0"/>
              <a:t>In a survey conducted in the United States (</a:t>
            </a:r>
            <a:r>
              <a:rPr lang="en-US" u="sng" dirty="0">
                <a:hlinkClick r:id="rId3">
                  <a:extLst>
                    <a:ext uri="{A12FA001-AC4F-418D-AE19-62706E023703}">
                      <ahyp:hlinkClr xmlns:ahyp="http://schemas.microsoft.com/office/drawing/2018/hyperlinkcolor" val="tx"/>
                    </a:ext>
                  </a:extLst>
                </a:hlinkClick>
              </a:rPr>
              <a:t>Link et al., 1997</a:t>
            </a:r>
            <a:r>
              <a:rPr lang="en-US" dirty="0"/>
              <a:t>), a vast majority of respondents considered it likely for a cocaine- or alcohol-dependent person to hurt others.</a:t>
            </a:r>
          </a:p>
          <a:p>
            <a:pPr marL="688975" lvl="1" indent="0">
              <a:buNone/>
            </a:pPr>
            <a:endParaRPr lang="en-US" dirty="0"/>
          </a:p>
          <a:p>
            <a:pPr marL="688975" lvl="1" indent="0">
              <a:buNone/>
            </a:pPr>
            <a:endParaRPr lang="en-US" dirty="0"/>
          </a:p>
          <a:p>
            <a:endParaRPr lang="en-US" dirty="0"/>
          </a:p>
        </p:txBody>
      </p:sp>
      <p:sp>
        <p:nvSpPr>
          <p:cNvPr id="5" name="Slide Number Placeholder 4">
            <a:extLst>
              <a:ext uri="{FF2B5EF4-FFF2-40B4-BE49-F238E27FC236}">
                <a16:creationId xmlns:a16="http://schemas.microsoft.com/office/drawing/2014/main" id="{CE43E0EA-17F6-8A42-AAE6-811CB7EC305D}"/>
              </a:ext>
            </a:extLst>
          </p:cNvPr>
          <p:cNvSpPr>
            <a:spLocks noGrp="1"/>
          </p:cNvSpPr>
          <p:nvPr>
            <p:ph type="sldNum" sz="quarter" idx="12"/>
          </p:nvPr>
        </p:nvSpPr>
        <p:spPr/>
        <p:txBody>
          <a:bodyPr/>
          <a:lstStyle/>
          <a:p>
            <a:fld id="{1271A09D-B238-CC49-8083-E93D66A072E7}" type="slidenum">
              <a:rPr lang="en-US" smtClean="0"/>
              <a:t>13</a:t>
            </a:fld>
            <a:endParaRPr lang="en-US"/>
          </a:p>
        </p:txBody>
      </p:sp>
    </p:spTree>
    <p:extLst>
      <p:ext uri="{BB962C8B-B14F-4D97-AF65-F5344CB8AC3E}">
        <p14:creationId xmlns:p14="http://schemas.microsoft.com/office/powerpoint/2010/main" val="1575461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Media Portrayals</a:t>
            </a:r>
          </a:p>
        </p:txBody>
      </p:sp>
      <p:sp>
        <p:nvSpPr>
          <p:cNvPr id="3" name="Content Placeholder 2"/>
          <p:cNvSpPr>
            <a:spLocks noGrp="1"/>
          </p:cNvSpPr>
          <p:nvPr>
            <p:ph idx="1"/>
          </p:nvPr>
        </p:nvSpPr>
        <p:spPr>
          <a:xfrm>
            <a:off x="461814" y="1776400"/>
            <a:ext cx="8220372" cy="4378740"/>
          </a:xfrm>
        </p:spPr>
        <p:txBody>
          <a:bodyPr>
            <a:normAutofit fontScale="85000" lnSpcReduction="20000"/>
          </a:bodyPr>
          <a:lstStyle/>
          <a:p>
            <a:pPr marL="0" indent="0">
              <a:buNone/>
            </a:pPr>
            <a:r>
              <a:rPr lang="en-US" dirty="0"/>
              <a:t>Much of the evidence on the media's influence on stigma change is negative in direction (</a:t>
            </a:r>
            <a:r>
              <a:rPr lang="en-US" u="sng" dirty="0">
                <a:hlinkClick r:id="rId3">
                  <a:extLst>
                    <a:ext uri="{A12FA001-AC4F-418D-AE19-62706E023703}">
                      <ahyp:hlinkClr xmlns:ahyp="http://schemas.microsoft.com/office/drawing/2018/hyperlinkcolor" val="tx"/>
                    </a:ext>
                  </a:extLst>
                </a:hlinkClick>
              </a:rPr>
              <a:t>Pugh et al., 2015</a:t>
            </a:r>
            <a:r>
              <a:rPr lang="en-US" dirty="0"/>
              <a:t>). </a:t>
            </a:r>
          </a:p>
          <a:p>
            <a:pPr marL="0" indent="0">
              <a:buNone/>
            </a:pPr>
            <a:r>
              <a:rPr lang="en-US" dirty="0"/>
              <a:t>The media play a crucial role in stoking fear and intensifying the perceived dangers of persons with substance use disorders (</a:t>
            </a:r>
            <a:r>
              <a:rPr lang="en-US" u="sng" dirty="0">
                <a:hlinkClick r:id="rId3">
                  <a:extLst>
                    <a:ext uri="{A12FA001-AC4F-418D-AE19-62706E023703}">
                      <ahyp:hlinkClr xmlns:ahyp="http://schemas.microsoft.com/office/drawing/2018/hyperlinkcolor" val="tx"/>
                    </a:ext>
                  </a:extLst>
                </a:hlinkClick>
              </a:rPr>
              <a:t>Lloyd, 2013</a:t>
            </a:r>
            <a:r>
              <a:rPr lang="en-US" dirty="0"/>
              <a:t>). </a:t>
            </a:r>
          </a:p>
          <a:p>
            <a:pPr marL="0" indent="0">
              <a:buNone/>
            </a:pPr>
            <a:r>
              <a:rPr lang="en-US" dirty="0"/>
              <a:t>Similarly, media portrayals of people with mental illness are often violent, which promotes associations of mental illness with dangerousness and crime (</a:t>
            </a:r>
            <a:r>
              <a:rPr lang="en-US" u="sng" dirty="0" err="1">
                <a:hlinkClick r:id="rId3">
                  <a:extLst>
                    <a:ext uri="{A12FA001-AC4F-418D-AE19-62706E023703}">
                      <ahyp:hlinkClr xmlns:ahyp="http://schemas.microsoft.com/office/drawing/2018/hyperlinkcolor" val="tx"/>
                    </a:ext>
                  </a:extLst>
                </a:hlinkClick>
              </a:rPr>
              <a:t>Diefenbach</a:t>
            </a:r>
            <a:r>
              <a:rPr lang="en-US" u="sng" dirty="0">
                <a:hlinkClick r:id="rId3">
                  <a:extLst>
                    <a:ext uri="{A12FA001-AC4F-418D-AE19-62706E023703}">
                      <ahyp:hlinkClr xmlns:ahyp="http://schemas.microsoft.com/office/drawing/2018/hyperlinkcolor" val="tx"/>
                    </a:ext>
                  </a:extLst>
                </a:hlinkClick>
              </a:rPr>
              <a:t> and West, 2007</a:t>
            </a:r>
            <a:r>
              <a:rPr lang="en-US" dirty="0"/>
              <a:t>; </a:t>
            </a:r>
            <a:r>
              <a:rPr lang="en-US" u="sng" dirty="0" err="1">
                <a:hlinkClick r:id="rId3">
                  <a:extLst>
                    <a:ext uri="{A12FA001-AC4F-418D-AE19-62706E023703}">
                      <ahyp:hlinkClr xmlns:ahyp="http://schemas.microsoft.com/office/drawing/2018/hyperlinkcolor" val="tx"/>
                    </a:ext>
                  </a:extLst>
                </a:hlinkClick>
              </a:rPr>
              <a:t>Klin</a:t>
            </a:r>
            <a:r>
              <a:rPr lang="en-US" u="sng" dirty="0">
                <a:hlinkClick r:id="rId3">
                  <a:extLst>
                    <a:ext uri="{A12FA001-AC4F-418D-AE19-62706E023703}">
                      <ahyp:hlinkClr xmlns:ahyp="http://schemas.microsoft.com/office/drawing/2018/hyperlinkcolor" val="tx"/>
                    </a:ext>
                  </a:extLst>
                </a:hlinkClick>
              </a:rPr>
              <a:t> and </a:t>
            </a:r>
            <a:r>
              <a:rPr lang="en-US" u="sng" dirty="0" err="1">
                <a:hlinkClick r:id="rId3">
                  <a:extLst>
                    <a:ext uri="{A12FA001-AC4F-418D-AE19-62706E023703}">
                      <ahyp:hlinkClr xmlns:ahyp="http://schemas.microsoft.com/office/drawing/2018/hyperlinkcolor" val="tx"/>
                    </a:ext>
                  </a:extLst>
                </a:hlinkClick>
              </a:rPr>
              <a:t>Lemish</a:t>
            </a:r>
            <a:r>
              <a:rPr lang="en-US" u="sng" dirty="0">
                <a:hlinkClick r:id="rId3">
                  <a:extLst>
                    <a:ext uri="{A12FA001-AC4F-418D-AE19-62706E023703}">
                      <ahyp:hlinkClr xmlns:ahyp="http://schemas.microsoft.com/office/drawing/2018/hyperlinkcolor" val="tx"/>
                    </a:ext>
                  </a:extLst>
                </a:hlinkClick>
              </a:rPr>
              <a:t>, 2008</a:t>
            </a:r>
            <a:r>
              <a:rPr lang="en-US" dirty="0"/>
              <a:t>; </a:t>
            </a:r>
            <a:r>
              <a:rPr lang="en-US" u="sng" dirty="0">
                <a:hlinkClick r:id="rId3">
                  <a:extLst>
                    <a:ext uri="{A12FA001-AC4F-418D-AE19-62706E023703}">
                      <ahyp:hlinkClr xmlns:ahyp="http://schemas.microsoft.com/office/drawing/2018/hyperlinkcolor" val="tx"/>
                    </a:ext>
                  </a:extLst>
                </a:hlinkClick>
              </a:rPr>
              <a:t>Wahl et al., 2002</a:t>
            </a:r>
            <a:r>
              <a:rPr lang="en-US" dirty="0"/>
              <a:t>). </a:t>
            </a:r>
          </a:p>
          <a:p>
            <a:pPr marL="0" indent="0">
              <a:buNone/>
            </a:pPr>
            <a:r>
              <a:rPr lang="en-US" dirty="0"/>
              <a:t>Furthermore, the media often depict treatment as unhelpful (</a:t>
            </a:r>
            <a:r>
              <a:rPr lang="en-US" u="sng" dirty="0">
                <a:hlinkClick r:id="rId3">
                  <a:extLst>
                    <a:ext uri="{A12FA001-AC4F-418D-AE19-62706E023703}">
                      <ahyp:hlinkClr xmlns:ahyp="http://schemas.microsoft.com/office/drawing/2018/hyperlinkcolor" val="tx"/>
                    </a:ext>
                  </a:extLst>
                </a:hlinkClick>
              </a:rPr>
              <a:t>Sartorius et al., 2010</a:t>
            </a:r>
            <a:r>
              <a:rPr lang="en-US" dirty="0"/>
              <a:t>; </a:t>
            </a:r>
            <a:r>
              <a:rPr lang="en-US" u="sng" dirty="0">
                <a:hlinkClick r:id="rId3">
                  <a:extLst>
                    <a:ext uri="{A12FA001-AC4F-418D-AE19-62706E023703}">
                      <ahyp:hlinkClr xmlns:ahyp="http://schemas.microsoft.com/office/drawing/2018/hyperlinkcolor" val="tx"/>
                    </a:ext>
                  </a:extLst>
                </a:hlinkClick>
              </a:rPr>
              <a:t>Schulze, 2007</a:t>
            </a:r>
            <a:r>
              <a:rPr lang="en-US" dirty="0"/>
              <a:t>) and portray pessimistic views of illness management and the possibility of recovery (</a:t>
            </a:r>
            <a:r>
              <a:rPr lang="en-US" u="sng" dirty="0">
                <a:hlinkClick r:id="rId3">
                  <a:extLst>
                    <a:ext uri="{A12FA001-AC4F-418D-AE19-62706E023703}">
                      <ahyp:hlinkClr xmlns:ahyp="http://schemas.microsoft.com/office/drawing/2018/hyperlinkcolor" val="tx"/>
                    </a:ext>
                  </a:extLst>
                </a:hlinkClick>
              </a:rPr>
              <a:t>Schulze, 2007</a:t>
            </a:r>
            <a:r>
              <a:rPr lang="en-US" dirty="0"/>
              <a:t>).</a:t>
            </a:r>
          </a:p>
          <a:p>
            <a:endParaRPr lang="en-US" dirty="0"/>
          </a:p>
        </p:txBody>
      </p:sp>
      <p:sp>
        <p:nvSpPr>
          <p:cNvPr id="5" name="Slide Number Placeholder 4">
            <a:extLst>
              <a:ext uri="{FF2B5EF4-FFF2-40B4-BE49-F238E27FC236}">
                <a16:creationId xmlns:a16="http://schemas.microsoft.com/office/drawing/2014/main" id="{CE43E0EA-17F6-8A42-AAE6-811CB7EC305D}"/>
              </a:ext>
            </a:extLst>
          </p:cNvPr>
          <p:cNvSpPr>
            <a:spLocks noGrp="1"/>
          </p:cNvSpPr>
          <p:nvPr>
            <p:ph type="sldNum" sz="quarter" idx="12"/>
          </p:nvPr>
        </p:nvSpPr>
        <p:spPr/>
        <p:txBody>
          <a:bodyPr/>
          <a:lstStyle/>
          <a:p>
            <a:fld id="{1271A09D-B238-CC49-8083-E93D66A072E7}" type="slidenum">
              <a:rPr lang="en-US" smtClean="0"/>
              <a:t>14</a:t>
            </a:fld>
            <a:endParaRPr lang="en-US"/>
          </a:p>
        </p:txBody>
      </p:sp>
    </p:spTree>
    <p:extLst>
      <p:ext uri="{BB962C8B-B14F-4D97-AF65-F5344CB8AC3E}">
        <p14:creationId xmlns:p14="http://schemas.microsoft.com/office/powerpoint/2010/main" val="1545640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6726-CB25-4263-B814-C7C479204346}"/>
              </a:ext>
            </a:extLst>
          </p:cNvPr>
          <p:cNvSpPr>
            <a:spLocks noGrp="1"/>
          </p:cNvSpPr>
          <p:nvPr>
            <p:ph type="title"/>
          </p:nvPr>
        </p:nvSpPr>
        <p:spPr/>
        <p:txBody>
          <a:bodyPr/>
          <a:lstStyle/>
          <a:p>
            <a:r>
              <a:rPr lang="en-US" dirty="0"/>
              <a:t>Stigma = Prejudice = Discrimination</a:t>
            </a:r>
          </a:p>
        </p:txBody>
      </p:sp>
      <p:sp>
        <p:nvSpPr>
          <p:cNvPr id="4" name="Slide Number Placeholder 3">
            <a:extLst>
              <a:ext uri="{FF2B5EF4-FFF2-40B4-BE49-F238E27FC236}">
                <a16:creationId xmlns:a16="http://schemas.microsoft.com/office/drawing/2014/main" id="{19B7D1C3-F7A3-4501-A539-1F54E5D0C37F}"/>
              </a:ext>
            </a:extLst>
          </p:cNvPr>
          <p:cNvSpPr>
            <a:spLocks noGrp="1"/>
          </p:cNvSpPr>
          <p:nvPr>
            <p:ph type="sldNum" sz="quarter" idx="12"/>
          </p:nvPr>
        </p:nvSpPr>
        <p:spPr/>
        <p:txBody>
          <a:bodyPr/>
          <a:lstStyle/>
          <a:p>
            <a:fld id="{1271A09D-B238-CC49-8083-E93D66A072E7}" type="slidenum">
              <a:rPr lang="en-US" smtClean="0"/>
              <a:t>15</a:t>
            </a:fld>
            <a:endParaRPr lang="en-US"/>
          </a:p>
        </p:txBody>
      </p:sp>
      <p:pic>
        <p:nvPicPr>
          <p:cNvPr id="5" name="Content Placeholder 4">
            <a:extLst>
              <a:ext uri="{FF2B5EF4-FFF2-40B4-BE49-F238E27FC236}">
                <a16:creationId xmlns:a16="http://schemas.microsoft.com/office/drawing/2014/main" id="{077A6444-7438-4B47-9A1F-AE3D4E76DB5C}"/>
              </a:ext>
            </a:extLst>
          </p:cNvPr>
          <p:cNvPicPr>
            <a:picLocks noGrp="1" noChangeAspect="1"/>
          </p:cNvPicPr>
          <p:nvPr>
            <p:ph idx="1"/>
          </p:nvPr>
        </p:nvPicPr>
        <p:blipFill>
          <a:blip r:embed="rId3"/>
          <a:stretch>
            <a:fillRect/>
          </a:stretch>
        </p:blipFill>
        <p:spPr>
          <a:xfrm>
            <a:off x="1557364" y="1679575"/>
            <a:ext cx="6029271" cy="4446588"/>
          </a:xfrm>
        </p:spPr>
      </p:pic>
    </p:spTree>
    <p:extLst>
      <p:ext uri="{BB962C8B-B14F-4D97-AF65-F5344CB8AC3E}">
        <p14:creationId xmlns:p14="http://schemas.microsoft.com/office/powerpoint/2010/main" val="3143945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0EE-D9C2-40BA-898F-76756AA92FD5}"/>
              </a:ext>
            </a:extLst>
          </p:cNvPr>
          <p:cNvSpPr>
            <a:spLocks noGrp="1"/>
          </p:cNvSpPr>
          <p:nvPr>
            <p:ph type="title"/>
          </p:nvPr>
        </p:nvSpPr>
        <p:spPr/>
        <p:txBody>
          <a:bodyPr/>
          <a:lstStyle/>
          <a:p>
            <a:r>
              <a:rPr lang="en-US" dirty="0"/>
              <a:t>Additional Person First Language Examples</a:t>
            </a:r>
          </a:p>
        </p:txBody>
      </p:sp>
      <p:sp>
        <p:nvSpPr>
          <p:cNvPr id="3" name="Content Placeholder 2">
            <a:extLst>
              <a:ext uri="{FF2B5EF4-FFF2-40B4-BE49-F238E27FC236}">
                <a16:creationId xmlns:a16="http://schemas.microsoft.com/office/drawing/2014/main" id="{BBACBE94-EF12-4B86-B04D-952F64C777DA}"/>
              </a:ext>
            </a:extLst>
          </p:cNvPr>
          <p:cNvSpPr>
            <a:spLocks noGrp="1"/>
          </p:cNvSpPr>
          <p:nvPr>
            <p:ph idx="1"/>
          </p:nvPr>
        </p:nvSpPr>
        <p:spPr/>
        <p:txBody>
          <a:bodyPr/>
          <a:lstStyle/>
          <a:p>
            <a:r>
              <a:rPr lang="en-US" dirty="0"/>
              <a:t>Describing People With Disabilities: </a:t>
            </a:r>
            <a:r>
              <a:rPr lang="en-US" u="sng" dirty="0">
                <a:hlinkClick r:id="rId3"/>
              </a:rPr>
              <a:t>https://www.mha-em.org/images/documents/people_first_language-txcdd.pdf</a:t>
            </a:r>
            <a:r>
              <a:rPr lang="en-US" dirty="0"/>
              <a:t> </a:t>
            </a:r>
          </a:p>
          <a:p>
            <a:pPr marL="0" indent="0">
              <a:buNone/>
            </a:pPr>
            <a:endParaRPr lang="en-US" dirty="0"/>
          </a:p>
          <a:p>
            <a:r>
              <a:rPr lang="en-US" dirty="0"/>
              <a:t>The Words We Use Matter - Reducing Stigma through Language: </a:t>
            </a:r>
            <a:r>
              <a:rPr lang="en-US" u="sng" dirty="0">
                <a:hlinkClick r:id="rId4"/>
              </a:rPr>
              <a:t>http://www.naabt.org/documents/NAABT_Language.pdf</a:t>
            </a:r>
            <a:r>
              <a:rPr lang="en-US" dirty="0"/>
              <a:t> </a:t>
            </a:r>
          </a:p>
          <a:p>
            <a:endParaRPr lang="en-US" dirty="0"/>
          </a:p>
        </p:txBody>
      </p:sp>
      <p:sp>
        <p:nvSpPr>
          <p:cNvPr id="4" name="Slide Number Placeholder 3">
            <a:extLst>
              <a:ext uri="{FF2B5EF4-FFF2-40B4-BE49-F238E27FC236}">
                <a16:creationId xmlns:a16="http://schemas.microsoft.com/office/drawing/2014/main" id="{42307688-F165-48ED-B576-65AF77B0B0D8}"/>
              </a:ext>
            </a:extLst>
          </p:cNvPr>
          <p:cNvSpPr>
            <a:spLocks noGrp="1"/>
          </p:cNvSpPr>
          <p:nvPr>
            <p:ph type="sldNum" sz="quarter" idx="12"/>
          </p:nvPr>
        </p:nvSpPr>
        <p:spPr/>
        <p:txBody>
          <a:bodyPr/>
          <a:lstStyle/>
          <a:p>
            <a:fld id="{1271A09D-B238-CC49-8083-E93D66A072E7}" type="slidenum">
              <a:rPr lang="en-US" smtClean="0"/>
              <a:t>16</a:t>
            </a:fld>
            <a:endParaRPr lang="en-US"/>
          </a:p>
        </p:txBody>
      </p:sp>
    </p:spTree>
    <p:extLst>
      <p:ext uri="{BB962C8B-B14F-4D97-AF65-F5344CB8AC3E}">
        <p14:creationId xmlns:p14="http://schemas.microsoft.com/office/powerpoint/2010/main" val="1052012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Providers/Policy Makers </a:t>
            </a:r>
          </a:p>
        </p:txBody>
      </p:sp>
      <p:sp>
        <p:nvSpPr>
          <p:cNvPr id="3" name="Content Placeholder 2"/>
          <p:cNvSpPr>
            <a:spLocks noGrp="1"/>
          </p:cNvSpPr>
          <p:nvPr>
            <p:ph idx="1"/>
          </p:nvPr>
        </p:nvSpPr>
        <p:spPr>
          <a:xfrm>
            <a:off x="800100" y="1717260"/>
            <a:ext cx="7543800" cy="5140740"/>
          </a:xfrm>
        </p:spPr>
        <p:txBody>
          <a:bodyPr/>
          <a:lstStyle/>
          <a:p>
            <a:pPr marL="0" indent="0">
              <a:buNone/>
            </a:pPr>
            <a:r>
              <a:rPr lang="en-US" dirty="0"/>
              <a:t>Reduce stigma surrounding substance misuse. </a:t>
            </a:r>
          </a:p>
          <a:p>
            <a:pPr marL="0" indent="0">
              <a:buNone/>
            </a:pPr>
            <a:r>
              <a:rPr lang="en-US" dirty="0"/>
              <a:t>Challenge providers and communities to be aware of unintentional bias.</a:t>
            </a:r>
          </a:p>
          <a:p>
            <a:pPr marL="0" indent="0">
              <a:buNone/>
            </a:pPr>
            <a:r>
              <a:rPr lang="en-US" dirty="0"/>
              <a:t>Use appropriate language in formal and informal conversations when discussing SUDs to decrease stigma by:</a:t>
            </a:r>
          </a:p>
          <a:p>
            <a:pPr lvl="3"/>
            <a:r>
              <a:rPr lang="en-US" dirty="0"/>
              <a:t>Removing labels </a:t>
            </a:r>
          </a:p>
          <a:p>
            <a:pPr lvl="3"/>
            <a:r>
              <a:rPr lang="en-US" dirty="0"/>
              <a:t>Using “person first” language</a:t>
            </a:r>
          </a:p>
          <a:p>
            <a:pPr marL="1549400" lvl="3" indent="0">
              <a:buNone/>
            </a:pPr>
            <a:endParaRPr lang="en-US" dirty="0"/>
          </a:p>
          <a:p>
            <a:endParaRPr lang="en-US" dirty="0"/>
          </a:p>
        </p:txBody>
      </p:sp>
      <p:sp>
        <p:nvSpPr>
          <p:cNvPr id="4" name="Slide Number Placeholder 3">
            <a:extLst>
              <a:ext uri="{FF2B5EF4-FFF2-40B4-BE49-F238E27FC236}">
                <a16:creationId xmlns:a16="http://schemas.microsoft.com/office/drawing/2014/main" id="{D8BA11ED-DFA0-DE46-AE64-A178B2FE538F}"/>
              </a:ext>
            </a:extLst>
          </p:cNvPr>
          <p:cNvSpPr>
            <a:spLocks noGrp="1"/>
          </p:cNvSpPr>
          <p:nvPr>
            <p:ph type="sldNum" sz="quarter" idx="12"/>
          </p:nvPr>
        </p:nvSpPr>
        <p:spPr/>
        <p:txBody>
          <a:bodyPr/>
          <a:lstStyle/>
          <a:p>
            <a:fld id="{1271A09D-B238-CC49-8083-E93D66A072E7}" type="slidenum">
              <a:rPr lang="en-US" smtClean="0"/>
              <a:t>17</a:t>
            </a:fld>
            <a:endParaRPr lang="en-US"/>
          </a:p>
        </p:txBody>
      </p:sp>
    </p:spTree>
    <p:extLst>
      <p:ext uri="{BB962C8B-B14F-4D97-AF65-F5344CB8AC3E}">
        <p14:creationId xmlns:p14="http://schemas.microsoft.com/office/powerpoint/2010/main" val="3713702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Reminders</a:t>
            </a:r>
          </a:p>
        </p:txBody>
      </p:sp>
      <p:sp>
        <p:nvSpPr>
          <p:cNvPr id="8" name="Content Placeholder 7"/>
          <p:cNvSpPr>
            <a:spLocks noGrp="1"/>
          </p:cNvSpPr>
          <p:nvPr>
            <p:ph idx="1"/>
          </p:nvPr>
        </p:nvSpPr>
        <p:spPr>
          <a:xfrm>
            <a:off x="228600" y="896730"/>
            <a:ext cx="8686800" cy="5459620"/>
          </a:xfrm>
        </p:spPr>
        <p:txBody>
          <a:bodyPr>
            <a:noAutofit/>
          </a:bodyPr>
          <a:lstStyle/>
          <a:p>
            <a:pPr marL="0" indent="0" algn="ctr">
              <a:buNone/>
            </a:pPr>
            <a:endParaRPr lang="en-US" sz="2000" b="1" dirty="0"/>
          </a:p>
          <a:p>
            <a:pPr marL="0" indent="0" algn="ctr">
              <a:buNone/>
            </a:pPr>
            <a:endParaRPr lang="en-US" sz="2000" b="1" dirty="0"/>
          </a:p>
          <a:p>
            <a:pPr marL="688975" lvl="1" indent="0">
              <a:buNone/>
            </a:pPr>
            <a:r>
              <a:rPr lang="en-US" sz="2000" dirty="0"/>
              <a:t>Substance Use Disorder (SUD) is a chronic disease. . . as are diabetes, depression and hypertension</a:t>
            </a:r>
          </a:p>
          <a:p>
            <a:pPr marL="688975" lvl="1" indent="0">
              <a:buNone/>
            </a:pPr>
            <a:r>
              <a:rPr lang="en-US" sz="2000" dirty="0"/>
              <a:t>Substance use falls along a continuum </a:t>
            </a:r>
          </a:p>
          <a:p>
            <a:pPr lvl="2"/>
            <a:r>
              <a:rPr lang="en-US" sz="2000" dirty="0"/>
              <a:t>Use ranges from abstinence/low-risk to chronic dependence and encompasses all stages in between</a:t>
            </a:r>
          </a:p>
          <a:p>
            <a:pPr lvl="2"/>
            <a:r>
              <a:rPr lang="en-US" sz="2000" dirty="0"/>
              <a:t>Relapse and lapse are a part of the disease process</a:t>
            </a:r>
          </a:p>
          <a:p>
            <a:endParaRPr lang="en-US" sz="2000" dirty="0"/>
          </a:p>
          <a:p>
            <a:pPr marL="688975" lvl="1" indent="0">
              <a:buNone/>
            </a:pPr>
            <a:r>
              <a:rPr lang="en-US" sz="2000" dirty="0"/>
              <a:t>As many other chronic diseases can be managed, SUD can also be managed through appropriate treatment -- even during pregnancy</a:t>
            </a:r>
          </a:p>
          <a:p>
            <a:pPr marL="0" indent="0">
              <a:buNone/>
            </a:pPr>
            <a:endParaRPr lang="en-US" sz="2000" dirty="0"/>
          </a:p>
          <a:p>
            <a:pPr marL="688975" lvl="1" indent="0">
              <a:buNone/>
            </a:pPr>
            <a:r>
              <a:rPr lang="en-US" sz="2000" dirty="0"/>
              <a:t>Successful treatment for SUD means the person is in recovery; it does not mean they are “cured”</a:t>
            </a:r>
          </a:p>
        </p:txBody>
      </p:sp>
      <p:sp>
        <p:nvSpPr>
          <p:cNvPr id="3" name="Slide Number Placeholder 2">
            <a:extLst>
              <a:ext uri="{FF2B5EF4-FFF2-40B4-BE49-F238E27FC236}">
                <a16:creationId xmlns:a16="http://schemas.microsoft.com/office/drawing/2014/main" id="{BA99747C-3C27-D04D-95DF-A3FEA043F4BF}"/>
              </a:ext>
            </a:extLst>
          </p:cNvPr>
          <p:cNvSpPr>
            <a:spLocks noGrp="1"/>
          </p:cNvSpPr>
          <p:nvPr>
            <p:ph type="sldNum" sz="quarter" idx="12"/>
          </p:nvPr>
        </p:nvSpPr>
        <p:spPr/>
        <p:txBody>
          <a:bodyPr/>
          <a:lstStyle/>
          <a:p>
            <a:fld id="{1271A09D-B238-CC49-8083-E93D66A072E7}" type="slidenum">
              <a:rPr lang="en-US" smtClean="0"/>
              <a:t>18</a:t>
            </a:fld>
            <a:endParaRPr lang="en-US"/>
          </a:p>
        </p:txBody>
      </p:sp>
    </p:spTree>
    <p:extLst>
      <p:ext uri="{BB962C8B-B14F-4D97-AF65-F5344CB8AC3E}">
        <p14:creationId xmlns:p14="http://schemas.microsoft.com/office/powerpoint/2010/main" val="3101972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Reminders (continued)</a:t>
            </a:r>
          </a:p>
        </p:txBody>
      </p:sp>
      <p:sp>
        <p:nvSpPr>
          <p:cNvPr id="8" name="Content Placeholder 7"/>
          <p:cNvSpPr>
            <a:spLocks noGrp="1"/>
          </p:cNvSpPr>
          <p:nvPr>
            <p:ph idx="1"/>
          </p:nvPr>
        </p:nvSpPr>
        <p:spPr>
          <a:xfrm>
            <a:off x="428263" y="1448484"/>
            <a:ext cx="7420337" cy="4723715"/>
          </a:xfrm>
        </p:spPr>
        <p:txBody>
          <a:bodyPr>
            <a:normAutofit lnSpcReduction="10000"/>
          </a:bodyPr>
          <a:lstStyle/>
          <a:p>
            <a:pPr marL="0" indent="0" algn="ctr">
              <a:buNone/>
            </a:pPr>
            <a:endParaRPr lang="en-US" sz="1000" b="1" dirty="0">
              <a:solidFill>
                <a:srgbClr val="00467F"/>
              </a:solidFill>
            </a:endParaRPr>
          </a:p>
          <a:p>
            <a:pPr lvl="1"/>
            <a:r>
              <a:rPr lang="en-US" b="1" dirty="0"/>
              <a:t>Embrace positive change: </a:t>
            </a:r>
            <a:r>
              <a:rPr lang="en-US" dirty="0"/>
              <a:t>Treatment for substance use disorders has historically been viewed as binary, with addiction and abstinence as a person’s only two options </a:t>
            </a:r>
          </a:p>
          <a:p>
            <a:pPr lvl="2"/>
            <a:r>
              <a:rPr lang="en-US" dirty="0"/>
              <a:t>Don’t create a dichotomy of “someone is using or not using.” There are many positive changes a person can make to reduce negative consequences </a:t>
            </a:r>
          </a:p>
          <a:p>
            <a:pPr lvl="2"/>
            <a:r>
              <a:rPr lang="en-US" dirty="0"/>
              <a:t>Don’t convey the impression that abstinence is the only goal</a:t>
            </a:r>
          </a:p>
          <a:p>
            <a:pPr lvl="2"/>
            <a:r>
              <a:rPr lang="en-US" dirty="0"/>
              <a:t>Don’t assume there is only one “right” way to address substance misuse</a:t>
            </a:r>
          </a:p>
        </p:txBody>
      </p:sp>
      <p:sp>
        <p:nvSpPr>
          <p:cNvPr id="3" name="Slide Number Placeholder 2">
            <a:extLst>
              <a:ext uri="{FF2B5EF4-FFF2-40B4-BE49-F238E27FC236}">
                <a16:creationId xmlns:a16="http://schemas.microsoft.com/office/drawing/2014/main" id="{911D7460-5F04-A641-9A8E-E02EAB937E96}"/>
              </a:ext>
            </a:extLst>
          </p:cNvPr>
          <p:cNvSpPr>
            <a:spLocks noGrp="1"/>
          </p:cNvSpPr>
          <p:nvPr>
            <p:ph type="sldNum" sz="quarter" idx="12"/>
          </p:nvPr>
        </p:nvSpPr>
        <p:spPr/>
        <p:txBody>
          <a:bodyPr/>
          <a:lstStyle/>
          <a:p>
            <a:fld id="{1271A09D-B238-CC49-8083-E93D66A072E7}" type="slidenum">
              <a:rPr lang="en-US" smtClean="0"/>
              <a:t>19</a:t>
            </a:fld>
            <a:endParaRPr lang="en-US"/>
          </a:p>
        </p:txBody>
      </p:sp>
    </p:spTree>
    <p:extLst>
      <p:ext uri="{BB962C8B-B14F-4D97-AF65-F5344CB8AC3E}">
        <p14:creationId xmlns:p14="http://schemas.microsoft.com/office/powerpoint/2010/main" val="4280196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communities to address the opioid crisis.</a:t>
            </a:r>
          </a:p>
        </p:txBody>
      </p:sp>
      <p:sp>
        <p:nvSpPr>
          <p:cNvPr id="3" name="Content Placeholder 2"/>
          <p:cNvSpPr>
            <a:spLocks noGrp="1"/>
          </p:cNvSpPr>
          <p:nvPr>
            <p:ph idx="1"/>
          </p:nvPr>
        </p:nvSpPr>
        <p:spPr>
          <a:xfrm>
            <a:off x="457200" y="1679403"/>
            <a:ext cx="8229600" cy="3953421"/>
          </a:xfrm>
        </p:spPr>
        <p:txBody>
          <a:bodyPr>
            <a:normAutofit/>
          </a:bodyPr>
          <a:lstStyle/>
          <a:p>
            <a:pPr marL="0" lvl="0" indent="0">
              <a:buNone/>
            </a:pPr>
            <a:r>
              <a:rPr lang="en-US" sz="2500" dirty="0"/>
              <a:t>SAMHSA’s State Targeted Response Technical Assistance (STR-TA) Consortium assists STR grantees and other organizations, by providing the resources and technical assistance needed to address the opioid crisis.</a:t>
            </a:r>
          </a:p>
          <a:p>
            <a:pPr marL="0" lvl="0" indent="0">
              <a:buNone/>
            </a:pPr>
            <a:r>
              <a:rPr lang="en-US" sz="2500" dirty="0"/>
              <a:t>Technical assistance is available to support the evidence-based prevention, treatment, and recovery of opioid use disorders. </a:t>
            </a:r>
          </a:p>
        </p:txBody>
      </p:sp>
      <p:sp>
        <p:nvSpPr>
          <p:cNvPr id="4" name="Slide Number Placeholder 3"/>
          <p:cNvSpPr>
            <a:spLocks noGrp="1"/>
          </p:cNvSpPr>
          <p:nvPr>
            <p:ph type="sldNum" sz="quarter" idx="12"/>
          </p:nvPr>
        </p:nvSpPr>
        <p:spPr/>
        <p:txBody>
          <a:bodyPr/>
          <a:lstStyle/>
          <a:p>
            <a:fld id="{1271A09D-B238-CC49-8083-E93D66A072E7}" type="slidenum">
              <a:rPr lang="en-US" smtClean="0"/>
              <a:t>2</a:t>
            </a:fld>
            <a:endParaRPr lang="en-US"/>
          </a:p>
        </p:txBody>
      </p:sp>
      <p:sp>
        <p:nvSpPr>
          <p:cNvPr id="5" name="TextBox 4"/>
          <p:cNvSpPr txBox="1"/>
          <p:nvPr/>
        </p:nvSpPr>
        <p:spPr>
          <a:xfrm>
            <a:off x="457201" y="5124991"/>
            <a:ext cx="8229600" cy="1030773"/>
          </a:xfrm>
          <a:prstGeom prst="rect">
            <a:avLst/>
          </a:prstGeom>
          <a:solidFill>
            <a:schemeClr val="accent1">
              <a:lumMod val="20000"/>
              <a:lumOff val="80000"/>
            </a:schemeClr>
          </a:solidFill>
        </p:spPr>
        <p:txBody>
          <a:bodyPr wrap="square" lIns="182880" tIns="0" rIns="182880" rtlCol="0" anchor="ctr" anchorCtr="1">
            <a:noAutofit/>
          </a:bodyPr>
          <a:lstStyle/>
          <a:p>
            <a:r>
              <a:rPr lang="en-US" sz="1300" dirty="0">
                <a:latin typeface="Sans source pro"/>
                <a:cs typeface="Sans source pro"/>
              </a:rPr>
              <a:t>Funding for this initiative was made possible (in part) by grant no. 6H79TI080816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p>
        </p:txBody>
      </p:sp>
    </p:spTree>
    <p:extLst>
      <p:ext uri="{BB962C8B-B14F-4D97-AF65-F5344CB8AC3E}">
        <p14:creationId xmlns:p14="http://schemas.microsoft.com/office/powerpoint/2010/main" val="2250718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A9E0-30F6-4A48-90F6-5F836EF35E53}"/>
              </a:ext>
            </a:extLst>
          </p:cNvPr>
          <p:cNvSpPr>
            <a:spLocks noGrp="1"/>
          </p:cNvSpPr>
          <p:nvPr>
            <p:ph type="title"/>
          </p:nvPr>
        </p:nvSpPr>
        <p:spPr/>
        <p:txBody>
          <a:bodyPr/>
          <a:lstStyle/>
          <a:p>
            <a:r>
              <a:rPr lang="en-US" dirty="0"/>
              <a:t>Reminder: Words Matter</a:t>
            </a:r>
          </a:p>
        </p:txBody>
      </p:sp>
      <p:pic>
        <p:nvPicPr>
          <p:cNvPr id="5" name="Content Placeholder 4">
            <a:extLst>
              <a:ext uri="{FF2B5EF4-FFF2-40B4-BE49-F238E27FC236}">
                <a16:creationId xmlns:a16="http://schemas.microsoft.com/office/drawing/2014/main" id="{80F867E6-55A1-42E9-8355-DA20CEA7F99C}"/>
              </a:ext>
            </a:extLst>
          </p:cNvPr>
          <p:cNvPicPr>
            <a:picLocks noGrp="1" noChangeAspect="1"/>
          </p:cNvPicPr>
          <p:nvPr>
            <p:ph idx="1"/>
          </p:nvPr>
        </p:nvPicPr>
        <p:blipFill>
          <a:blip r:embed="rId2"/>
          <a:stretch>
            <a:fillRect/>
          </a:stretch>
        </p:blipFill>
        <p:spPr>
          <a:xfrm>
            <a:off x="228600" y="1333887"/>
            <a:ext cx="8686800" cy="4446588"/>
          </a:xfrm>
          <a:prstGeom prst="rect">
            <a:avLst/>
          </a:prstGeom>
        </p:spPr>
      </p:pic>
      <p:sp>
        <p:nvSpPr>
          <p:cNvPr id="4" name="Slide Number Placeholder 3">
            <a:extLst>
              <a:ext uri="{FF2B5EF4-FFF2-40B4-BE49-F238E27FC236}">
                <a16:creationId xmlns:a16="http://schemas.microsoft.com/office/drawing/2014/main" id="{EEA6C4B7-915A-416E-A9A3-E6AF8047EB9C}"/>
              </a:ext>
            </a:extLst>
          </p:cNvPr>
          <p:cNvSpPr>
            <a:spLocks noGrp="1"/>
          </p:cNvSpPr>
          <p:nvPr>
            <p:ph type="sldNum" sz="quarter" idx="12"/>
          </p:nvPr>
        </p:nvSpPr>
        <p:spPr/>
        <p:txBody>
          <a:bodyPr/>
          <a:lstStyle/>
          <a:p>
            <a:fld id="{1271A09D-B238-CC49-8083-E93D66A072E7}" type="slidenum">
              <a:rPr lang="en-US" smtClean="0"/>
              <a:t>20</a:t>
            </a:fld>
            <a:endParaRPr lang="en-US"/>
          </a:p>
        </p:txBody>
      </p:sp>
      <p:sp>
        <p:nvSpPr>
          <p:cNvPr id="6" name="Rectangle 5">
            <a:extLst>
              <a:ext uri="{FF2B5EF4-FFF2-40B4-BE49-F238E27FC236}">
                <a16:creationId xmlns:a16="http://schemas.microsoft.com/office/drawing/2014/main" id="{AABE23A3-A9B9-4F1C-93E6-CC2B8565A951}"/>
              </a:ext>
            </a:extLst>
          </p:cNvPr>
          <p:cNvSpPr/>
          <p:nvPr/>
        </p:nvSpPr>
        <p:spPr>
          <a:xfrm>
            <a:off x="1159727" y="5892581"/>
            <a:ext cx="7850457" cy="646331"/>
          </a:xfrm>
          <a:prstGeom prst="rect">
            <a:avLst/>
          </a:prstGeom>
        </p:spPr>
        <p:txBody>
          <a:bodyPr wrap="square">
            <a:spAutoFit/>
          </a:bodyPr>
          <a:lstStyle/>
          <a:p>
            <a:r>
              <a:rPr lang="en-US" dirty="0"/>
              <a:t>Source: https://news.harvard.edu/gazette/story/2017/08/revising-the-language-of-addiction/</a:t>
            </a:r>
          </a:p>
        </p:txBody>
      </p:sp>
    </p:spTree>
    <p:extLst>
      <p:ext uri="{BB962C8B-B14F-4D97-AF65-F5344CB8AC3E}">
        <p14:creationId xmlns:p14="http://schemas.microsoft.com/office/powerpoint/2010/main" val="484115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4732D-5EC5-4C46-937D-F0EC528014BA}"/>
              </a:ext>
            </a:extLst>
          </p:cNvPr>
          <p:cNvSpPr>
            <a:spLocks noGrp="1"/>
          </p:cNvSpPr>
          <p:nvPr>
            <p:ph type="title"/>
          </p:nvPr>
        </p:nvSpPr>
        <p:spPr>
          <a:xfrm>
            <a:off x="3724072" y="629268"/>
            <a:ext cx="4939868" cy="1286160"/>
          </a:xfrm>
        </p:spPr>
        <p:txBody>
          <a:bodyPr anchor="b">
            <a:normAutofit/>
          </a:bodyPr>
          <a:lstStyle/>
          <a:p>
            <a:r>
              <a:rPr lang="en-US" dirty="0"/>
              <a:t>Recommended Reading</a:t>
            </a:r>
          </a:p>
        </p:txBody>
      </p:sp>
      <p:pic>
        <p:nvPicPr>
          <p:cNvPr id="5" name="Picture 4">
            <a:extLst>
              <a:ext uri="{FF2B5EF4-FFF2-40B4-BE49-F238E27FC236}">
                <a16:creationId xmlns:a16="http://schemas.microsoft.com/office/drawing/2014/main" id="{388CDF48-AEDF-4A46-912B-B5B98346642D}"/>
              </a:ext>
            </a:extLst>
          </p:cNvPr>
          <p:cNvPicPr>
            <a:picLocks noChangeAspect="1"/>
          </p:cNvPicPr>
          <p:nvPr/>
        </p:nvPicPr>
        <p:blipFill rotWithShape="1">
          <a:blip r:embed="rId3"/>
          <a:srcRect l="12193" r="14336"/>
          <a:stretch/>
        </p:blipFill>
        <p:spPr>
          <a:xfrm>
            <a:off x="20" y="10"/>
            <a:ext cx="3476673"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6A90BB"/>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F7A3C2-21F4-41E2-A4FB-04153E0570BB}"/>
              </a:ext>
            </a:extLst>
          </p:cNvPr>
          <p:cNvSpPr>
            <a:spLocks noGrp="1"/>
          </p:cNvSpPr>
          <p:nvPr>
            <p:ph idx="1"/>
          </p:nvPr>
        </p:nvSpPr>
        <p:spPr>
          <a:xfrm>
            <a:off x="3724073" y="2438400"/>
            <a:ext cx="4939867" cy="3785419"/>
          </a:xfrm>
        </p:spPr>
        <p:txBody>
          <a:bodyPr>
            <a:normAutofit lnSpcReduction="10000"/>
          </a:bodyPr>
          <a:lstStyle/>
          <a:p>
            <a:pPr marL="0" indent="0">
              <a:buNone/>
            </a:pPr>
            <a:endParaRPr lang="en-US" sz="1700" dirty="0">
              <a:hlinkClick r:id="rId4"/>
            </a:endParaRPr>
          </a:p>
          <a:p>
            <a:pPr marL="0" indent="0">
              <a:buNone/>
            </a:pPr>
            <a:r>
              <a:rPr lang="en-US" sz="2400" b="1" dirty="0"/>
              <a:t>Ending Discrimination Against People with Mental and Substance Use Disorders: The Evidence for Stigma Change</a:t>
            </a:r>
            <a:endParaRPr lang="en-US" sz="2400" b="1" dirty="0">
              <a:hlinkClick r:id="rId4"/>
            </a:endParaRPr>
          </a:p>
          <a:p>
            <a:pPr marL="0" indent="0">
              <a:buNone/>
            </a:pPr>
            <a:endParaRPr lang="en-US" sz="1700" dirty="0">
              <a:hlinkClick r:id="rId4"/>
            </a:endParaRPr>
          </a:p>
          <a:p>
            <a:pPr marL="0" indent="0">
              <a:buNone/>
            </a:pPr>
            <a:endParaRPr lang="en-US" sz="1700" dirty="0">
              <a:hlinkClick r:id="rId4"/>
            </a:endParaRPr>
          </a:p>
          <a:p>
            <a:pPr marL="0" indent="0">
              <a:buNone/>
            </a:pPr>
            <a:endParaRPr lang="en-US" sz="1700" dirty="0">
              <a:hlinkClick r:id="rId4"/>
            </a:endParaRPr>
          </a:p>
          <a:p>
            <a:pPr marL="0" indent="0">
              <a:buNone/>
            </a:pPr>
            <a:endParaRPr lang="en-US" sz="1700" dirty="0">
              <a:hlinkClick r:id="rId4"/>
            </a:endParaRPr>
          </a:p>
          <a:p>
            <a:pPr marL="0" indent="0">
              <a:buNone/>
            </a:pPr>
            <a:r>
              <a:rPr lang="en-US" sz="1700" dirty="0">
                <a:hlinkClick r:id="rId4"/>
              </a:rPr>
              <a:t>https://www.ncbi.nlm.nih.gov/books/NBK384923/</a:t>
            </a:r>
            <a:r>
              <a:rPr lang="en-US" sz="1700" dirty="0"/>
              <a:t> </a:t>
            </a:r>
          </a:p>
        </p:txBody>
      </p:sp>
      <p:sp>
        <p:nvSpPr>
          <p:cNvPr id="4" name="Slide Number Placeholder 3">
            <a:extLst>
              <a:ext uri="{FF2B5EF4-FFF2-40B4-BE49-F238E27FC236}">
                <a16:creationId xmlns:a16="http://schemas.microsoft.com/office/drawing/2014/main" id="{B2ED9583-DF8A-46F8-9A5E-7C6C0339F08E}"/>
              </a:ext>
            </a:extLst>
          </p:cNvPr>
          <p:cNvSpPr>
            <a:spLocks noGrp="1"/>
          </p:cNvSpPr>
          <p:nvPr>
            <p:ph type="sldNum" sz="quarter" idx="12"/>
          </p:nvPr>
        </p:nvSpPr>
        <p:spPr>
          <a:xfrm>
            <a:off x="7625281" y="6356350"/>
            <a:ext cx="890069" cy="365125"/>
          </a:xfrm>
        </p:spPr>
        <p:txBody>
          <a:bodyPr>
            <a:normAutofit/>
          </a:bodyPr>
          <a:lstStyle/>
          <a:p>
            <a:pPr>
              <a:spcAft>
                <a:spcPts val="600"/>
              </a:spcAft>
            </a:pPr>
            <a:fld id="{1271A09D-B238-CC49-8083-E93D66A072E7}" type="slidenum">
              <a:rPr lang="en-US" smtClean="0"/>
              <a:pPr>
                <a:spcAft>
                  <a:spcPts val="600"/>
                </a:spcAft>
              </a:pPr>
              <a:t>21</a:t>
            </a:fld>
            <a:endParaRPr lang="en-US"/>
          </a:p>
        </p:txBody>
      </p:sp>
    </p:spTree>
    <p:extLst>
      <p:ext uri="{BB962C8B-B14F-4D97-AF65-F5344CB8AC3E}">
        <p14:creationId xmlns:p14="http://schemas.microsoft.com/office/powerpoint/2010/main" val="1060488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Wearing My Past On My Sleeve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581" y="2926134"/>
            <a:ext cx="2541744" cy="24634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9773" y="3143865"/>
            <a:ext cx="3497358" cy="2240717"/>
          </a:xfrm>
          <a:prstGeom prst="rect">
            <a:avLst/>
          </a:prstGeom>
        </p:spPr>
      </p:pic>
      <p:sp>
        <p:nvSpPr>
          <p:cNvPr id="7" name="TextBox 6"/>
          <p:cNvSpPr txBox="1"/>
          <p:nvPr/>
        </p:nvSpPr>
        <p:spPr>
          <a:xfrm>
            <a:off x="515541" y="1915153"/>
            <a:ext cx="2152650" cy="646331"/>
          </a:xfrm>
          <a:prstGeom prst="rect">
            <a:avLst/>
          </a:prstGeom>
          <a:noFill/>
        </p:spPr>
        <p:txBody>
          <a:bodyPr wrap="square" rtlCol="0">
            <a:spAutoFit/>
          </a:bodyPr>
          <a:lstStyle/>
          <a:p>
            <a:r>
              <a:rPr lang="en-US" dirty="0"/>
              <a:t>Folsom Prison, drug conviction: 1996</a:t>
            </a:r>
          </a:p>
        </p:txBody>
      </p:sp>
      <p:sp>
        <p:nvSpPr>
          <p:cNvPr id="8" name="TextBox 7"/>
          <p:cNvSpPr txBox="1"/>
          <p:nvPr/>
        </p:nvSpPr>
        <p:spPr>
          <a:xfrm>
            <a:off x="3154793" y="1915153"/>
            <a:ext cx="3262338" cy="923330"/>
          </a:xfrm>
          <a:prstGeom prst="rect">
            <a:avLst/>
          </a:prstGeom>
          <a:noFill/>
        </p:spPr>
        <p:txBody>
          <a:bodyPr wrap="square" rtlCol="0">
            <a:spAutoFit/>
          </a:bodyPr>
          <a:lstStyle/>
          <a:p>
            <a:r>
              <a:rPr lang="en-US" dirty="0"/>
              <a:t>Long Beach, CA: 1999</a:t>
            </a:r>
          </a:p>
          <a:p>
            <a:r>
              <a:rPr lang="en-US" dirty="0"/>
              <a:t>Waiting to die: opioid/cocaine addiction</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2423" y="3082488"/>
            <a:ext cx="1294337" cy="2302094"/>
          </a:xfrm>
          <a:prstGeom prst="rect">
            <a:avLst/>
          </a:prstGeom>
        </p:spPr>
      </p:pic>
      <p:sp>
        <p:nvSpPr>
          <p:cNvPr id="10" name="TextBox 9"/>
          <p:cNvSpPr txBox="1"/>
          <p:nvPr/>
        </p:nvSpPr>
        <p:spPr>
          <a:xfrm>
            <a:off x="6903733" y="1776653"/>
            <a:ext cx="1822482" cy="923330"/>
          </a:xfrm>
          <a:prstGeom prst="rect">
            <a:avLst/>
          </a:prstGeom>
          <a:noFill/>
        </p:spPr>
        <p:txBody>
          <a:bodyPr wrap="square" rtlCol="0">
            <a:spAutoFit/>
          </a:bodyPr>
          <a:lstStyle/>
          <a:p>
            <a:r>
              <a:rPr lang="en-US" dirty="0"/>
              <a:t>MAT: 2000/2014</a:t>
            </a:r>
          </a:p>
          <a:p>
            <a:r>
              <a:rPr lang="en-US" dirty="0"/>
              <a:t>Detoxed 2/13/2014</a:t>
            </a:r>
          </a:p>
        </p:txBody>
      </p:sp>
    </p:spTree>
    <p:extLst>
      <p:ext uri="{BB962C8B-B14F-4D97-AF65-F5344CB8AC3E}">
        <p14:creationId xmlns:p14="http://schemas.microsoft.com/office/powerpoint/2010/main" val="967951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648A1-CA44-4171-9CD7-179836EA302B}"/>
              </a:ext>
            </a:extLst>
          </p:cNvPr>
          <p:cNvSpPr>
            <a:spLocks noGrp="1"/>
          </p:cNvSpPr>
          <p:nvPr>
            <p:ph type="title"/>
          </p:nvPr>
        </p:nvSpPr>
        <p:spPr/>
        <p:txBody>
          <a:bodyPr/>
          <a:lstStyle/>
          <a:p>
            <a:r>
              <a:rPr lang="en-US" dirty="0"/>
              <a:t>Presenter Contact Info</a:t>
            </a:r>
          </a:p>
        </p:txBody>
      </p:sp>
      <p:sp>
        <p:nvSpPr>
          <p:cNvPr id="3" name="Content Placeholder 2">
            <a:extLst>
              <a:ext uri="{FF2B5EF4-FFF2-40B4-BE49-F238E27FC236}">
                <a16:creationId xmlns:a16="http://schemas.microsoft.com/office/drawing/2014/main" id="{A69047D4-832B-4FB2-B542-114E91298AFD}"/>
              </a:ext>
            </a:extLst>
          </p:cNvPr>
          <p:cNvSpPr>
            <a:spLocks noGrp="1"/>
          </p:cNvSpPr>
          <p:nvPr>
            <p:ph idx="1"/>
          </p:nvPr>
        </p:nvSpPr>
        <p:spPr/>
        <p:txBody>
          <a:bodyPr/>
          <a:lstStyle/>
          <a:p>
            <a:pPr marL="0" indent="0" algn="ctr">
              <a:buNone/>
            </a:pPr>
            <a:r>
              <a:rPr lang="en-US" dirty="0"/>
              <a:t>Steven Samra</a:t>
            </a:r>
          </a:p>
          <a:p>
            <a:pPr marL="0" indent="0" algn="ctr">
              <a:buNone/>
            </a:pPr>
            <a:r>
              <a:rPr lang="en-US" dirty="0"/>
              <a:t>Opioid Response Network MAT/R Recovery Specialist</a:t>
            </a:r>
          </a:p>
          <a:p>
            <a:pPr marL="0" indent="0" algn="ctr">
              <a:buNone/>
            </a:pPr>
            <a:r>
              <a:rPr lang="en-US" dirty="0">
                <a:hlinkClick r:id="rId3"/>
              </a:rPr>
              <a:t>ssamra@C4innovates.com</a:t>
            </a:r>
            <a:r>
              <a:rPr lang="en-US" dirty="0"/>
              <a:t> </a:t>
            </a:r>
          </a:p>
          <a:p>
            <a:pPr marL="0" indent="0" algn="ctr">
              <a:buNone/>
            </a:pPr>
            <a:endParaRPr lang="en-US" dirty="0"/>
          </a:p>
          <a:p>
            <a:pPr marL="0" indent="0" algn="ctr">
              <a:buNone/>
            </a:pPr>
            <a:r>
              <a:rPr lang="en-US" dirty="0"/>
              <a:t>Greg Perry</a:t>
            </a:r>
          </a:p>
          <a:p>
            <a:pPr marL="0" indent="0" algn="ctr">
              <a:buNone/>
            </a:pPr>
            <a:r>
              <a:rPr lang="en-US" dirty="0"/>
              <a:t>Director of Recovery Support Services</a:t>
            </a:r>
          </a:p>
          <a:p>
            <a:pPr marL="0" indent="0" algn="ctr">
              <a:buNone/>
            </a:pPr>
            <a:r>
              <a:rPr lang="en-US" dirty="0">
                <a:hlinkClick r:id="rId4"/>
              </a:rPr>
              <a:t>gperry@recoverypointwv.org</a:t>
            </a:r>
            <a:r>
              <a:rPr lang="en-US" dirty="0"/>
              <a:t> </a:t>
            </a:r>
          </a:p>
        </p:txBody>
      </p:sp>
      <p:sp>
        <p:nvSpPr>
          <p:cNvPr id="4" name="Slide Number Placeholder 3">
            <a:extLst>
              <a:ext uri="{FF2B5EF4-FFF2-40B4-BE49-F238E27FC236}">
                <a16:creationId xmlns:a16="http://schemas.microsoft.com/office/drawing/2014/main" id="{3FC303F0-2C45-4D2C-8EAF-2C738D6D39BB}"/>
              </a:ext>
            </a:extLst>
          </p:cNvPr>
          <p:cNvSpPr>
            <a:spLocks noGrp="1"/>
          </p:cNvSpPr>
          <p:nvPr>
            <p:ph type="sldNum" sz="quarter" idx="12"/>
          </p:nvPr>
        </p:nvSpPr>
        <p:spPr/>
        <p:txBody>
          <a:bodyPr/>
          <a:lstStyle/>
          <a:p>
            <a:fld id="{1271A09D-B238-CC49-8083-E93D66A072E7}" type="slidenum">
              <a:rPr lang="en-US" smtClean="0"/>
              <a:t>23</a:t>
            </a:fld>
            <a:endParaRPr lang="en-US"/>
          </a:p>
        </p:txBody>
      </p:sp>
    </p:spTree>
    <p:extLst>
      <p:ext uri="{BB962C8B-B14F-4D97-AF65-F5344CB8AC3E}">
        <p14:creationId xmlns:p14="http://schemas.microsoft.com/office/powerpoint/2010/main" val="1828771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References</a:t>
            </a:r>
          </a:p>
        </p:txBody>
      </p:sp>
      <p:sp>
        <p:nvSpPr>
          <p:cNvPr id="3" name="Content Placeholder 2"/>
          <p:cNvSpPr>
            <a:spLocks noGrp="1"/>
          </p:cNvSpPr>
          <p:nvPr>
            <p:ph idx="1"/>
          </p:nvPr>
        </p:nvSpPr>
        <p:spPr>
          <a:xfrm>
            <a:off x="801189" y="1558120"/>
            <a:ext cx="7086600" cy="6705600"/>
          </a:xfrm>
        </p:spPr>
        <p:txBody>
          <a:bodyPr>
            <a:normAutofit fontScale="40000" lnSpcReduction="20000"/>
          </a:bodyPr>
          <a:lstStyle/>
          <a:p>
            <a:pPr marL="0" indent="0" algn="ctr">
              <a:buNone/>
            </a:pPr>
            <a:endParaRPr lang="en-US" sz="2000" b="1" dirty="0"/>
          </a:p>
          <a:p>
            <a:pPr>
              <a:lnSpc>
                <a:spcPct val="120000"/>
              </a:lnSpc>
            </a:pPr>
            <a:r>
              <a:rPr lang="en-US" sz="2900" dirty="0">
                <a:latin typeface="Arial" panose="020B0604020202020204" pitchFamily="34" charset="0"/>
                <a:cs typeface="Arial" panose="020B0604020202020204" pitchFamily="34" charset="0"/>
              </a:rPr>
              <a:t>Addiction-stigma(2017). Retrieved from http://www.drugabuse.com.</a:t>
            </a:r>
          </a:p>
          <a:p>
            <a:pPr>
              <a:lnSpc>
                <a:spcPct val="120000"/>
              </a:lnSpc>
            </a:pPr>
            <a:r>
              <a:rPr lang="en-US" sz="2900" dirty="0" err="1">
                <a:latin typeface="Arial" panose="020B0604020202020204" pitchFamily="34" charset="0"/>
                <a:cs typeface="Arial" panose="020B0604020202020204" pitchFamily="34" charset="0"/>
              </a:rPr>
              <a:t>Adlaf</a:t>
            </a:r>
            <a:r>
              <a:rPr lang="en-US" sz="2900" dirty="0">
                <a:latin typeface="Arial" panose="020B0604020202020204" pitchFamily="34" charset="0"/>
                <a:cs typeface="Arial" panose="020B0604020202020204" pitchFamily="34" charset="0"/>
              </a:rPr>
              <a:t>, E.M., Hamilton, H.A., Wu, F., &amp; Noh, S. (2009). Adolescent stigma towards drug addiction: Effects of age and drug use behavior. </a:t>
            </a:r>
            <a:r>
              <a:rPr lang="en-US" sz="2900" i="1" dirty="0">
                <a:latin typeface="Arial" panose="020B0604020202020204" pitchFamily="34" charset="0"/>
                <a:cs typeface="Arial" panose="020B0604020202020204" pitchFamily="34" charset="0"/>
              </a:rPr>
              <a:t>Addictive Behaviors</a:t>
            </a:r>
            <a:r>
              <a:rPr lang="en-US" sz="2900" dirty="0">
                <a:latin typeface="Arial" panose="020B0604020202020204" pitchFamily="34" charset="0"/>
                <a:cs typeface="Arial" panose="020B0604020202020204" pitchFamily="34" charset="0"/>
              </a:rPr>
              <a:t>, </a:t>
            </a:r>
            <a:r>
              <a:rPr lang="en-US" sz="2900" i="1" dirty="0">
                <a:latin typeface="Arial" panose="020B0604020202020204" pitchFamily="34" charset="0"/>
                <a:cs typeface="Arial" panose="020B0604020202020204" pitchFamily="34" charset="0"/>
              </a:rPr>
              <a:t>34</a:t>
            </a:r>
            <a:r>
              <a:rPr lang="en-US" sz="2900" dirty="0">
                <a:latin typeface="Arial" panose="020B0604020202020204" pitchFamily="34" charset="0"/>
                <a:cs typeface="Arial" panose="020B0604020202020204" pitchFamily="34" charset="0"/>
              </a:rPr>
              <a:t>(), 360-364.</a:t>
            </a:r>
          </a:p>
          <a:p>
            <a:pPr>
              <a:lnSpc>
                <a:spcPct val="120000"/>
              </a:lnSpc>
            </a:pPr>
            <a:r>
              <a:rPr lang="en-US" sz="2900" dirty="0">
                <a:latin typeface="Arial" panose="020B0604020202020204" pitchFamily="34" charset="0"/>
                <a:cs typeface="Arial" panose="020B0604020202020204" pitchFamily="34" charset="0"/>
              </a:rPr>
              <a:t>Brown, S.A. (2011). Standardized measures for substance use stigma. </a:t>
            </a:r>
            <a:r>
              <a:rPr lang="en-US" sz="2900" i="1" dirty="0">
                <a:latin typeface="Arial" panose="020B0604020202020204" pitchFamily="34" charset="0"/>
                <a:cs typeface="Arial" panose="020B0604020202020204" pitchFamily="34" charset="0"/>
              </a:rPr>
              <a:t>Drug and Alcohol Dependence</a:t>
            </a:r>
            <a:r>
              <a:rPr lang="en-US" sz="2900" dirty="0">
                <a:latin typeface="Arial" panose="020B0604020202020204" pitchFamily="34" charset="0"/>
                <a:cs typeface="Arial" panose="020B0604020202020204" pitchFamily="34" charset="0"/>
              </a:rPr>
              <a:t>, </a:t>
            </a:r>
            <a:r>
              <a:rPr lang="en-US" sz="2900" i="1" dirty="0">
                <a:latin typeface="Arial" panose="020B0604020202020204" pitchFamily="34" charset="0"/>
                <a:cs typeface="Arial" panose="020B0604020202020204" pitchFamily="34" charset="0"/>
              </a:rPr>
              <a:t>116</a:t>
            </a:r>
            <a:r>
              <a:rPr lang="en-US" sz="2900" dirty="0">
                <a:latin typeface="Arial" panose="020B0604020202020204" pitchFamily="34" charset="0"/>
                <a:cs typeface="Arial" panose="020B0604020202020204" pitchFamily="34" charset="0"/>
              </a:rPr>
              <a:t>(), 137-141.</a:t>
            </a:r>
          </a:p>
          <a:p>
            <a:pPr>
              <a:lnSpc>
                <a:spcPct val="120000"/>
              </a:lnSpc>
            </a:pPr>
            <a:r>
              <a:rPr lang="en-US" sz="2900" dirty="0">
                <a:latin typeface="Arial" panose="020B0604020202020204" pitchFamily="34" charset="0"/>
                <a:cs typeface="Arial" panose="020B0604020202020204" pitchFamily="34" charset="0"/>
              </a:rPr>
              <a:t>Browne, T., </a:t>
            </a:r>
            <a:r>
              <a:rPr lang="en-US" sz="2900" dirty="0" err="1">
                <a:latin typeface="Arial" panose="020B0604020202020204" pitchFamily="34" charset="0"/>
                <a:cs typeface="Arial" panose="020B0604020202020204" pitchFamily="34" charset="0"/>
              </a:rPr>
              <a:t>Priester</a:t>
            </a:r>
            <a:r>
              <a:rPr lang="en-US" sz="2900" dirty="0">
                <a:latin typeface="Arial" panose="020B0604020202020204" pitchFamily="34" charset="0"/>
                <a:cs typeface="Arial" panose="020B0604020202020204" pitchFamily="34" charset="0"/>
              </a:rPr>
              <a:t>, M., Clone, S., &amp; </a:t>
            </a:r>
            <a:r>
              <a:rPr lang="en-US" sz="2900" dirty="0" err="1">
                <a:latin typeface="Arial" panose="020B0604020202020204" pitchFamily="34" charset="0"/>
                <a:cs typeface="Arial" panose="020B0604020202020204" pitchFamily="34" charset="0"/>
              </a:rPr>
              <a:t>Iachini</a:t>
            </a:r>
            <a:r>
              <a:rPr lang="en-US" sz="2900" dirty="0">
                <a:latin typeface="Arial" panose="020B0604020202020204" pitchFamily="34" charset="0"/>
                <a:cs typeface="Arial" panose="020B0604020202020204" pitchFamily="34" charset="0"/>
              </a:rPr>
              <a:t>, A., </a:t>
            </a:r>
            <a:r>
              <a:rPr lang="en-US" sz="2900" dirty="0" err="1">
                <a:latin typeface="Arial" panose="020B0604020202020204" pitchFamily="34" charset="0"/>
                <a:cs typeface="Arial" panose="020B0604020202020204" pitchFamily="34" charset="0"/>
              </a:rPr>
              <a:t>DeHart</a:t>
            </a:r>
            <a:r>
              <a:rPr lang="en-US" sz="2900" dirty="0">
                <a:latin typeface="Arial" panose="020B0604020202020204" pitchFamily="34" charset="0"/>
                <a:cs typeface="Arial" panose="020B0604020202020204" pitchFamily="34" charset="0"/>
              </a:rPr>
              <a:t>, D., &amp;  Hock, R. (2015). Barriers and facilitators to substance use treatment in the rural south: A qualitative study. </a:t>
            </a:r>
            <a:r>
              <a:rPr lang="en-US" sz="2900" i="1" dirty="0">
                <a:latin typeface="Arial" panose="020B0604020202020204" pitchFamily="34" charset="0"/>
                <a:cs typeface="Arial" panose="020B0604020202020204" pitchFamily="34" charset="0"/>
              </a:rPr>
              <a:t>The Journal of Rural Health</a:t>
            </a:r>
            <a:r>
              <a:rPr lang="en-US" sz="2900" dirty="0">
                <a:latin typeface="Arial" panose="020B0604020202020204" pitchFamily="34" charset="0"/>
                <a:cs typeface="Arial" panose="020B0604020202020204" pitchFamily="34" charset="0"/>
              </a:rPr>
              <a:t>, </a:t>
            </a:r>
            <a:r>
              <a:rPr lang="en-US" sz="2900" i="1" dirty="0">
                <a:latin typeface="Arial" panose="020B0604020202020204" pitchFamily="34" charset="0"/>
                <a:cs typeface="Arial" panose="020B0604020202020204" pitchFamily="34" charset="0"/>
              </a:rPr>
              <a:t>32</a:t>
            </a:r>
            <a:r>
              <a:rPr lang="en-US" sz="2900" dirty="0">
                <a:latin typeface="Arial" panose="020B0604020202020204" pitchFamily="34" charset="0"/>
                <a:cs typeface="Arial" panose="020B0604020202020204" pitchFamily="34" charset="0"/>
              </a:rPr>
              <a:t>(), 92-101.</a:t>
            </a:r>
          </a:p>
          <a:p>
            <a:pPr>
              <a:lnSpc>
                <a:spcPct val="120000"/>
              </a:lnSpc>
            </a:pPr>
            <a:r>
              <a:rPr lang="en-US" sz="2900" dirty="0">
                <a:latin typeface="Arial" panose="020B0604020202020204" pitchFamily="34" charset="0"/>
                <a:cs typeface="Arial" panose="020B0604020202020204" pitchFamily="34" charset="0"/>
              </a:rPr>
              <a:t>Buchman, D.Z., </a:t>
            </a:r>
            <a:r>
              <a:rPr lang="en-US" sz="2900" dirty="0" err="1">
                <a:latin typeface="Arial" panose="020B0604020202020204" pitchFamily="34" charset="0"/>
                <a:cs typeface="Arial" panose="020B0604020202020204" pitchFamily="34" charset="0"/>
              </a:rPr>
              <a:t>Leece</a:t>
            </a:r>
            <a:r>
              <a:rPr lang="en-US" sz="2900" dirty="0">
                <a:latin typeface="Arial" panose="020B0604020202020204" pitchFamily="34" charset="0"/>
                <a:cs typeface="Arial" panose="020B0604020202020204" pitchFamily="34" charset="0"/>
              </a:rPr>
              <a:t>, P., &amp; </a:t>
            </a:r>
            <a:r>
              <a:rPr lang="en-US" sz="2900" dirty="0" err="1">
                <a:latin typeface="Arial" panose="020B0604020202020204" pitchFamily="34" charset="0"/>
                <a:cs typeface="Arial" panose="020B0604020202020204" pitchFamily="34" charset="0"/>
              </a:rPr>
              <a:t>Orkin</a:t>
            </a:r>
            <a:r>
              <a:rPr lang="en-US" sz="2900" dirty="0">
                <a:latin typeface="Arial" panose="020B0604020202020204" pitchFamily="34" charset="0"/>
                <a:cs typeface="Arial" panose="020B0604020202020204" pitchFamily="34" charset="0"/>
              </a:rPr>
              <a:t>, A. (2017, Winter). The epidemic as stigma: the bioethics of opioids. </a:t>
            </a:r>
            <a:r>
              <a:rPr lang="en-US" sz="2900" i="1" dirty="0">
                <a:latin typeface="Arial" panose="020B0604020202020204" pitchFamily="34" charset="0"/>
                <a:cs typeface="Arial" panose="020B0604020202020204" pitchFamily="34" charset="0"/>
              </a:rPr>
              <a:t>Journal of Law, Medicine, &amp; Ethics</a:t>
            </a:r>
            <a:r>
              <a:rPr lang="en-US" sz="2900" dirty="0">
                <a:latin typeface="Arial" panose="020B0604020202020204" pitchFamily="34" charset="0"/>
                <a:cs typeface="Arial" panose="020B0604020202020204" pitchFamily="34" charset="0"/>
              </a:rPr>
              <a:t>, </a:t>
            </a:r>
            <a:r>
              <a:rPr lang="en-US" sz="2900" i="1" dirty="0">
                <a:latin typeface="Arial" panose="020B0604020202020204" pitchFamily="34" charset="0"/>
                <a:cs typeface="Arial" panose="020B0604020202020204" pitchFamily="34" charset="0"/>
              </a:rPr>
              <a:t>45</a:t>
            </a:r>
            <a:r>
              <a:rPr lang="en-US" sz="2900" dirty="0">
                <a:latin typeface="Arial" panose="020B0604020202020204" pitchFamily="34" charset="0"/>
                <a:cs typeface="Arial" panose="020B0604020202020204" pitchFamily="34" charset="0"/>
              </a:rPr>
              <a:t>(4), 607-611.</a:t>
            </a:r>
          </a:p>
          <a:p>
            <a:pPr>
              <a:lnSpc>
                <a:spcPct val="120000"/>
              </a:lnSpc>
            </a:pPr>
            <a:r>
              <a:rPr lang="en-US" sz="2900" dirty="0">
                <a:latin typeface="Arial" panose="020B0604020202020204" pitchFamily="34" charset="0"/>
                <a:cs typeface="Arial" panose="020B0604020202020204" pitchFamily="34" charset="0"/>
              </a:rPr>
              <a:t>Johns Hopkins HUB. (October 1, 2014). </a:t>
            </a:r>
            <a:r>
              <a:rPr lang="en-US" sz="2900" i="1" u="sng" dirty="0">
                <a:solidFill>
                  <a:schemeClr val="tx1"/>
                </a:solidFill>
                <a:latin typeface="Arial" panose="020B0604020202020204" pitchFamily="34" charset="0"/>
                <a:cs typeface="Arial" panose="020B0604020202020204" pitchFamily="34" charset="0"/>
                <a:hlinkClick r:id="rId3"/>
              </a:rPr>
              <a:t>Drug addiction viewed more negatively than mental illness, Johns Hopkins study shows</a:t>
            </a:r>
            <a:r>
              <a:rPr lang="en-US" sz="2900" u="sng" dirty="0">
                <a:solidFill>
                  <a:schemeClr val="tx1"/>
                </a:solidFill>
                <a:latin typeface="Arial" panose="020B0604020202020204" pitchFamily="34" charset="0"/>
                <a:cs typeface="Arial" panose="020B0604020202020204" pitchFamily="34" charset="0"/>
                <a:hlinkClick r:id="rId3"/>
              </a:rPr>
              <a:t>.</a:t>
            </a:r>
            <a:endParaRPr lang="en-US" sz="2900" u="sng" dirty="0">
              <a:solidFill>
                <a:schemeClr val="tx1"/>
              </a:solidFill>
              <a:latin typeface="Arial" panose="020B0604020202020204" pitchFamily="34" charset="0"/>
              <a:cs typeface="Arial" panose="020B0604020202020204" pitchFamily="34" charset="0"/>
            </a:endParaRPr>
          </a:p>
          <a:p>
            <a:pPr>
              <a:lnSpc>
                <a:spcPct val="120000"/>
              </a:lnSpc>
            </a:pPr>
            <a:r>
              <a:rPr lang="en-US" sz="2900" dirty="0">
                <a:latin typeface="Arial" panose="020B0604020202020204" pitchFamily="34" charset="0"/>
                <a:cs typeface="Arial" panose="020B0604020202020204" pitchFamily="34" charset="0"/>
              </a:rPr>
              <a:t>Kelly, J.F., </a:t>
            </a:r>
            <a:r>
              <a:rPr lang="en-US" sz="2900" dirty="0" err="1">
                <a:latin typeface="Arial" panose="020B0604020202020204" pitchFamily="34" charset="0"/>
                <a:cs typeface="Arial" panose="020B0604020202020204" pitchFamily="34" charset="0"/>
              </a:rPr>
              <a:t>Walkerman</a:t>
            </a:r>
            <a:r>
              <a:rPr lang="en-US" sz="2900" dirty="0">
                <a:latin typeface="Arial" panose="020B0604020202020204" pitchFamily="34" charset="0"/>
                <a:cs typeface="Arial" panose="020B0604020202020204" pitchFamily="34" charset="0"/>
              </a:rPr>
              <a:t>, S.E. &amp; </a:t>
            </a:r>
            <a:r>
              <a:rPr lang="en-US" sz="2900" dirty="0" err="1">
                <a:latin typeface="Arial" panose="020B0604020202020204" pitchFamily="34" charset="0"/>
                <a:cs typeface="Arial" panose="020B0604020202020204" pitchFamily="34" charset="0"/>
              </a:rPr>
              <a:t>Saitz</a:t>
            </a:r>
            <a:r>
              <a:rPr lang="en-US" sz="2900" dirty="0">
                <a:latin typeface="Arial" panose="020B0604020202020204" pitchFamily="34" charset="0"/>
                <a:cs typeface="Arial" panose="020B0604020202020204" pitchFamily="34" charset="0"/>
              </a:rPr>
              <a:t>, R. (2015, January). Stop talking 'dirty': clinicians, language, and quality of care for the leading cause of preventable death in the United States. </a:t>
            </a:r>
            <a:r>
              <a:rPr lang="en-US" sz="2900" i="1" dirty="0">
                <a:latin typeface="Arial" panose="020B0604020202020204" pitchFamily="34" charset="0"/>
                <a:cs typeface="Arial" panose="020B0604020202020204" pitchFamily="34" charset="0"/>
              </a:rPr>
              <a:t>The American Journal of Medicine</a:t>
            </a:r>
            <a:r>
              <a:rPr lang="en-US" sz="2900" dirty="0">
                <a:latin typeface="Arial" panose="020B0604020202020204" pitchFamily="34" charset="0"/>
                <a:cs typeface="Arial" panose="020B0604020202020204" pitchFamily="34" charset="0"/>
              </a:rPr>
              <a:t>, </a:t>
            </a:r>
            <a:r>
              <a:rPr lang="en-US" sz="2900" i="1" dirty="0">
                <a:latin typeface="Arial" panose="020B0604020202020204" pitchFamily="34" charset="0"/>
                <a:cs typeface="Arial" panose="020B0604020202020204" pitchFamily="34" charset="0"/>
              </a:rPr>
              <a:t>128</a:t>
            </a:r>
            <a:r>
              <a:rPr lang="en-US" sz="2900" dirty="0">
                <a:latin typeface="Arial" panose="020B0604020202020204" pitchFamily="34" charset="0"/>
                <a:cs typeface="Arial" panose="020B0604020202020204" pitchFamily="34" charset="0"/>
              </a:rPr>
              <a:t>(1), 8-9.</a:t>
            </a:r>
            <a:endParaRPr lang="en-US" sz="2900" b="1" u="sng" dirty="0">
              <a:latin typeface="Arial" panose="020B0604020202020204" pitchFamily="34" charset="0"/>
              <a:cs typeface="Arial" panose="020B0604020202020204" pitchFamily="34" charset="0"/>
            </a:endParaRPr>
          </a:p>
          <a:p>
            <a:pPr>
              <a:lnSpc>
                <a:spcPct val="120000"/>
              </a:lnSpc>
            </a:pPr>
            <a:r>
              <a:rPr lang="en-US" sz="2900" dirty="0" err="1">
                <a:latin typeface="Arial" panose="020B0604020202020204" pitchFamily="34" charset="0"/>
                <a:cs typeface="Arial" panose="020B0604020202020204" pitchFamily="34" charset="0"/>
              </a:rPr>
              <a:t>Kramlich</a:t>
            </a:r>
            <a:r>
              <a:rPr lang="en-US" sz="2900" dirty="0">
                <a:latin typeface="Arial" panose="020B0604020202020204" pitchFamily="34" charset="0"/>
                <a:cs typeface="Arial" panose="020B0604020202020204" pitchFamily="34" charset="0"/>
              </a:rPr>
              <a:t>, D., </a:t>
            </a:r>
            <a:r>
              <a:rPr lang="en-US" sz="2900" dirty="0" err="1">
                <a:latin typeface="Arial" panose="020B0604020202020204" pitchFamily="34" charset="0"/>
                <a:cs typeface="Arial" panose="020B0604020202020204" pitchFamily="34" charset="0"/>
              </a:rPr>
              <a:t>Kronk</a:t>
            </a:r>
            <a:r>
              <a:rPr lang="en-US" sz="2900" dirty="0">
                <a:latin typeface="Arial" panose="020B0604020202020204" pitchFamily="34" charset="0"/>
                <a:cs typeface="Arial" panose="020B0604020202020204" pitchFamily="34" charset="0"/>
              </a:rPr>
              <a:t>, R., Marcellus, L., Colbert, A., &amp; Jakub, K. (2018). Rural Postpartum Women With Substance Use Disorders. </a:t>
            </a:r>
            <a:r>
              <a:rPr lang="en-US" sz="2900" i="1" dirty="0">
                <a:latin typeface="Arial" panose="020B0604020202020204" pitchFamily="34" charset="0"/>
                <a:cs typeface="Arial" panose="020B0604020202020204" pitchFamily="34" charset="0"/>
              </a:rPr>
              <a:t>Qualitative Health Research</a:t>
            </a:r>
            <a:r>
              <a:rPr lang="en-US" sz="2900" dirty="0">
                <a:latin typeface="Arial" panose="020B0604020202020204" pitchFamily="34" charset="0"/>
                <a:cs typeface="Arial" panose="020B0604020202020204" pitchFamily="34" charset="0"/>
              </a:rPr>
              <a:t>, (), 1-13.</a:t>
            </a:r>
          </a:p>
          <a:p>
            <a:pPr marL="0" indent="0">
              <a:buNone/>
            </a:pPr>
            <a:endParaRPr lang="en-US" sz="3000" b="1" dirty="0">
              <a:solidFill>
                <a:schemeClr val="tx1"/>
              </a:solidFill>
            </a:endParaRPr>
          </a:p>
          <a:p>
            <a:pPr marL="0" indent="0">
              <a:buNone/>
            </a:pPr>
            <a:endParaRPr lang="en-US" sz="2400" dirty="0"/>
          </a:p>
          <a:p>
            <a:endParaRPr lang="en-US" sz="2400" dirty="0"/>
          </a:p>
          <a:p>
            <a:endParaRPr lang="en-US" sz="2625" dirty="0"/>
          </a:p>
          <a:p>
            <a:pPr marL="0" indent="0">
              <a:buNone/>
            </a:pPr>
            <a:endParaRPr lang="en-US" sz="1000" dirty="0"/>
          </a:p>
          <a:p>
            <a:pPr marL="0" indent="0">
              <a:buNone/>
            </a:pPr>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65290CAC-E2CE-744B-A7F2-71C3001CB68D}"/>
              </a:ext>
            </a:extLst>
          </p:cNvPr>
          <p:cNvSpPr>
            <a:spLocks noGrp="1"/>
          </p:cNvSpPr>
          <p:nvPr>
            <p:ph type="sldNum" sz="quarter" idx="12"/>
          </p:nvPr>
        </p:nvSpPr>
        <p:spPr/>
        <p:txBody>
          <a:bodyPr/>
          <a:lstStyle/>
          <a:p>
            <a:fld id="{1271A09D-B238-CC49-8083-E93D66A072E7}" type="slidenum">
              <a:rPr lang="en-US" smtClean="0"/>
              <a:t>24</a:t>
            </a:fld>
            <a:endParaRPr lang="en-US"/>
          </a:p>
        </p:txBody>
      </p:sp>
    </p:spTree>
    <p:extLst>
      <p:ext uri="{BB962C8B-B14F-4D97-AF65-F5344CB8AC3E}">
        <p14:creationId xmlns:p14="http://schemas.microsoft.com/office/powerpoint/2010/main" val="4175851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communities to address the opioid crisis.</a:t>
            </a:r>
          </a:p>
        </p:txBody>
      </p:sp>
      <p:sp>
        <p:nvSpPr>
          <p:cNvPr id="3" name="Content Placeholder 2"/>
          <p:cNvSpPr>
            <a:spLocks noGrp="1"/>
          </p:cNvSpPr>
          <p:nvPr>
            <p:ph idx="1"/>
          </p:nvPr>
        </p:nvSpPr>
        <p:spPr>
          <a:xfrm>
            <a:off x="457200" y="1679403"/>
            <a:ext cx="8229600" cy="3953421"/>
          </a:xfrm>
        </p:spPr>
        <p:txBody>
          <a:bodyPr>
            <a:noAutofit/>
          </a:bodyPr>
          <a:lstStyle/>
          <a:p>
            <a:pPr marL="0" lvl="0" indent="0">
              <a:buNone/>
            </a:pPr>
            <a:r>
              <a:rPr lang="en-US" sz="2300" dirty="0"/>
              <a:t>The STR-TA Consortium provides local, experienced consultants to communities and organizations to help address the opioid public health crisis. </a:t>
            </a:r>
          </a:p>
          <a:p>
            <a:pPr marL="0" lvl="0" indent="0">
              <a:buNone/>
            </a:pPr>
            <a:r>
              <a:rPr lang="en-US" sz="2300" dirty="0"/>
              <a:t>The STR-TA Consortium accepts requests for education and training resources. </a:t>
            </a:r>
          </a:p>
          <a:p>
            <a:pPr marL="0" lvl="0" indent="0">
              <a:buNone/>
            </a:pPr>
            <a:r>
              <a:rPr lang="en-US" sz="2300" dirty="0"/>
              <a:t>Each state/territory has a designated team, led by a regional Technology Transfer Specialist (TTS) who is an expert in implementing evidence-based practices. </a:t>
            </a:r>
          </a:p>
        </p:txBody>
      </p:sp>
      <p:sp>
        <p:nvSpPr>
          <p:cNvPr id="4" name="Slide Number Placeholder 3"/>
          <p:cNvSpPr>
            <a:spLocks noGrp="1"/>
          </p:cNvSpPr>
          <p:nvPr>
            <p:ph type="sldNum" sz="quarter" idx="12"/>
          </p:nvPr>
        </p:nvSpPr>
        <p:spPr/>
        <p:txBody>
          <a:bodyPr/>
          <a:lstStyle/>
          <a:p>
            <a:fld id="{1271A09D-B238-CC49-8083-E93D66A072E7}" type="slidenum">
              <a:rPr lang="en-US" smtClean="0"/>
              <a:t>3</a:t>
            </a:fld>
            <a:endParaRPr lang="en-US"/>
          </a:p>
        </p:txBody>
      </p:sp>
      <p:sp>
        <p:nvSpPr>
          <p:cNvPr id="5" name="TextBox 4"/>
          <p:cNvSpPr txBox="1"/>
          <p:nvPr/>
        </p:nvSpPr>
        <p:spPr>
          <a:xfrm>
            <a:off x="457201" y="5124991"/>
            <a:ext cx="8229600" cy="1030773"/>
          </a:xfrm>
          <a:prstGeom prst="rect">
            <a:avLst/>
          </a:prstGeom>
          <a:solidFill>
            <a:schemeClr val="accent1">
              <a:lumMod val="20000"/>
              <a:lumOff val="80000"/>
            </a:schemeClr>
          </a:solidFill>
        </p:spPr>
        <p:txBody>
          <a:bodyPr wrap="square" lIns="182880" tIns="0" rIns="182880" rtlCol="0" anchor="ctr" anchorCtr="1">
            <a:noAutofit/>
          </a:bodyPr>
          <a:lstStyle/>
          <a:p>
            <a:r>
              <a:rPr lang="en-US" sz="1300" dirty="0">
                <a:latin typeface="Sans source pro"/>
                <a:cs typeface="Sans source pro"/>
              </a:rPr>
              <a:t>Funding for this initiative was made possible (in part) by grant no. 6H79TI080816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p>
        </p:txBody>
      </p:sp>
    </p:spTree>
    <p:extLst>
      <p:ext uri="{BB962C8B-B14F-4D97-AF65-F5344CB8AC3E}">
        <p14:creationId xmlns:p14="http://schemas.microsoft.com/office/powerpoint/2010/main" val="478445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the STR-TA Consortium</a:t>
            </a:r>
          </a:p>
        </p:txBody>
      </p:sp>
      <p:sp>
        <p:nvSpPr>
          <p:cNvPr id="3" name="Content Placeholder 2"/>
          <p:cNvSpPr>
            <a:spLocks noGrp="1"/>
          </p:cNvSpPr>
          <p:nvPr>
            <p:ph idx="1"/>
          </p:nvPr>
        </p:nvSpPr>
        <p:spPr>
          <a:xfrm>
            <a:off x="457200" y="1679403"/>
            <a:ext cx="8229600" cy="3953421"/>
          </a:xfrm>
        </p:spPr>
        <p:txBody>
          <a:bodyPr>
            <a:noAutofit/>
          </a:bodyPr>
          <a:lstStyle/>
          <a:p>
            <a:pPr marL="0" lvl="0" indent="0">
              <a:buNone/>
            </a:pPr>
            <a:r>
              <a:rPr lang="en-US" dirty="0"/>
              <a:t>To ask questions or submit a technical assistance request: </a:t>
            </a:r>
          </a:p>
          <a:p>
            <a:pPr lvl="0"/>
            <a:endParaRPr lang="en-US" sz="1600" dirty="0"/>
          </a:p>
          <a:p>
            <a:pPr lvl="2"/>
            <a:r>
              <a:rPr lang="en-US" sz="2800" dirty="0"/>
              <a:t>Visit www.opioidresponsenetwork.org </a:t>
            </a:r>
          </a:p>
          <a:p>
            <a:pPr lvl="2"/>
            <a:r>
              <a:rPr lang="en-US" sz="2800" dirty="0"/>
              <a:t>Email </a:t>
            </a:r>
            <a:r>
              <a:rPr lang="en-US" sz="2800" dirty="0" err="1"/>
              <a:t>str-ta@aaap.org</a:t>
            </a:r>
            <a:r>
              <a:rPr lang="en-US" sz="2800" dirty="0"/>
              <a:t> </a:t>
            </a:r>
          </a:p>
          <a:p>
            <a:pPr lvl="2"/>
            <a:r>
              <a:rPr lang="en-US" sz="2800" dirty="0"/>
              <a:t>Call 401-270-5900</a:t>
            </a:r>
          </a:p>
          <a:p>
            <a:pPr marL="0" lvl="0" indent="0">
              <a:buNone/>
            </a:pPr>
            <a:endParaRPr lang="en-US" sz="2300" dirty="0"/>
          </a:p>
        </p:txBody>
      </p:sp>
      <p:sp>
        <p:nvSpPr>
          <p:cNvPr id="4" name="Slide Number Placeholder 3"/>
          <p:cNvSpPr>
            <a:spLocks noGrp="1"/>
          </p:cNvSpPr>
          <p:nvPr>
            <p:ph type="sldNum" sz="quarter" idx="12"/>
          </p:nvPr>
        </p:nvSpPr>
        <p:spPr/>
        <p:txBody>
          <a:bodyPr/>
          <a:lstStyle/>
          <a:p>
            <a:fld id="{1271A09D-B238-CC49-8083-E93D66A072E7}" type="slidenum">
              <a:rPr lang="en-US" smtClean="0"/>
              <a:t>4</a:t>
            </a:fld>
            <a:endParaRPr lang="en-US"/>
          </a:p>
        </p:txBody>
      </p:sp>
      <p:sp>
        <p:nvSpPr>
          <p:cNvPr id="5" name="TextBox 4"/>
          <p:cNvSpPr txBox="1"/>
          <p:nvPr/>
        </p:nvSpPr>
        <p:spPr>
          <a:xfrm>
            <a:off x="457201" y="5124991"/>
            <a:ext cx="8229600" cy="1030773"/>
          </a:xfrm>
          <a:prstGeom prst="rect">
            <a:avLst/>
          </a:prstGeom>
          <a:solidFill>
            <a:schemeClr val="accent1">
              <a:lumMod val="20000"/>
              <a:lumOff val="80000"/>
            </a:schemeClr>
          </a:solidFill>
        </p:spPr>
        <p:txBody>
          <a:bodyPr wrap="square" lIns="182880" tIns="0" rIns="182880" rtlCol="0" anchor="ctr" anchorCtr="1">
            <a:noAutofit/>
          </a:bodyPr>
          <a:lstStyle/>
          <a:p>
            <a:r>
              <a:rPr lang="en-US" sz="1300" dirty="0">
                <a:latin typeface="Sans source pro"/>
                <a:cs typeface="Sans source pro"/>
              </a:rPr>
              <a:t>Funding for this initiative was made possible (in part) by grant no. 6H79TI080816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p>
        </p:txBody>
      </p:sp>
    </p:spTree>
    <p:extLst>
      <p:ext uri="{BB962C8B-B14F-4D97-AF65-F5344CB8AC3E}">
        <p14:creationId xmlns:p14="http://schemas.microsoft.com/office/powerpoint/2010/main" val="3619671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84089"/>
            <a:ext cx="7886700" cy="4251822"/>
          </a:xfrm>
        </p:spPr>
        <p:txBody>
          <a:bodyPr/>
          <a:lstStyle/>
          <a:p>
            <a:pPr marL="0" indent="0">
              <a:buNone/>
            </a:pPr>
            <a:r>
              <a:rPr lang="en-US" sz="2400" dirty="0"/>
              <a:t>Stigma is defined as a mark of disgrace or infamy, a stain of reproach, as on one's reputation </a:t>
            </a:r>
            <a:r>
              <a:rPr lang="en-US" sz="1200" dirty="0"/>
              <a:t>(SAMHSA, 2018)</a:t>
            </a:r>
          </a:p>
          <a:p>
            <a:pPr marL="0" indent="0">
              <a:buNone/>
            </a:pPr>
            <a:endParaRPr lang="en-US" sz="400" dirty="0"/>
          </a:p>
          <a:p>
            <a:pPr marL="0" indent="0">
              <a:buNone/>
            </a:pPr>
            <a:r>
              <a:rPr lang="en-US" sz="2400" dirty="0"/>
              <a:t>Stigma remains the biggest barrier to addiction treatment faced by patients/clients </a:t>
            </a:r>
            <a:r>
              <a:rPr lang="en-US" sz="1200" dirty="0"/>
              <a:t>(naabt.org)</a:t>
            </a:r>
          </a:p>
          <a:p>
            <a:endParaRPr lang="en-US" sz="1200" dirty="0">
              <a:solidFill>
                <a:schemeClr val="tx1"/>
              </a:solidFill>
            </a:endParaRPr>
          </a:p>
        </p:txBody>
      </p:sp>
      <p:pic>
        <p:nvPicPr>
          <p:cNvPr id="4" name="Picture 3"/>
          <p:cNvPicPr>
            <a:picLocks noChangeAspect="1"/>
          </p:cNvPicPr>
          <p:nvPr/>
        </p:nvPicPr>
        <p:blipFill>
          <a:blip r:embed="rId3"/>
          <a:stretch>
            <a:fillRect/>
          </a:stretch>
        </p:blipFill>
        <p:spPr>
          <a:xfrm>
            <a:off x="1409700" y="3810000"/>
            <a:ext cx="6324600" cy="1897226"/>
          </a:xfrm>
          <a:prstGeom prst="rect">
            <a:avLst/>
          </a:prstGeom>
        </p:spPr>
      </p:pic>
      <p:sp>
        <p:nvSpPr>
          <p:cNvPr id="8" name="Title 7">
            <a:extLst>
              <a:ext uri="{FF2B5EF4-FFF2-40B4-BE49-F238E27FC236}">
                <a16:creationId xmlns:a16="http://schemas.microsoft.com/office/drawing/2014/main" id="{37A91801-4331-B148-81C1-10C4E67FC41A}"/>
              </a:ext>
            </a:extLst>
          </p:cNvPr>
          <p:cNvSpPr>
            <a:spLocks noGrp="1"/>
          </p:cNvSpPr>
          <p:nvPr>
            <p:ph type="title"/>
          </p:nvPr>
        </p:nvSpPr>
        <p:spPr/>
        <p:txBody>
          <a:bodyPr/>
          <a:lstStyle/>
          <a:p>
            <a:r>
              <a:rPr lang="en-US" dirty="0"/>
              <a:t>We’re Swimming In Stigma</a:t>
            </a:r>
          </a:p>
        </p:txBody>
      </p:sp>
      <p:sp>
        <p:nvSpPr>
          <p:cNvPr id="9" name="Slide Number Placeholder 8">
            <a:extLst>
              <a:ext uri="{FF2B5EF4-FFF2-40B4-BE49-F238E27FC236}">
                <a16:creationId xmlns:a16="http://schemas.microsoft.com/office/drawing/2014/main" id="{7F0F131A-22CC-C747-9DA0-1F9BD9B5D519}"/>
              </a:ext>
            </a:extLst>
          </p:cNvPr>
          <p:cNvSpPr>
            <a:spLocks noGrp="1"/>
          </p:cNvSpPr>
          <p:nvPr>
            <p:ph type="sldNum" sz="quarter" idx="12"/>
          </p:nvPr>
        </p:nvSpPr>
        <p:spPr/>
        <p:txBody>
          <a:bodyPr/>
          <a:lstStyle/>
          <a:p>
            <a:fld id="{1271A09D-B238-CC49-8083-E93D66A072E7}" type="slidenum">
              <a:rPr lang="en-US" smtClean="0"/>
              <a:t>5</a:t>
            </a:fld>
            <a:endParaRPr lang="en-US"/>
          </a:p>
        </p:txBody>
      </p:sp>
    </p:spTree>
    <p:extLst>
      <p:ext uri="{BB962C8B-B14F-4D97-AF65-F5344CB8AC3E}">
        <p14:creationId xmlns:p14="http://schemas.microsoft.com/office/powerpoint/2010/main" val="3765628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7E69-A8E4-4CC9-B66F-1B6D963D223E}"/>
              </a:ext>
            </a:extLst>
          </p:cNvPr>
          <p:cNvSpPr>
            <a:spLocks noGrp="1"/>
          </p:cNvSpPr>
          <p:nvPr>
            <p:ph type="title"/>
          </p:nvPr>
        </p:nvSpPr>
        <p:spPr/>
        <p:txBody>
          <a:bodyPr/>
          <a:lstStyle/>
          <a:p>
            <a:r>
              <a:rPr lang="en-US" dirty="0"/>
              <a:t>3 Types of Stigma</a:t>
            </a:r>
          </a:p>
        </p:txBody>
      </p:sp>
      <p:sp>
        <p:nvSpPr>
          <p:cNvPr id="3" name="Content Placeholder 2">
            <a:extLst>
              <a:ext uri="{FF2B5EF4-FFF2-40B4-BE49-F238E27FC236}">
                <a16:creationId xmlns:a16="http://schemas.microsoft.com/office/drawing/2014/main" id="{02209898-71AC-4FAE-9B1B-0E2E74569FC6}"/>
              </a:ext>
            </a:extLst>
          </p:cNvPr>
          <p:cNvSpPr>
            <a:spLocks noGrp="1"/>
          </p:cNvSpPr>
          <p:nvPr>
            <p:ph idx="1"/>
          </p:nvPr>
        </p:nvSpPr>
        <p:spPr>
          <a:xfrm>
            <a:off x="457200" y="1679403"/>
            <a:ext cx="8229600" cy="5042072"/>
          </a:xfrm>
        </p:spPr>
        <p:txBody>
          <a:bodyPr>
            <a:normAutofit fontScale="77500" lnSpcReduction="20000"/>
          </a:bodyPr>
          <a:lstStyle/>
          <a:p>
            <a:pPr marL="0" indent="0">
              <a:buNone/>
            </a:pPr>
            <a:r>
              <a:rPr lang="en-US" dirty="0"/>
              <a:t>“Public stigma” encompasses the attitudes and feelings expressed by many in the general public toward persons living with mental health or SUD challenges or their family members.</a:t>
            </a:r>
          </a:p>
          <a:p>
            <a:endParaRPr lang="en-US" dirty="0"/>
          </a:p>
          <a:p>
            <a:pPr marL="0" indent="0">
              <a:buNone/>
            </a:pPr>
            <a:r>
              <a:rPr lang="en-US" dirty="0"/>
              <a:t>“Institutional stigma” occurs when negative attitudes and behaviors about mental illness or SUD, including social, emotional, and behavioral problems, are incorporated into the policies, practices, and cultures of organizations and social systems, such as education, health care, and employment.</a:t>
            </a:r>
          </a:p>
          <a:p>
            <a:pPr marL="0" indent="0">
              <a:buNone/>
            </a:pPr>
            <a:endParaRPr lang="en-US" dirty="0"/>
          </a:p>
          <a:p>
            <a:pPr marL="0" indent="0">
              <a:buNone/>
            </a:pPr>
            <a:r>
              <a:rPr lang="en-US" dirty="0"/>
              <a:t>“Self-stigma” occurs when individuals internalize the disrespectful images that society, a community, or a peer group perpetuate, which may lead many individuals to refrain from seeking treatment for their mental health or SUD conditions.”</a:t>
            </a:r>
          </a:p>
          <a:p>
            <a:pPr marL="0" indent="0">
              <a:buNone/>
            </a:pPr>
            <a:endParaRPr lang="en-US" dirty="0"/>
          </a:p>
        </p:txBody>
      </p:sp>
      <p:sp>
        <p:nvSpPr>
          <p:cNvPr id="4" name="Slide Number Placeholder 3">
            <a:extLst>
              <a:ext uri="{FF2B5EF4-FFF2-40B4-BE49-F238E27FC236}">
                <a16:creationId xmlns:a16="http://schemas.microsoft.com/office/drawing/2014/main" id="{00BCB111-A8B4-487F-9569-AA20E9524659}"/>
              </a:ext>
            </a:extLst>
          </p:cNvPr>
          <p:cNvSpPr>
            <a:spLocks noGrp="1"/>
          </p:cNvSpPr>
          <p:nvPr>
            <p:ph type="sldNum" sz="quarter" idx="12"/>
          </p:nvPr>
        </p:nvSpPr>
        <p:spPr/>
        <p:txBody>
          <a:bodyPr/>
          <a:lstStyle/>
          <a:p>
            <a:fld id="{1271A09D-B238-CC49-8083-E93D66A072E7}" type="slidenum">
              <a:rPr lang="en-US" smtClean="0"/>
              <a:t>6</a:t>
            </a:fld>
            <a:endParaRPr lang="en-US"/>
          </a:p>
        </p:txBody>
      </p:sp>
    </p:spTree>
    <p:extLst>
      <p:ext uri="{BB962C8B-B14F-4D97-AF65-F5344CB8AC3E}">
        <p14:creationId xmlns:p14="http://schemas.microsoft.com/office/powerpoint/2010/main" val="540773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2C907-B64E-49A5-AF7D-B239E295AB5F}"/>
              </a:ext>
            </a:extLst>
          </p:cNvPr>
          <p:cNvSpPr>
            <a:spLocks noGrp="1"/>
          </p:cNvSpPr>
          <p:nvPr>
            <p:ph type="title"/>
          </p:nvPr>
        </p:nvSpPr>
        <p:spPr>
          <a:xfrm>
            <a:off x="0" y="7594"/>
            <a:ext cx="9144000" cy="1448485"/>
          </a:xfrm>
        </p:spPr>
        <p:txBody>
          <a:bodyPr/>
          <a:lstStyle/>
          <a:p>
            <a:br>
              <a:rPr lang="en-US" dirty="0">
                <a:latin typeface="Source Sans Pro" panose="020B0503030403020204" pitchFamily="34" charset="0"/>
                <a:ea typeface="Source Sans Pro" panose="020B0503030403020204" pitchFamily="34" charset="0"/>
              </a:rPr>
            </a:br>
            <a:r>
              <a:rPr lang="en-US" dirty="0">
                <a:latin typeface="Source Sans Pro" panose="020B0503030403020204" pitchFamily="34" charset="0"/>
                <a:ea typeface="Source Sans Pro" panose="020B0503030403020204" pitchFamily="34" charset="0"/>
              </a:rPr>
              <a:t>How Does Stigma Affect Family Members &amp; Others?</a:t>
            </a:r>
            <a:br>
              <a:rPr lang="en-US" dirty="0">
                <a:latin typeface="Source Sans Pro" panose="020B0503030403020204" pitchFamily="34" charset="0"/>
                <a:ea typeface="Source Sans Pro" panose="020B0503030403020204" pitchFamily="34" charset="0"/>
              </a:rPr>
            </a:br>
            <a:endParaRPr lang="en-US" dirty="0"/>
          </a:p>
        </p:txBody>
      </p:sp>
      <p:sp>
        <p:nvSpPr>
          <p:cNvPr id="3" name="Content Placeholder 2">
            <a:extLst>
              <a:ext uri="{FF2B5EF4-FFF2-40B4-BE49-F238E27FC236}">
                <a16:creationId xmlns:a16="http://schemas.microsoft.com/office/drawing/2014/main" id="{4F7D6A54-1A9B-46C0-9D4F-A51437432C1B}"/>
              </a:ext>
            </a:extLst>
          </p:cNvPr>
          <p:cNvSpPr>
            <a:spLocks noGrp="1"/>
          </p:cNvSpPr>
          <p:nvPr>
            <p:ph idx="1"/>
          </p:nvPr>
        </p:nvSpPr>
        <p:spPr/>
        <p:txBody>
          <a:bodyPr>
            <a:normAutofit fontScale="92500" lnSpcReduction="20000"/>
          </a:bodyPr>
          <a:lstStyle/>
          <a:p>
            <a:pPr marL="0" indent="0">
              <a:buNone/>
            </a:pPr>
            <a:r>
              <a:rPr lang="en-US" dirty="0">
                <a:latin typeface="Source Sans Pro" panose="020B0503030403020204" pitchFamily="34" charset="0"/>
                <a:ea typeface="Source Sans Pro" panose="020B0503030403020204" pitchFamily="34" charset="0"/>
              </a:rPr>
              <a:t>This is called </a:t>
            </a:r>
            <a:r>
              <a:rPr lang="en-US" i="1" dirty="0">
                <a:latin typeface="Source Sans Pro" panose="020B0503030403020204" pitchFamily="34" charset="0"/>
                <a:ea typeface="Source Sans Pro" panose="020B0503030403020204" pitchFamily="34" charset="0"/>
              </a:rPr>
              <a:t>courtesy stigma</a:t>
            </a:r>
            <a:r>
              <a:rPr lang="en-US" dirty="0">
                <a:latin typeface="Source Sans Pro" panose="020B0503030403020204" pitchFamily="34" charset="0"/>
                <a:ea typeface="Source Sans Pro" panose="020B0503030403020204" pitchFamily="34" charset="0"/>
              </a:rPr>
              <a:t>. It means sometimes family members &amp; those associated with persons with mental illness or SUD experience avoidance by others because of stigma.</a:t>
            </a:r>
            <a:br>
              <a:rPr lang="en-US" dirty="0">
                <a:latin typeface="Source Sans Pro" panose="020B0503030403020204" pitchFamily="34" charset="0"/>
                <a:ea typeface="Source Sans Pro" panose="020B0503030403020204" pitchFamily="34" charset="0"/>
              </a:rPr>
            </a:br>
            <a:endParaRPr lang="en-US" dirty="0">
              <a:latin typeface="Source Sans Pro" panose="020B0503030403020204" pitchFamily="34" charset="0"/>
              <a:ea typeface="Source Sans Pro" panose="020B0503030403020204" pitchFamily="34" charset="0"/>
            </a:endParaRPr>
          </a:p>
          <a:p>
            <a:pPr marL="0" indent="0">
              <a:buNone/>
            </a:pPr>
            <a:r>
              <a:rPr lang="en-US" dirty="0">
                <a:latin typeface="Source Sans Pro" panose="020B0503030403020204" pitchFamily="34" charset="0"/>
                <a:ea typeface="Source Sans Pro" panose="020B0503030403020204" pitchFamily="34" charset="0"/>
              </a:rPr>
              <a:t>Some say mental health and addiction services receive less funding because of the type of service they provide, and there is often less support money. </a:t>
            </a:r>
          </a:p>
          <a:p>
            <a:pPr marL="0" indent="0">
              <a:buNone/>
            </a:pPr>
            <a:br>
              <a:rPr lang="en-US" dirty="0">
                <a:latin typeface="Source Sans Pro" panose="020B0503030403020204" pitchFamily="34" charset="0"/>
                <a:ea typeface="Source Sans Pro" panose="020B0503030403020204" pitchFamily="34" charset="0"/>
              </a:rPr>
            </a:br>
            <a:r>
              <a:rPr lang="en-US" dirty="0">
                <a:latin typeface="Source Sans Pro" panose="020B0503030403020204" pitchFamily="34" charset="0"/>
                <a:ea typeface="Source Sans Pro" panose="020B0503030403020204" pitchFamily="34" charset="0"/>
              </a:rPr>
              <a:t>Communities lose the positive resources those with mental illness/SUD could provide. Stigma perpetuates fears about mental illness and addiction.</a:t>
            </a:r>
          </a:p>
        </p:txBody>
      </p:sp>
      <p:sp>
        <p:nvSpPr>
          <p:cNvPr id="4" name="Slide Number Placeholder 3">
            <a:extLst>
              <a:ext uri="{FF2B5EF4-FFF2-40B4-BE49-F238E27FC236}">
                <a16:creationId xmlns:a16="http://schemas.microsoft.com/office/drawing/2014/main" id="{EACF7E9A-AFE3-4358-8395-9787A4F8C6E9}"/>
              </a:ext>
            </a:extLst>
          </p:cNvPr>
          <p:cNvSpPr>
            <a:spLocks noGrp="1"/>
          </p:cNvSpPr>
          <p:nvPr>
            <p:ph type="sldNum" sz="quarter" idx="12"/>
          </p:nvPr>
        </p:nvSpPr>
        <p:spPr/>
        <p:txBody>
          <a:bodyPr/>
          <a:lstStyle/>
          <a:p>
            <a:fld id="{1271A09D-B238-CC49-8083-E93D66A072E7}" type="slidenum">
              <a:rPr lang="en-US" smtClean="0"/>
              <a:t>7</a:t>
            </a:fld>
            <a:endParaRPr lang="en-US"/>
          </a:p>
        </p:txBody>
      </p:sp>
    </p:spTree>
    <p:extLst>
      <p:ext uri="{BB962C8B-B14F-4D97-AF65-F5344CB8AC3E}">
        <p14:creationId xmlns:p14="http://schemas.microsoft.com/office/powerpoint/2010/main" val="32166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5D052-AA1D-419F-A37A-34713CD77ECB}"/>
              </a:ext>
            </a:extLst>
          </p:cNvPr>
          <p:cNvSpPr>
            <a:spLocks noGrp="1"/>
          </p:cNvSpPr>
          <p:nvPr>
            <p:ph type="title"/>
          </p:nvPr>
        </p:nvSpPr>
        <p:spPr/>
        <p:txBody>
          <a:bodyPr/>
          <a:lstStyle/>
          <a:p>
            <a:r>
              <a:rPr lang="en-US" dirty="0"/>
              <a:t>The Backbone of Stigma</a:t>
            </a:r>
          </a:p>
        </p:txBody>
      </p:sp>
      <p:sp>
        <p:nvSpPr>
          <p:cNvPr id="3" name="Content Placeholder 2">
            <a:extLst>
              <a:ext uri="{FF2B5EF4-FFF2-40B4-BE49-F238E27FC236}">
                <a16:creationId xmlns:a16="http://schemas.microsoft.com/office/drawing/2014/main" id="{41B5DB6A-A0C1-4B6E-A9C3-12049490D5AD}"/>
              </a:ext>
            </a:extLst>
          </p:cNvPr>
          <p:cNvSpPr>
            <a:spLocks noGrp="1"/>
          </p:cNvSpPr>
          <p:nvPr>
            <p:ph idx="1"/>
          </p:nvPr>
        </p:nvSpPr>
        <p:spPr/>
        <p:txBody>
          <a:bodyPr>
            <a:normAutofit lnSpcReduction="10000"/>
          </a:bodyPr>
          <a:lstStyle/>
          <a:p>
            <a:r>
              <a:rPr lang="en-US" sz="3200" dirty="0"/>
              <a:t>Lack of trust in intimate settings</a:t>
            </a:r>
          </a:p>
          <a:p>
            <a:r>
              <a:rPr lang="en-US" sz="3200" dirty="0"/>
              <a:t>Possible contact with vulnerable group</a:t>
            </a:r>
          </a:p>
          <a:p>
            <a:r>
              <a:rPr lang="en-US" sz="3200" dirty="0"/>
              <a:t>Potential for self harm </a:t>
            </a:r>
          </a:p>
          <a:p>
            <a:r>
              <a:rPr lang="en-US" sz="3200" dirty="0"/>
              <a:t>MI/SUD being antithetical to power or authority</a:t>
            </a:r>
          </a:p>
          <a:p>
            <a:r>
              <a:rPr lang="en-US" sz="3200" dirty="0"/>
              <a:t>Unsure how to interact with person with MI/SUD</a:t>
            </a:r>
          </a:p>
          <a:p>
            <a:pPr marL="0" indent="0">
              <a:buNone/>
            </a:pPr>
            <a:endParaRPr lang="en-US" sz="1300" dirty="0"/>
          </a:p>
          <a:p>
            <a:pPr marL="0" indent="0">
              <a:buNone/>
            </a:pPr>
            <a:r>
              <a:rPr lang="en-US" sz="1300" dirty="0"/>
              <a:t>Source: </a:t>
            </a:r>
            <a:r>
              <a:rPr lang="en-US" sz="1300" dirty="0">
                <a:hlinkClick r:id="rId3"/>
              </a:rPr>
              <a:t>https://www.ncbi.nlm.nih.gov/books/NBK384923/</a:t>
            </a:r>
            <a:r>
              <a:rPr lang="en-US" sz="1300" dirty="0"/>
              <a:t> </a:t>
            </a:r>
          </a:p>
        </p:txBody>
      </p:sp>
      <p:sp>
        <p:nvSpPr>
          <p:cNvPr id="4" name="Slide Number Placeholder 3">
            <a:extLst>
              <a:ext uri="{FF2B5EF4-FFF2-40B4-BE49-F238E27FC236}">
                <a16:creationId xmlns:a16="http://schemas.microsoft.com/office/drawing/2014/main" id="{A9247ADD-0AE0-40CA-83FC-42B8A2C94EA2}"/>
              </a:ext>
            </a:extLst>
          </p:cNvPr>
          <p:cNvSpPr>
            <a:spLocks noGrp="1"/>
          </p:cNvSpPr>
          <p:nvPr>
            <p:ph type="sldNum" sz="quarter" idx="12"/>
          </p:nvPr>
        </p:nvSpPr>
        <p:spPr/>
        <p:txBody>
          <a:bodyPr/>
          <a:lstStyle/>
          <a:p>
            <a:fld id="{1271A09D-B238-CC49-8083-E93D66A072E7}" type="slidenum">
              <a:rPr lang="en-US" smtClean="0"/>
              <a:t>8</a:t>
            </a:fld>
            <a:endParaRPr lang="en-US"/>
          </a:p>
        </p:txBody>
      </p:sp>
    </p:spTree>
    <p:extLst>
      <p:ext uri="{BB962C8B-B14F-4D97-AF65-F5344CB8AC3E}">
        <p14:creationId xmlns:p14="http://schemas.microsoft.com/office/powerpoint/2010/main" val="949563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819-7DF4-454A-907B-4E6DC8F59ACF}"/>
              </a:ext>
            </a:extLst>
          </p:cNvPr>
          <p:cNvSpPr>
            <a:spLocks noGrp="1"/>
          </p:cNvSpPr>
          <p:nvPr>
            <p:ph type="title"/>
          </p:nvPr>
        </p:nvSpPr>
        <p:spPr/>
        <p:txBody>
          <a:bodyPr/>
          <a:lstStyle/>
          <a:p>
            <a:r>
              <a:rPr lang="en-US" dirty="0"/>
              <a:t>Stigma Roulette For SUD</a:t>
            </a:r>
          </a:p>
        </p:txBody>
      </p:sp>
      <p:sp>
        <p:nvSpPr>
          <p:cNvPr id="3" name="Content Placeholder 2">
            <a:extLst>
              <a:ext uri="{FF2B5EF4-FFF2-40B4-BE49-F238E27FC236}">
                <a16:creationId xmlns:a16="http://schemas.microsoft.com/office/drawing/2014/main" id="{94336553-19C1-0748-A8D7-2550A07F79CF}"/>
              </a:ext>
            </a:extLst>
          </p:cNvPr>
          <p:cNvSpPr>
            <a:spLocks noGrp="1"/>
          </p:cNvSpPr>
          <p:nvPr>
            <p:ph idx="1"/>
          </p:nvPr>
        </p:nvSpPr>
        <p:spPr>
          <a:xfrm>
            <a:off x="676141" y="1909590"/>
            <a:ext cx="8229600" cy="4446760"/>
          </a:xfrm>
        </p:spPr>
        <p:txBody>
          <a:bodyPr/>
          <a:lstStyle/>
          <a:p>
            <a:pPr marL="0" indent="0">
              <a:buNone/>
            </a:pPr>
            <a:r>
              <a:rPr lang="en-US" dirty="0"/>
              <a:t>Stigma from within</a:t>
            </a:r>
          </a:p>
          <a:p>
            <a:pPr lvl="1"/>
            <a:r>
              <a:rPr lang="en-US" dirty="0"/>
              <a:t>Blame self, feel hopeless</a:t>
            </a:r>
          </a:p>
          <a:p>
            <a:pPr marL="0" indent="0">
              <a:buNone/>
            </a:pPr>
            <a:r>
              <a:rPr lang="en-US" dirty="0"/>
              <a:t>Stigma from recovery community</a:t>
            </a:r>
          </a:p>
          <a:p>
            <a:pPr lvl="1"/>
            <a:r>
              <a:rPr lang="en-US" dirty="0"/>
              <a:t>Medications vs. “abstinence”</a:t>
            </a:r>
          </a:p>
          <a:p>
            <a:pPr marL="0" indent="0">
              <a:buNone/>
            </a:pPr>
            <a:r>
              <a:rPr lang="en-US" dirty="0"/>
              <a:t>Stigma from clinicians</a:t>
            </a:r>
          </a:p>
          <a:p>
            <a:pPr lvl="1"/>
            <a:r>
              <a:rPr lang="en-US" dirty="0"/>
              <a:t>Belief that treatment is ineffective</a:t>
            </a:r>
          </a:p>
          <a:p>
            <a:pPr marL="0" indent="0">
              <a:buNone/>
            </a:pPr>
            <a:r>
              <a:rPr lang="en-US" dirty="0"/>
              <a:t>Stigma from outside</a:t>
            </a:r>
          </a:p>
          <a:p>
            <a:pPr lvl="1"/>
            <a:r>
              <a:rPr lang="en-US" dirty="0"/>
              <a:t>Choice (moral failing) vs. disease</a:t>
            </a:r>
          </a:p>
          <a:p>
            <a:endParaRPr lang="en-US" dirty="0"/>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9</a:t>
            </a:fld>
            <a:endParaRPr lang="en-US" dirty="0"/>
          </a:p>
        </p:txBody>
      </p:sp>
    </p:spTree>
    <p:extLst>
      <p:ext uri="{BB962C8B-B14F-4D97-AF65-F5344CB8AC3E}">
        <p14:creationId xmlns:p14="http://schemas.microsoft.com/office/powerpoint/2010/main" val="1166513381"/>
      </p:ext>
    </p:extLst>
  </p:cSld>
  <p:clrMapOvr>
    <a:masterClrMapping/>
  </p:clrMapOvr>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165C7D"/>
      </a:dk2>
      <a:lt2>
        <a:srgbClr val="EEECE1"/>
      </a:lt2>
      <a:accent1>
        <a:srgbClr val="234264"/>
      </a:accent1>
      <a:accent2>
        <a:srgbClr val="B25226"/>
      </a:accent2>
      <a:accent3>
        <a:srgbClr val="34672C"/>
      </a:accent3>
      <a:accent4>
        <a:srgbClr val="D69A2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2724</TotalTime>
  <Words>3484</Words>
  <Application>Microsoft Office PowerPoint</Application>
  <PresentationFormat>On-screen Show (4:3)</PresentationFormat>
  <Paragraphs>294</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vt:lpstr>
      <vt:lpstr>Calibri</vt:lpstr>
      <vt:lpstr>Montserrat</vt:lpstr>
      <vt:lpstr>Sans source pro</vt:lpstr>
      <vt:lpstr>Source Sans Pro</vt:lpstr>
      <vt:lpstr>Wingdings</vt:lpstr>
      <vt:lpstr>Office Theme</vt:lpstr>
      <vt:lpstr>Straight Talk About Stigma</vt:lpstr>
      <vt:lpstr>Working with communities to address the opioid crisis.</vt:lpstr>
      <vt:lpstr>Working with communities to address the opioid crisis.</vt:lpstr>
      <vt:lpstr>Contact the STR-TA Consortium</vt:lpstr>
      <vt:lpstr>We’re Swimming In Stigma</vt:lpstr>
      <vt:lpstr>3 Types of Stigma</vt:lpstr>
      <vt:lpstr> How Does Stigma Affect Family Members &amp; Others? </vt:lpstr>
      <vt:lpstr>The Backbone of Stigma</vt:lpstr>
      <vt:lpstr>Stigma Roulette For SUD</vt:lpstr>
      <vt:lpstr>How does Stigma Impact Individuals?</vt:lpstr>
      <vt:lpstr>Factors that Influence Stigma and Consequences</vt:lpstr>
      <vt:lpstr>More Consequences of Stigma</vt:lpstr>
      <vt:lpstr>Stereotypes of Dangerousness</vt:lpstr>
      <vt:lpstr>Media Portrayals</vt:lpstr>
      <vt:lpstr>Stigma = Prejudice = Discrimination</vt:lpstr>
      <vt:lpstr>Additional Person First Language Examples</vt:lpstr>
      <vt:lpstr>Role of Providers/Policy Makers </vt:lpstr>
      <vt:lpstr>Reminders</vt:lpstr>
      <vt:lpstr>Reminders (continued)</vt:lpstr>
      <vt:lpstr>Reminder: Words Matter</vt:lpstr>
      <vt:lpstr>Recommended Reading</vt:lpstr>
      <vt:lpstr>Wearing My Past On My Sleeve</vt:lpstr>
      <vt:lpstr>Presenter Contact Info</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Straight Talk About Stigma</dc:title>
  <dc:creator>Steven Samra</dc:creator>
  <cp:lastModifiedBy>Steven Samra</cp:lastModifiedBy>
  <cp:revision>47</cp:revision>
  <dcterms:created xsi:type="dcterms:W3CDTF">2019-03-26T11:58:20Z</dcterms:created>
  <dcterms:modified xsi:type="dcterms:W3CDTF">2019-10-23T17:39:21Z</dcterms:modified>
</cp:coreProperties>
</file>